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</p:sldIdLst>
  <p:sldSz cx="20104100" cy="11309350"/>
  <p:notesSz cx="20104100" cy="11309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4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9E25"/>
    <a:srgbClr val="58427E"/>
    <a:srgbClr val="005F72"/>
    <a:srgbClr val="009D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C8E29A-BBC5-4922-905B-DF87ED18A510}" v="3" dt="2025-03-05T14:02:00.448"/>
    <p1510:client id="{A55A6427-050D-4158-8E71-A09CEA8D82B9}" v="19" dt="2025-02-27T12:06:59.90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8"/>
    <p:restoredTop sz="94694"/>
  </p:normalViewPr>
  <p:slideViewPr>
    <p:cSldViewPr>
      <p:cViewPr varScale="1">
        <p:scale>
          <a:sx n="48" d="100"/>
          <a:sy n="48" d="100"/>
        </p:scale>
        <p:origin x="1070" y="43"/>
      </p:cViewPr>
      <p:guideLst>
        <p:guide orient="horz" pos="2794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1" i="0">
                <a:solidFill>
                  <a:srgbClr val="0093C9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1" i="0">
                <a:solidFill>
                  <a:srgbClr val="0093C9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1" i="0">
                <a:solidFill>
                  <a:srgbClr val="0093C9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9018" y="748712"/>
            <a:ext cx="7706063" cy="1179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50" b="1" i="0">
                <a:solidFill>
                  <a:srgbClr val="0093C9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9B0B12B-33EC-F248-ACC6-F2241654684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8219"/>
            <a:ext cx="20104100" cy="2225675"/>
          </a:xfrm>
          <a:prstGeom prst="rect">
            <a:avLst/>
          </a:prstGeom>
          <a:solidFill>
            <a:srgbClr val="005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bject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44879" y="2313662"/>
            <a:ext cx="3455582" cy="5116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50" b="1" spc="-10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Self-management</a:t>
            </a:r>
            <a:endParaRPr sz="3250" b="1" dirty="0">
              <a:solidFill>
                <a:srgbClr val="009DB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38560" y="2753020"/>
            <a:ext cx="2949849" cy="6918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400" b="1" spc="5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Focusing</a:t>
            </a:r>
            <a:endParaRPr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04450" y="2753020"/>
            <a:ext cx="3010934" cy="6918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400" b="1" spc="5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Integrity</a:t>
            </a:r>
            <a:endParaRPr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0850" y="7022972"/>
            <a:ext cx="3343160" cy="6918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400" b="1" spc="10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</a:t>
            </a:r>
            <a:endParaRPr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02807" y="7022972"/>
            <a:ext cx="3414897" cy="6918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400" b="1" spc="5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Initiative</a:t>
            </a:r>
            <a:endParaRPr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706906"/>
            <a:ext cx="20104100" cy="117724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38455" algn="ctr">
              <a:lnSpc>
                <a:spcPct val="100000"/>
              </a:lnSpc>
              <a:spcBef>
                <a:spcPts val="120"/>
              </a:spcBef>
            </a:pPr>
            <a:r>
              <a:rPr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Meta-skills</a:t>
            </a:r>
            <a:r>
              <a:rPr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Icons</a:t>
            </a:r>
          </a:p>
        </p:txBody>
      </p:sp>
      <p:sp>
        <p:nvSpPr>
          <p:cNvPr id="61" name="object 6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344879" y="2789556"/>
            <a:ext cx="3455582" cy="45719"/>
          </a:xfrm>
          <a:custGeom>
            <a:avLst/>
            <a:gdLst/>
            <a:ahLst/>
            <a:cxnLst/>
            <a:rect l="l" t="t" r="r" b="b"/>
            <a:pathLst>
              <a:path w="4591050">
                <a:moveTo>
                  <a:pt x="0" y="0"/>
                </a:moveTo>
                <a:lnTo>
                  <a:pt x="4590834" y="0"/>
                </a:lnTo>
              </a:path>
            </a:pathLst>
          </a:custGeom>
          <a:ln w="10470">
            <a:solidFill>
              <a:srgbClr val="009DB5"/>
            </a:solidFill>
          </a:ln>
        </p:spPr>
        <p:txBody>
          <a:bodyPr wrap="square" lIns="0" tIns="0" rIns="0" bIns="0" rtlCol="0"/>
          <a:lstStyle/>
          <a:p>
            <a:endParaRPr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 descr="Logo, company name&#10;&#10;Description automatically generated">
            <a:extLst>
              <a:ext uri="{FF2B5EF4-FFF2-40B4-BE49-F238E27FC236}">
                <a16:creationId xmlns:a16="http://schemas.microsoft.com/office/drawing/2014/main" id="{94BAB95B-5757-C44D-A390-26C43CCD720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50" y="527076"/>
            <a:ext cx="1981200" cy="1277596"/>
          </a:xfrm>
          <a:prstGeom prst="rect">
            <a:avLst/>
          </a:prstGeom>
        </p:spPr>
      </p:pic>
      <p:pic>
        <p:nvPicPr>
          <p:cNvPr id="21" name="Picture 20" descr="Text&#10;&#10;Description automatically generated with medium confidence">
            <a:extLst>
              <a:ext uri="{FF2B5EF4-FFF2-40B4-BE49-F238E27FC236}">
                <a16:creationId xmlns:a16="http://schemas.microsoft.com/office/drawing/2014/main" id="{5193E163-7BF5-5145-880D-9FF027D1629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4507" y="641682"/>
            <a:ext cx="2708743" cy="104838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9B73460-1B02-6046-BC4F-AC3D8914696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8710"/>
            <a:ext cx="20104100" cy="29318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2270298-4180-398D-2D4B-22A9375B54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245" y="6625595"/>
            <a:ext cx="5401067" cy="5401067"/>
          </a:xfrm>
          <a:prstGeom prst="rect">
            <a:avLst/>
          </a:prstGeom>
        </p:spPr>
      </p:pic>
      <p:pic>
        <p:nvPicPr>
          <p:cNvPr id="37" name="Picture 36" descr="A blue and white graphic of a target and a blue shirt&#10;&#10;AI-generated content may be incorrect.">
            <a:extLst>
              <a:ext uri="{FF2B5EF4-FFF2-40B4-BE49-F238E27FC236}">
                <a16:creationId xmlns:a16="http://schemas.microsoft.com/office/drawing/2014/main" id="{08B3DFB4-A291-4146-4A47-6D58452F99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133" y="1952009"/>
            <a:ext cx="5401067" cy="540106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41A7EF7C-C051-ECAE-B76A-FED62BDFD07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5345" y="6569075"/>
            <a:ext cx="5401067" cy="5401067"/>
          </a:xfrm>
          <a:prstGeom prst="rect">
            <a:avLst/>
          </a:prstGeom>
        </p:spPr>
      </p:pic>
      <p:pic>
        <p:nvPicPr>
          <p:cNvPr id="43" name="Picture 42" descr="A cartoon of a blue dress and a star&#10;&#10;AI-generated content may be incorrect.">
            <a:extLst>
              <a:ext uri="{FF2B5EF4-FFF2-40B4-BE49-F238E27FC236}">
                <a16:creationId xmlns:a16="http://schemas.microsoft.com/office/drawing/2014/main" id="{D3AE9835-C825-D9EA-B6BC-170DADE3F40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2920" y="2063981"/>
            <a:ext cx="5401067" cy="5401067"/>
          </a:xfrm>
          <a:prstGeom prst="rect">
            <a:avLst/>
          </a:prstGeom>
        </p:spPr>
      </p:pic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4EF8934-2209-FE17-7347-220BB2283FB3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052050" y="2921084"/>
            <a:ext cx="0" cy="8011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DFAFA9D-B076-4E2A-B645-23B173948B1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438560" y="6950075"/>
            <a:ext cx="190622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DB7DD47-76EC-C935-1A49-FDD588C56D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8219"/>
            <a:ext cx="20104100" cy="2225675"/>
          </a:xfrm>
          <a:prstGeom prst="rect">
            <a:avLst/>
          </a:prstGeom>
          <a:solidFill>
            <a:srgbClr val="005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bject 60">
            <a:extLst>
              <a:ext uri="{FF2B5EF4-FFF2-40B4-BE49-F238E27FC236}">
                <a16:creationId xmlns:a16="http://schemas.microsoft.com/office/drawing/2014/main" id="{66070C0E-50A0-24E4-975B-487D89059A2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706906"/>
            <a:ext cx="20104100" cy="117724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38455" algn="ctr">
              <a:lnSpc>
                <a:spcPct val="100000"/>
              </a:lnSpc>
              <a:spcBef>
                <a:spcPts val="120"/>
              </a:spcBef>
            </a:pPr>
            <a:r>
              <a:rPr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Meta-skills</a:t>
            </a:r>
            <a:r>
              <a:rPr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Icons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C59E5766-154D-F84F-774F-84A0B67A1C9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50" y="527076"/>
            <a:ext cx="1981200" cy="1277596"/>
          </a:xfrm>
          <a:prstGeom prst="rect">
            <a:avLst/>
          </a:prstGeom>
        </p:spPr>
      </p:pic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17634AE0-00B7-3879-23A7-7A06E5B0676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4507" y="641682"/>
            <a:ext cx="2708743" cy="10483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BFBD6F-6911-9217-B9EA-61B607EE157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8710"/>
            <a:ext cx="20104100" cy="293185"/>
          </a:xfrm>
          <a:prstGeom prst="rect">
            <a:avLst/>
          </a:prstGeom>
        </p:spPr>
      </p:pic>
      <p:sp>
        <p:nvSpPr>
          <p:cNvPr id="10" name="object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87161" y="2277636"/>
            <a:ext cx="4790779" cy="4994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150" b="1" spc="5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sz="3150" b="1" spc="-40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150" b="1" spc="5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Intelligence</a:t>
            </a:r>
            <a:endParaRPr sz="31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88061" y="2718819"/>
            <a:ext cx="4856182" cy="69442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400" b="1" spc="10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Communicating</a:t>
            </a:r>
            <a:endParaRPr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8250" y="2753020"/>
            <a:ext cx="3385499" cy="6918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400" b="1" spc="5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Feeling</a:t>
            </a:r>
            <a:endParaRPr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88061" y="7022971"/>
            <a:ext cx="4856182" cy="6918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400" b="1" spc="5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Collaborating</a:t>
            </a:r>
            <a:endParaRPr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2179" y="7022971"/>
            <a:ext cx="3690299" cy="6918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400" b="1" spc="-20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4400" b="1" spc="5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eading</a:t>
            </a:r>
            <a:endParaRPr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299450" y="2811035"/>
            <a:ext cx="3505200" cy="499495"/>
          </a:xfrm>
          <a:custGeom>
            <a:avLst/>
            <a:gdLst/>
            <a:ahLst/>
            <a:cxnLst/>
            <a:rect l="l" t="t" r="r" b="b"/>
            <a:pathLst>
              <a:path w="4591050">
                <a:moveTo>
                  <a:pt x="0" y="0"/>
                </a:moveTo>
                <a:lnTo>
                  <a:pt x="4590834" y="0"/>
                </a:lnTo>
              </a:path>
            </a:pathLst>
          </a:custGeom>
          <a:ln w="10470">
            <a:solidFill>
              <a:srgbClr val="57427D"/>
            </a:solidFill>
          </a:ln>
        </p:spPr>
        <p:txBody>
          <a:bodyPr wrap="square" lIns="0" tIns="0" rIns="0" bIns="0" rtlCol="0"/>
          <a:lstStyle/>
          <a:p>
            <a:endParaRPr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550ACD2-DD4B-E695-A8CC-669654D73C95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052050" y="2921084"/>
            <a:ext cx="0" cy="8011944"/>
          </a:xfrm>
          <a:prstGeom prst="line">
            <a:avLst/>
          </a:prstGeom>
          <a:ln>
            <a:solidFill>
              <a:srgbClr val="584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DC46DAA-46B4-EBBD-7265-2A36BEF9E0BF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438560" y="6950075"/>
            <a:ext cx="19062290" cy="0"/>
          </a:xfrm>
          <a:prstGeom prst="line">
            <a:avLst/>
          </a:prstGeom>
          <a:ln>
            <a:solidFill>
              <a:srgbClr val="584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 descr="A purple and black dress&#10;&#10;AI-generated content may be incorrect.">
            <a:extLst>
              <a:ext uri="{FF2B5EF4-FFF2-40B4-BE49-F238E27FC236}">
                <a16:creationId xmlns:a16="http://schemas.microsoft.com/office/drawing/2014/main" id="{2DEA713F-EB21-0E0C-10D1-F1ADF27532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7183" y="6416675"/>
            <a:ext cx="5401067" cy="540106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5FD0262-D900-36EC-A24D-72205E098F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0006" y="2586883"/>
            <a:ext cx="5401067" cy="5401067"/>
          </a:xfrm>
          <a:prstGeom prst="rect">
            <a:avLst/>
          </a:prstGeom>
        </p:spPr>
      </p:pic>
      <p:pic>
        <p:nvPicPr>
          <p:cNvPr id="27" name="Picture 26" descr="A purple and white objects with a question mark above them&#10;&#10;AI-generated content may be incorrect.">
            <a:extLst>
              <a:ext uri="{FF2B5EF4-FFF2-40B4-BE49-F238E27FC236}">
                <a16:creationId xmlns:a16="http://schemas.microsoft.com/office/drawing/2014/main" id="{669CD8BB-3EAE-134D-59DC-62F32164AA4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055" y="2518307"/>
            <a:ext cx="5401067" cy="5401067"/>
          </a:xfrm>
          <a:prstGeom prst="rect">
            <a:avLst/>
          </a:prstGeom>
        </p:spPr>
      </p:pic>
      <p:pic>
        <p:nvPicPr>
          <p:cNvPr id="28" name="Picture 27" descr="A group of puzzle pieces&#10;&#10;AI-generated content may be incorrect.">
            <a:extLst>
              <a:ext uri="{FF2B5EF4-FFF2-40B4-BE49-F238E27FC236}">
                <a16:creationId xmlns:a16="http://schemas.microsoft.com/office/drawing/2014/main" id="{069E3484-E75A-1939-DBBC-05EFD138D54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266" y="6730608"/>
            <a:ext cx="5401067" cy="540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798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A7E1C6-A136-12F1-19B9-229648001B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8219"/>
            <a:ext cx="20104100" cy="2225675"/>
          </a:xfrm>
          <a:prstGeom prst="rect">
            <a:avLst/>
          </a:prstGeom>
          <a:solidFill>
            <a:srgbClr val="005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bject 60">
            <a:extLst>
              <a:ext uri="{FF2B5EF4-FFF2-40B4-BE49-F238E27FC236}">
                <a16:creationId xmlns:a16="http://schemas.microsoft.com/office/drawing/2014/main" id="{36A2A08E-C276-C654-9392-CE0DE55C7B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706906"/>
            <a:ext cx="20104100" cy="117724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38455" algn="ctr">
              <a:lnSpc>
                <a:spcPct val="100000"/>
              </a:lnSpc>
              <a:spcBef>
                <a:spcPts val="120"/>
              </a:spcBef>
            </a:pPr>
            <a:r>
              <a:rPr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Meta-skills</a:t>
            </a:r>
            <a:r>
              <a:rPr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1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Icons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8CAEC48F-50FE-ED42-F96F-405B9D06309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50" y="527076"/>
            <a:ext cx="1981200" cy="1277596"/>
          </a:xfrm>
          <a:prstGeom prst="rect">
            <a:avLst/>
          </a:prstGeom>
        </p:spPr>
      </p:pic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C644F01B-D1DB-F1FF-87CA-BEC240FAA9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4507" y="641682"/>
            <a:ext cx="2708743" cy="10483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2C818E6-FCE1-EBBF-D769-2331577CD38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8710"/>
            <a:ext cx="20104100" cy="293185"/>
          </a:xfrm>
          <a:prstGeom prst="rect">
            <a:avLst/>
          </a:prstGeom>
        </p:spPr>
      </p:pic>
      <p:sp>
        <p:nvSpPr>
          <p:cNvPr id="9" name="object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91394" y="2294620"/>
            <a:ext cx="2133600" cy="5116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50" b="1" spc="-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  <a:endParaRPr sz="32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18148" y="2753020"/>
            <a:ext cx="3489679" cy="6918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400" b="1" spc="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Curiosity</a:t>
            </a:r>
            <a:endParaRPr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8250" y="2753020"/>
            <a:ext cx="4945703" cy="6918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400" b="1" spc="10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Sense-making</a:t>
            </a:r>
            <a:endParaRPr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0850" y="7018465"/>
            <a:ext cx="4331335" cy="6918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400" b="1" spc="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Creativity</a:t>
            </a:r>
            <a:endParaRPr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8250" y="7022971"/>
            <a:ext cx="4945703" cy="6918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4400" b="1" spc="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sz="4400" b="1" spc="-4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400" b="1" spc="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thinking</a:t>
            </a:r>
            <a:endParaRPr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79106" y="2805463"/>
            <a:ext cx="2145888" cy="45719"/>
          </a:xfrm>
          <a:custGeom>
            <a:avLst/>
            <a:gdLst/>
            <a:ahLst/>
            <a:cxnLst/>
            <a:rect l="l" t="t" r="r" b="b"/>
            <a:pathLst>
              <a:path w="4591050">
                <a:moveTo>
                  <a:pt x="0" y="0"/>
                </a:moveTo>
                <a:lnTo>
                  <a:pt x="4590834" y="0"/>
                </a:lnTo>
              </a:path>
            </a:pathLst>
          </a:custGeom>
          <a:ln w="10470">
            <a:solidFill>
              <a:srgbClr val="8E9E24"/>
            </a:solidFill>
          </a:ln>
        </p:spPr>
        <p:txBody>
          <a:bodyPr wrap="square" lIns="0" tIns="0" rIns="0" bIns="0" rtlCol="0"/>
          <a:lstStyle/>
          <a:p>
            <a:endParaRPr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C216857-6605-1FC4-F167-CE9F91A2096C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052050" y="2921084"/>
            <a:ext cx="0" cy="8011944"/>
          </a:xfrm>
          <a:prstGeom prst="line">
            <a:avLst/>
          </a:prstGeom>
          <a:ln>
            <a:solidFill>
              <a:srgbClr val="8E9E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8083DF-AF64-020E-4294-D30045BA5A3C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438560" y="6950075"/>
            <a:ext cx="19062290" cy="0"/>
          </a:xfrm>
          <a:prstGeom prst="line">
            <a:avLst/>
          </a:prstGeom>
          <a:ln>
            <a:solidFill>
              <a:srgbClr val="8E9E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>
            <a:extLst>
              <a:ext uri="{FF2B5EF4-FFF2-40B4-BE49-F238E27FC236}">
                <a16:creationId xmlns:a16="http://schemas.microsoft.com/office/drawing/2014/main" id="{C0820D45-DB85-20FE-C9CD-3A0D7B0888B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165" y="6819823"/>
            <a:ext cx="5116960" cy="5116960"/>
          </a:xfrm>
          <a:prstGeom prst="rect">
            <a:avLst/>
          </a:prstGeom>
        </p:spPr>
      </p:pic>
      <p:pic>
        <p:nvPicPr>
          <p:cNvPr id="31" name="Picture 30" descr="A screenshot of a video game&#10;&#10;AI-generated content may be incorrect.">
            <a:extLst>
              <a:ext uri="{FF2B5EF4-FFF2-40B4-BE49-F238E27FC236}">
                <a16:creationId xmlns:a16="http://schemas.microsoft.com/office/drawing/2014/main" id="{8C5C05AB-3BEA-7337-726F-085378730A6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4329" y="2275834"/>
            <a:ext cx="5116960" cy="5116960"/>
          </a:xfrm>
          <a:prstGeom prst="rect">
            <a:avLst/>
          </a:prstGeom>
        </p:spPr>
      </p:pic>
      <p:pic>
        <p:nvPicPr>
          <p:cNvPr id="33" name="Picture 32" descr="A cartoon of a wheel with a question mark&#10;&#10;AI-generated content may be incorrect.">
            <a:extLst>
              <a:ext uri="{FF2B5EF4-FFF2-40B4-BE49-F238E27FC236}">
                <a16:creationId xmlns:a16="http://schemas.microsoft.com/office/drawing/2014/main" id="{36B44D28-79A6-6341-92F2-C5E5E4E12AB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150" y="2117181"/>
            <a:ext cx="5116960" cy="5116960"/>
          </a:xfrm>
          <a:prstGeom prst="rect">
            <a:avLst/>
          </a:prstGeom>
        </p:spPr>
      </p:pic>
      <p:pic>
        <p:nvPicPr>
          <p:cNvPr id="47" name="Picture 46" descr="A green shirt with a black background&#10;&#10;AI-generated content may be incorrect.">
            <a:extLst>
              <a:ext uri="{FF2B5EF4-FFF2-40B4-BE49-F238E27FC236}">
                <a16:creationId xmlns:a16="http://schemas.microsoft.com/office/drawing/2014/main" id="{C7DE49EE-50BC-DE75-D6DB-AB863926A8A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4491" y="6819823"/>
            <a:ext cx="5116960" cy="511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285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DS 3+1" ma:contentTypeID="0x0101002CFD50891A73487FBF1A841208B5DC080200E67F3FEB88BAB94EBF9030B9610C4098" ma:contentTypeVersion="19" ma:contentTypeDescription="" ma:contentTypeScope="" ma:versionID="feadb7743609d8ebd25760cae4ff4f3d">
  <xsd:schema xmlns:xsd="http://www.w3.org/2001/XMLSchema" xmlns:xs="http://www.w3.org/2001/XMLSchema" xmlns:p="http://schemas.microsoft.com/office/2006/metadata/properties" xmlns:ns2="184af400-6cf4-4be6-9056-547874e8c8ee" xmlns:ns3="041d44d5-6d77-4294-9973-f4c1a7ef3f9e" targetNamespace="http://schemas.microsoft.com/office/2006/metadata/properties" ma:root="true" ma:fieldsID="72a58d370be34343cb38be5c7faa563b" ns2:_="" ns3:_="">
    <xsd:import namespace="184af400-6cf4-4be6-9056-547874e8c8ee"/>
    <xsd:import namespace="041d44d5-6d77-4294-9973-f4c1a7ef3f9e"/>
    <xsd:element name="properties">
      <xsd:complexType>
        <xsd:sequence>
          <xsd:element name="documentManagement">
            <xsd:complexType>
              <xsd:all>
                <xsd:element ref="ns2:IShare_Status"/>
                <xsd:element ref="ns2:IShare_BusinessOwner" minOccurs="0"/>
                <xsd:element ref="ns2:IShare_InfoClassification"/>
                <xsd:element ref="ns2:IShare_Region" minOccurs="0"/>
                <xsd:element ref="ns2:IShare_PersonalData"/>
                <xsd:element ref="ns2:IShare_PermanentPreservation" minOccurs="0"/>
                <xsd:element ref="ns2:IShare_DispositionDeletion" minOccurs="0"/>
                <xsd:element ref="ns2:TaxKeywordTaxHTFiel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af400-6cf4-4be6-9056-547874e8c8ee" elementFormDefault="qualified">
    <xsd:import namespace="http://schemas.microsoft.com/office/2006/documentManagement/types"/>
    <xsd:import namespace="http://schemas.microsoft.com/office/infopath/2007/PartnerControls"/>
    <xsd:element name="IShare_Status" ma:index="8" ma:displayName="Item Status" ma:default="Active" ma:internalName="IShare_Status">
      <xsd:simpleType>
        <xsd:restriction base="dms:Choice">
          <xsd:enumeration value="Active"/>
          <xsd:enumeration value="Archived"/>
        </xsd:restriction>
      </xsd:simpleType>
    </xsd:element>
    <xsd:element name="IShare_BusinessOwner" ma:index="9" nillable="true" ma:displayName="Business Owner" ma:internalName="IShare_BusinessOwner">
      <xsd:simpleType>
        <xsd:restriction base="dms:Text"/>
      </xsd:simpleType>
    </xsd:element>
    <xsd:element name="IShare_InfoClassification" ma:index="10" ma:displayName="Info Classification" ma:default="Internal" ma:internalName="IShare_InfoClassification">
      <xsd:simpleType>
        <xsd:restriction base="dms:Choice">
          <xsd:enumeration value="External"/>
          <xsd:enumeration value="Internal"/>
          <xsd:enumeration value="SDS Confidential"/>
        </xsd:restriction>
      </xsd:simpleType>
    </xsd:element>
    <xsd:element name="IShare_Region" ma:index="11" nillable="true" ma:displayName="Region" ma:format="Dropdown" ma:internalName="IShare_Region" ma:readOnly="false">
      <xsd:simpleType>
        <xsd:restriction base="dms:Choice">
          <xsd:enumeration value="Cross-Regional"/>
          <xsd:enumeration value="National"/>
          <xsd:enumeration value="North"/>
          <xsd:enumeration value="North East"/>
          <xsd:enumeration value="South East"/>
          <xsd:enumeration value="West region"/>
          <xsd:enumeration value="South West"/>
          <xsd:enumeration value="West"/>
          <xsd:enumeration value="National CIAG"/>
          <xsd:enumeration value="**Do not use the following**"/>
          <xsd:enumeration value="North region"/>
          <xsd:enumeration value="North East region"/>
          <xsd:enumeration value="Cross-regional CIAG"/>
          <xsd:enumeration value="South West region"/>
          <xsd:enumeration value="South East region"/>
        </xsd:restriction>
      </xsd:simpleType>
    </xsd:element>
    <xsd:element name="IShare_PersonalData" ma:index="12" ma:displayName="Personal Data" ma:default="0" ma:internalName="IShare_PersonalData">
      <xsd:simpleType>
        <xsd:restriction base="dms:Boolean"/>
      </xsd:simpleType>
    </xsd:element>
    <xsd:element name="IShare_PermanentPreservation" ma:index="13" nillable="true" ma:displayName="Permanent Preservation" ma:default="0" ma:internalName="IShare_PermanentPreservation">
      <xsd:simpleType>
        <xsd:restriction base="dms:Boolean"/>
      </xsd:simpleType>
    </xsd:element>
    <xsd:element name="IShare_DispositionDeletion" ma:index="14" nillable="true" ma:displayName="Disposition Deletion" ma:internalName="IShare_DispositionDeletion">
      <xsd:simpleType>
        <xsd:restriction base="dms:DateTime"/>
      </xsd:simpleType>
    </xsd:element>
    <xsd:element name="TaxKeywordTaxHTField" ma:index="15" nillable="true" ma:taxonomy="true" ma:internalName="TaxKeywordTaxHTField" ma:taxonomyFieldName="TaxKeyword" ma:displayName="Enterprise Keywords" ma:fieldId="{23f27201-bee3-471e-b2e7-b64fd8b7ca38}" ma:taxonomyMulti="true" ma:sspId="c6621819-13d1-4a2d-8762-4f615fabf62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6" nillable="true" ma:displayName="Taxonomy Catch All Column" ma:hidden="true" ma:list="{825aea11-257d-416f-992b-dec2f85e4525}" ma:internalName="TaxCatchAll" ma:showField="CatchAllData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7" nillable="true" ma:displayName="Taxonomy Catch All Column1" ma:hidden="true" ma:list="{825aea11-257d-416f-992b-dec2f85e4525}" ma:internalName="TaxCatchAllLabel" ma:readOnly="true" ma:showField="CatchAllDataLabel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d44d5-6d77-4294-9973-f4c1a7ef3f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32" nillable="true" ma:taxonomy="true" ma:internalName="lcf76f155ced4ddcb4097134ff3c332f" ma:taxonomyFieldName="MediaServiceImageTags" ma:displayName="Image Tags" ma:readOnly="false" ma:fieldId="{5cf76f15-5ced-4ddc-b409-7134ff3c332f}" ma:taxonomyMulti="true" ma:sspId="c6621819-13d1-4a2d-8762-4f615fabf6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3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hare_PermanentPreservation xmlns="184af400-6cf4-4be6-9056-547874e8c8ee">false</IShare_PermanentPreservation>
    <TaxKeywordTaxHTField xmlns="184af400-6cf4-4be6-9056-547874e8c8ee">
      <Terms xmlns="http://schemas.microsoft.com/office/infopath/2007/PartnerControls"/>
    </TaxKeywordTaxHTField>
    <IShare_Region xmlns="184af400-6cf4-4be6-9056-547874e8c8ee" xsi:nil="true"/>
    <IShare_Status xmlns="184af400-6cf4-4be6-9056-547874e8c8ee">Active</IShare_Status>
    <IShare_InfoClassification xmlns="184af400-6cf4-4be6-9056-547874e8c8ee">Internal</IShare_InfoClassification>
    <IShare_PersonalData xmlns="184af400-6cf4-4be6-9056-547874e8c8ee">false</IShare_PersonalData>
    <IShare_DispositionDeletion xmlns="184af400-6cf4-4be6-9056-547874e8c8ee" xsi:nil="true"/>
    <TaxCatchAll xmlns="184af400-6cf4-4be6-9056-547874e8c8ee" xsi:nil="true"/>
    <IShare_BusinessOwner xmlns="184af400-6cf4-4be6-9056-547874e8c8ee" xsi:nil="true"/>
    <lcf76f155ced4ddcb4097134ff3c332f xmlns="041d44d5-6d77-4294-9973-f4c1a7ef3f9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232AFF-044F-45E4-81D8-C6ED344AFE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4af400-6cf4-4be6-9056-547874e8c8ee"/>
    <ds:schemaRef ds:uri="041d44d5-6d77-4294-9973-f4c1a7ef3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078601-C218-4B0E-963F-F31FD67D4237}">
  <ds:schemaRefs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184af400-6cf4-4be6-9056-547874e8c8ee"/>
    <ds:schemaRef ds:uri="http://purl.org/dc/terms/"/>
    <ds:schemaRef ds:uri="http://schemas.microsoft.com/office/2006/documentManagement/types"/>
    <ds:schemaRef ds:uri="http://purl.org/dc/dcmitype/"/>
    <ds:schemaRef ds:uri="041d44d5-6d77-4294-9973-f4c1a7ef3f9e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6A9B125-1DFB-4686-AACE-CCAD74D007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23</Words>
  <Application>Microsoft Office PowerPoint</Application>
  <PresentationFormat>Custom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ProximaNova-Extrabld</vt:lpstr>
      <vt:lpstr>Office Theme</vt:lpstr>
      <vt:lpstr>Meta-skills Icons</vt:lpstr>
      <vt:lpstr>Meta-skills Icons</vt:lpstr>
      <vt:lpstr>Meta-skills Icons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Meta-skills Icons</dc:title>
  <dc:creator>Scott Robison</dc:creator>
  <cp:lastModifiedBy>Scott Robison</cp:lastModifiedBy>
  <cp:revision>11</cp:revision>
  <dcterms:created xsi:type="dcterms:W3CDTF">2021-09-01T10:08:32Z</dcterms:created>
  <dcterms:modified xsi:type="dcterms:W3CDTF">2025-03-05T14:02:01Z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2021-09-01T00:00:00Z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2021-09-01T00:00:00Z</vt:filetime>
  </property>
  <property fmtid="{D5CDD505-2E9C-101B-9397-08002B2CF9AE}" pid="5" name="ContentTypeId">
    <vt:lpwstr>0x0101002CFD50891A73487FBF1A841208B5DC080200E67F3FEB88BAB94EBF9030B9610C4098</vt:lpwstr>
  </property>
  <property fmtid="{D5CDD505-2E9C-101B-9397-08002B2CF9AE}" pid="6" name="TaxKeyword">
    <vt:lpwstr/>
  </property>
  <property fmtid="{D5CDD505-2E9C-101B-9397-08002B2CF9AE}" pid="7" name="MediaServiceImageTags">
    <vt:lpwstr/>
  </property>
</Properties>
</file>