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774" r:id="rId5"/>
    <p:sldId id="852" r:id="rId6"/>
    <p:sldId id="256" r:id="rId7"/>
    <p:sldId id="851" r:id="rId8"/>
    <p:sldId id="257" r:id="rId9"/>
    <p:sldId id="853" r:id="rId10"/>
    <p:sldId id="842" r:id="rId11"/>
    <p:sldId id="843" r:id="rId12"/>
    <p:sldId id="844" r:id="rId13"/>
    <p:sldId id="857" r:id="rId14"/>
    <p:sldId id="856" r:id="rId15"/>
    <p:sldId id="854" r:id="rId16"/>
    <p:sldId id="845" r:id="rId17"/>
    <p:sldId id="833" r:id="rId18"/>
    <p:sldId id="858" r:id="rId19"/>
    <p:sldId id="846" r:id="rId20"/>
    <p:sldId id="841" r:id="rId21"/>
    <p:sldId id="84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Handysides McKechnie" initials="BHM" lastIdx="2" clrIdx="0">
    <p:extLst>
      <p:ext uri="{19B8F6BF-5375-455C-9EA6-DF929625EA0E}">
        <p15:presenceInfo xmlns:p15="http://schemas.microsoft.com/office/powerpoint/2012/main" userId="S::Bethany.Handysides.McKechnie@sds.co.uk::46a99520-2308-4d46-a33b-ab2a5f3c7a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B100"/>
    <a:srgbClr val="6A2C91"/>
    <a:srgbClr val="009DB5"/>
    <a:srgbClr val="58417E"/>
    <a:srgbClr val="005F72"/>
    <a:srgbClr val="095495"/>
    <a:srgbClr val="1C6CB5"/>
    <a:srgbClr val="0A5596"/>
    <a:srgbClr val="0160AA"/>
    <a:srgbClr val="004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33390-0A48-48F0-9764-A8BF5C1FF565}" v="406" dt="2021-05-19T11:00:16.485"/>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9196" autoAdjust="0"/>
  </p:normalViewPr>
  <p:slideViewPr>
    <p:cSldViewPr>
      <p:cViewPr varScale="1">
        <p:scale>
          <a:sx n="73" d="100"/>
          <a:sy n="73" d="100"/>
        </p:scale>
        <p:origin x="974" y="62"/>
      </p:cViewPr>
      <p:guideLst>
        <p:guide orient="horz" pos="2160"/>
        <p:guide pos="45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Handysides McKechnie" userId="46a99520-2308-4d46-a33b-ab2a5f3c7ae2" providerId="ADAL" clId="{79933390-0A48-48F0-9764-A8BF5C1FF565}"/>
    <pc:docChg chg="undo custSel addSld delSld modSld sldOrd modMainMaster">
      <pc:chgData name="Bethany Handysides McKechnie" userId="46a99520-2308-4d46-a33b-ab2a5f3c7ae2" providerId="ADAL" clId="{79933390-0A48-48F0-9764-A8BF5C1FF565}" dt="2021-05-20T15:03:47.819" v="9483" actId="27107"/>
      <pc:docMkLst>
        <pc:docMk/>
      </pc:docMkLst>
      <pc:sldChg chg="addSp delSp modSp mod modNotesTx">
        <pc:chgData name="Bethany Handysides McKechnie" userId="46a99520-2308-4d46-a33b-ab2a5f3c7ae2" providerId="ADAL" clId="{79933390-0A48-48F0-9764-A8BF5C1FF565}" dt="2021-05-19T10:24:08.503" v="7845" actId="115"/>
        <pc:sldMkLst>
          <pc:docMk/>
          <pc:sldMk cId="2554273375" sldId="257"/>
        </pc:sldMkLst>
        <pc:spChg chg="add mod ord">
          <ac:chgData name="Bethany Handysides McKechnie" userId="46a99520-2308-4d46-a33b-ab2a5f3c7ae2" providerId="ADAL" clId="{79933390-0A48-48F0-9764-A8BF5C1FF565}" dt="2021-05-10T13:54:22.284" v="117" actId="14100"/>
          <ac:spMkLst>
            <pc:docMk/>
            <pc:sldMk cId="2554273375" sldId="257"/>
            <ac:spMk id="4" creationId="{22BA0B3F-DCBF-49CB-955E-124CFEE5D617}"/>
          </ac:spMkLst>
        </pc:spChg>
        <pc:spChg chg="mod">
          <ac:chgData name="Bethany Handysides McKechnie" userId="46a99520-2308-4d46-a33b-ab2a5f3c7ae2" providerId="ADAL" clId="{79933390-0A48-48F0-9764-A8BF5C1FF565}" dt="2021-05-10T13:54:22.284" v="117" actId="14100"/>
          <ac:spMkLst>
            <pc:docMk/>
            <pc:sldMk cId="2554273375" sldId="257"/>
            <ac:spMk id="8" creationId="{46847C2B-F8A9-4D2D-B0C6-5C064B81DE17}"/>
          </ac:spMkLst>
        </pc:spChg>
        <pc:spChg chg="mod">
          <ac:chgData name="Bethany Handysides McKechnie" userId="46a99520-2308-4d46-a33b-ab2a5f3c7ae2" providerId="ADAL" clId="{79933390-0A48-48F0-9764-A8BF5C1FF565}" dt="2021-05-10T13:54:06.583" v="116" actId="14100"/>
          <ac:spMkLst>
            <pc:docMk/>
            <pc:sldMk cId="2554273375" sldId="257"/>
            <ac:spMk id="12" creationId="{CBE76984-3276-409D-A66B-DE6A35D78D15}"/>
          </ac:spMkLst>
        </pc:spChg>
        <pc:spChg chg="add mod">
          <ac:chgData name="Bethany Handysides McKechnie" userId="46a99520-2308-4d46-a33b-ab2a5f3c7ae2" providerId="ADAL" clId="{79933390-0A48-48F0-9764-A8BF5C1FF565}" dt="2021-05-10T14:00:51.469" v="542" actId="113"/>
          <ac:spMkLst>
            <pc:docMk/>
            <pc:sldMk cId="2554273375" sldId="257"/>
            <ac:spMk id="18" creationId="{93A10505-77A4-4038-AB35-5D77623D40BC}"/>
          </ac:spMkLst>
        </pc:spChg>
        <pc:spChg chg="add mod ord">
          <ac:chgData name="Bethany Handysides McKechnie" userId="46a99520-2308-4d46-a33b-ab2a5f3c7ae2" providerId="ADAL" clId="{79933390-0A48-48F0-9764-A8BF5C1FF565}" dt="2021-05-12T13:56:48.742" v="5723" actId="1076"/>
          <ac:spMkLst>
            <pc:docMk/>
            <pc:sldMk cId="2554273375" sldId="257"/>
            <ac:spMk id="19" creationId="{D270ED4F-87F2-434B-BD3F-F8B28F4FD613}"/>
          </ac:spMkLst>
        </pc:spChg>
        <pc:spChg chg="del mod">
          <ac:chgData name="Bethany Handysides McKechnie" userId="46a99520-2308-4d46-a33b-ab2a5f3c7ae2" providerId="ADAL" clId="{79933390-0A48-48F0-9764-A8BF5C1FF565}" dt="2021-05-10T13:45:18.983" v="61" actId="478"/>
          <ac:spMkLst>
            <pc:docMk/>
            <pc:sldMk cId="2554273375" sldId="257"/>
            <ac:spMk id="25" creationId="{CF3CF981-4D41-424A-BCB7-63B399D1BD43}"/>
          </ac:spMkLst>
        </pc:spChg>
        <pc:spChg chg="add mod">
          <ac:chgData name="Bethany Handysides McKechnie" userId="46a99520-2308-4d46-a33b-ab2a5f3c7ae2" providerId="ADAL" clId="{79933390-0A48-48F0-9764-A8BF5C1FF565}" dt="2021-05-10T14:01:18.853" v="547" actId="207"/>
          <ac:spMkLst>
            <pc:docMk/>
            <pc:sldMk cId="2554273375" sldId="257"/>
            <ac:spMk id="31" creationId="{EED51F25-1224-468F-BE25-6FFC5F4E8B98}"/>
          </ac:spMkLst>
        </pc:spChg>
        <pc:spChg chg="add del mod">
          <ac:chgData name="Bethany Handysides McKechnie" userId="46a99520-2308-4d46-a33b-ab2a5f3c7ae2" providerId="ADAL" clId="{79933390-0A48-48F0-9764-A8BF5C1FF565}" dt="2021-05-10T14:01:50.439" v="555"/>
          <ac:spMkLst>
            <pc:docMk/>
            <pc:sldMk cId="2554273375" sldId="257"/>
            <ac:spMk id="34" creationId="{BA78CB6D-3EE3-461C-ABFA-AF58ED499953}"/>
          </ac:spMkLst>
        </pc:spChg>
        <pc:graphicFrameChg chg="add mod">
          <ac:chgData name="Bethany Handysides McKechnie" userId="46a99520-2308-4d46-a33b-ab2a5f3c7ae2" providerId="ADAL" clId="{79933390-0A48-48F0-9764-A8BF5C1FF565}" dt="2021-05-10T13:57:34.280" v="423" actId="207"/>
          <ac:graphicFrameMkLst>
            <pc:docMk/>
            <pc:sldMk cId="2554273375" sldId="257"/>
            <ac:graphicFrameMk id="21" creationId="{37DF1753-D9F0-400E-813B-B53592FD178E}"/>
          </ac:graphicFrameMkLst>
        </pc:graphicFrameChg>
        <pc:graphicFrameChg chg="add mod">
          <ac:chgData name="Bethany Handysides McKechnie" userId="46a99520-2308-4d46-a33b-ab2a5f3c7ae2" providerId="ADAL" clId="{79933390-0A48-48F0-9764-A8BF5C1FF565}" dt="2021-05-10T13:57:30.623" v="422" actId="207"/>
          <ac:graphicFrameMkLst>
            <pc:docMk/>
            <pc:sldMk cId="2554273375" sldId="257"/>
            <ac:graphicFrameMk id="26" creationId="{AB77A919-BA2F-4C4B-A731-7ECED8A53201}"/>
          </ac:graphicFrameMkLst>
        </pc:graphicFrameChg>
        <pc:picChg chg="add del mod">
          <ac:chgData name="Bethany Handysides McKechnie" userId="46a99520-2308-4d46-a33b-ab2a5f3c7ae2" providerId="ADAL" clId="{79933390-0A48-48F0-9764-A8BF5C1FF565}" dt="2021-05-10T13:50:40.061" v="67" actId="478"/>
          <ac:picMkLst>
            <pc:docMk/>
            <pc:sldMk cId="2554273375" sldId="257"/>
            <ac:picMk id="3" creationId="{A95F04DD-E452-4B81-9BCC-A458043DD63D}"/>
          </ac:picMkLst>
        </pc:picChg>
        <pc:picChg chg="add del mod">
          <ac:chgData name="Bethany Handysides McKechnie" userId="46a99520-2308-4d46-a33b-ab2a5f3c7ae2" providerId="ADAL" clId="{79933390-0A48-48F0-9764-A8BF5C1FF565}" dt="2021-05-10T13:54:55.799" v="127" actId="478"/>
          <ac:picMkLst>
            <pc:docMk/>
            <pc:sldMk cId="2554273375" sldId="257"/>
            <ac:picMk id="11" creationId="{65896306-4196-408A-A884-153D6E6F1A96}"/>
          </ac:picMkLst>
        </pc:picChg>
        <pc:picChg chg="del">
          <ac:chgData name="Bethany Handysides McKechnie" userId="46a99520-2308-4d46-a33b-ab2a5f3c7ae2" providerId="ADAL" clId="{79933390-0A48-48F0-9764-A8BF5C1FF565}" dt="2021-05-10T13:43:44.337" v="5" actId="478"/>
          <ac:picMkLst>
            <pc:docMk/>
            <pc:sldMk cId="2554273375" sldId="257"/>
            <ac:picMk id="13" creationId="{15C69655-1809-4E59-98D8-DA462F13CE53}"/>
          </ac:picMkLst>
        </pc:picChg>
        <pc:picChg chg="del">
          <ac:chgData name="Bethany Handysides McKechnie" userId="46a99520-2308-4d46-a33b-ab2a5f3c7ae2" providerId="ADAL" clId="{79933390-0A48-48F0-9764-A8BF5C1FF565}" dt="2021-05-10T13:43:42.812" v="4" actId="478"/>
          <ac:picMkLst>
            <pc:docMk/>
            <pc:sldMk cId="2554273375" sldId="257"/>
            <ac:picMk id="14" creationId="{FE0EF69B-4ABD-4621-8A3D-1F74AA2D0291}"/>
          </ac:picMkLst>
        </pc:picChg>
        <pc:picChg chg="add mod">
          <ac:chgData name="Bethany Handysides McKechnie" userId="46a99520-2308-4d46-a33b-ab2a5f3c7ae2" providerId="ADAL" clId="{79933390-0A48-48F0-9764-A8BF5C1FF565}" dt="2021-05-10T13:57:06.952" v="349" actId="1076"/>
          <ac:picMkLst>
            <pc:docMk/>
            <pc:sldMk cId="2554273375" sldId="257"/>
            <ac:picMk id="17" creationId="{48AF6906-E55C-4539-9D55-DF9026782809}"/>
          </ac:picMkLst>
        </pc:picChg>
        <pc:picChg chg="del">
          <ac:chgData name="Bethany Handysides McKechnie" userId="46a99520-2308-4d46-a33b-ab2a5f3c7ae2" providerId="ADAL" clId="{79933390-0A48-48F0-9764-A8BF5C1FF565}" dt="2021-05-10T13:43:41.947" v="2" actId="478"/>
          <ac:picMkLst>
            <pc:docMk/>
            <pc:sldMk cId="2554273375" sldId="257"/>
            <ac:picMk id="19" creationId="{B59E308B-94C7-43F4-8C1D-CAEAB6CE3448}"/>
          </ac:picMkLst>
        </pc:picChg>
        <pc:picChg chg="del">
          <ac:chgData name="Bethany Handysides McKechnie" userId="46a99520-2308-4d46-a33b-ab2a5f3c7ae2" providerId="ADAL" clId="{79933390-0A48-48F0-9764-A8BF5C1FF565}" dt="2021-05-10T13:43:40.540" v="0" actId="478"/>
          <ac:picMkLst>
            <pc:docMk/>
            <pc:sldMk cId="2554273375" sldId="257"/>
            <ac:picMk id="20" creationId="{603676FF-FB72-4ADC-AB77-E8FEA60D0871}"/>
          </ac:picMkLst>
        </pc:picChg>
        <pc:picChg chg="del">
          <ac:chgData name="Bethany Handysides McKechnie" userId="46a99520-2308-4d46-a33b-ab2a5f3c7ae2" providerId="ADAL" clId="{79933390-0A48-48F0-9764-A8BF5C1FF565}" dt="2021-05-10T13:43:42.391" v="3" actId="478"/>
          <ac:picMkLst>
            <pc:docMk/>
            <pc:sldMk cId="2554273375" sldId="257"/>
            <ac:picMk id="22" creationId="{9E78024A-7D95-42B3-B127-D5D6E11B455A}"/>
          </ac:picMkLst>
        </pc:picChg>
        <pc:picChg chg="del">
          <ac:chgData name="Bethany Handysides McKechnie" userId="46a99520-2308-4d46-a33b-ab2a5f3c7ae2" providerId="ADAL" clId="{79933390-0A48-48F0-9764-A8BF5C1FF565}" dt="2021-05-10T13:43:41.388" v="1" actId="478"/>
          <ac:picMkLst>
            <pc:docMk/>
            <pc:sldMk cId="2554273375" sldId="257"/>
            <ac:picMk id="23" creationId="{2FC9DCE7-6D3F-4FD8-AE13-3CE5144D4D1B}"/>
          </ac:picMkLst>
        </pc:picChg>
        <pc:picChg chg="add del mod">
          <ac:chgData name="Bethany Handysides McKechnie" userId="46a99520-2308-4d46-a33b-ab2a5f3c7ae2" providerId="ADAL" clId="{79933390-0A48-48F0-9764-A8BF5C1FF565}" dt="2021-05-10T13:58:38.470" v="434" actId="931"/>
          <ac:picMkLst>
            <pc:docMk/>
            <pc:sldMk cId="2554273375" sldId="257"/>
            <ac:picMk id="28" creationId="{2EB4DF6F-6305-490F-B6CF-FDDFA490E911}"/>
          </ac:picMkLst>
        </pc:picChg>
        <pc:picChg chg="add mod">
          <ac:chgData name="Bethany Handysides McKechnie" userId="46a99520-2308-4d46-a33b-ab2a5f3c7ae2" providerId="ADAL" clId="{79933390-0A48-48F0-9764-A8BF5C1FF565}" dt="2021-05-10T13:59:40.930" v="493" actId="1035"/>
          <ac:picMkLst>
            <pc:docMk/>
            <pc:sldMk cId="2554273375" sldId="257"/>
            <ac:picMk id="30" creationId="{555DF355-2C1D-4568-BB10-A29D4073F0B5}"/>
          </ac:picMkLst>
        </pc:picChg>
        <pc:picChg chg="add mod">
          <ac:chgData name="Bethany Handysides McKechnie" userId="46a99520-2308-4d46-a33b-ab2a5f3c7ae2" providerId="ADAL" clId="{79933390-0A48-48F0-9764-A8BF5C1FF565}" dt="2021-05-10T14:01:46.918" v="553" actId="207"/>
          <ac:picMkLst>
            <pc:docMk/>
            <pc:sldMk cId="2554273375" sldId="257"/>
            <ac:picMk id="33" creationId="{EB5813B2-9DDC-4FD8-B56B-9F77F27EE839}"/>
          </ac:picMkLst>
        </pc:picChg>
        <pc:picChg chg="add mod">
          <ac:chgData name="Bethany Handysides McKechnie" userId="46a99520-2308-4d46-a33b-ab2a5f3c7ae2" providerId="ADAL" clId="{79933390-0A48-48F0-9764-A8BF5C1FF565}" dt="2021-05-10T14:02:04.452" v="558" actId="207"/>
          <ac:picMkLst>
            <pc:docMk/>
            <pc:sldMk cId="2554273375" sldId="257"/>
            <ac:picMk id="35" creationId="{F88A578C-F002-4E06-AFB9-256D6598C973}"/>
          </ac:picMkLst>
        </pc:picChg>
        <pc:cxnChg chg="del">
          <ac:chgData name="Bethany Handysides McKechnie" userId="46a99520-2308-4d46-a33b-ab2a5f3c7ae2" providerId="ADAL" clId="{79933390-0A48-48F0-9764-A8BF5C1FF565}" dt="2021-05-10T13:43:46.762" v="6" actId="478"/>
          <ac:cxnSpMkLst>
            <pc:docMk/>
            <pc:sldMk cId="2554273375" sldId="257"/>
            <ac:cxnSpMk id="16" creationId="{A5C3B11A-2D58-4941-925B-C92FFB1D387F}"/>
          </ac:cxnSpMkLst>
        </pc:cxnChg>
      </pc:sldChg>
      <pc:sldChg chg="setBg">
        <pc:chgData name="Bethany Handysides McKechnie" userId="46a99520-2308-4d46-a33b-ab2a5f3c7ae2" providerId="ADAL" clId="{79933390-0A48-48F0-9764-A8BF5C1FF565}" dt="2021-05-11T11:28:22.723" v="5633"/>
        <pc:sldMkLst>
          <pc:docMk/>
          <pc:sldMk cId="2681590657" sldId="774"/>
        </pc:sldMkLst>
      </pc:sldChg>
      <pc:sldChg chg="ord">
        <pc:chgData name="Bethany Handysides McKechnie" userId="46a99520-2308-4d46-a33b-ab2a5f3c7ae2" providerId="ADAL" clId="{79933390-0A48-48F0-9764-A8BF5C1FF565}" dt="2021-05-17T09:53:53.539" v="5731"/>
        <pc:sldMkLst>
          <pc:docMk/>
          <pc:sldMk cId="683021636" sldId="841"/>
        </pc:sldMkLst>
      </pc:sldChg>
      <pc:sldChg chg="modSp mod ord modNotes modNotesTx">
        <pc:chgData name="Bethany Handysides McKechnie" userId="46a99520-2308-4d46-a33b-ab2a5f3c7ae2" providerId="ADAL" clId="{79933390-0A48-48F0-9764-A8BF5C1FF565}" dt="2021-05-19T11:00:16.760" v="9470" actId="27636"/>
        <pc:sldMkLst>
          <pc:docMk/>
          <pc:sldMk cId="943025" sldId="842"/>
        </pc:sldMkLst>
        <pc:spChg chg="mod">
          <ac:chgData name="Bethany Handysides McKechnie" userId="46a99520-2308-4d46-a33b-ab2a5f3c7ae2" providerId="ADAL" clId="{79933390-0A48-48F0-9764-A8BF5C1FF565}" dt="2021-05-10T14:35:56.818" v="911" actId="20577"/>
          <ac:spMkLst>
            <pc:docMk/>
            <pc:sldMk cId="943025" sldId="842"/>
            <ac:spMk id="55" creationId="{012028B1-7C81-4DEB-A008-F0A7CC164574}"/>
          </ac:spMkLst>
        </pc:spChg>
      </pc:sldChg>
      <pc:sldChg chg="modSp mod ord modNotesTx">
        <pc:chgData name="Bethany Handysides McKechnie" userId="46a99520-2308-4d46-a33b-ab2a5f3c7ae2" providerId="ADAL" clId="{79933390-0A48-48F0-9764-A8BF5C1FF565}" dt="2021-05-19T10:59:27.397" v="9462" actId="20577"/>
        <pc:sldMkLst>
          <pc:docMk/>
          <pc:sldMk cId="1139659284" sldId="843"/>
        </pc:sldMkLst>
        <pc:spChg chg="mod">
          <ac:chgData name="Bethany Handysides McKechnie" userId="46a99520-2308-4d46-a33b-ab2a5f3c7ae2" providerId="ADAL" clId="{79933390-0A48-48F0-9764-A8BF5C1FF565}" dt="2021-05-10T15:30:28.117" v="1200" actId="20577"/>
          <ac:spMkLst>
            <pc:docMk/>
            <pc:sldMk cId="1139659284" sldId="843"/>
            <ac:spMk id="2" creationId="{43EB74B0-6531-4AEA-9AB8-A507B0891752}"/>
          </ac:spMkLst>
        </pc:spChg>
        <pc:spChg chg="ord">
          <ac:chgData name="Bethany Handysides McKechnie" userId="46a99520-2308-4d46-a33b-ab2a5f3c7ae2" providerId="ADAL" clId="{79933390-0A48-48F0-9764-A8BF5C1FF565}" dt="2021-05-10T15:31:23.327" v="1225" actId="167"/>
          <ac:spMkLst>
            <pc:docMk/>
            <pc:sldMk cId="1139659284" sldId="843"/>
            <ac:spMk id="3" creationId="{53AFB914-C6C7-4BE9-9267-9CD91EE1E237}"/>
          </ac:spMkLst>
        </pc:spChg>
        <pc:spChg chg="mod">
          <ac:chgData name="Bethany Handysides McKechnie" userId="46a99520-2308-4d46-a33b-ab2a5f3c7ae2" providerId="ADAL" clId="{79933390-0A48-48F0-9764-A8BF5C1FF565}" dt="2021-05-10T15:26:10.186" v="1004" actId="20577"/>
          <ac:spMkLst>
            <pc:docMk/>
            <pc:sldMk cId="1139659284" sldId="843"/>
            <ac:spMk id="9" creationId="{001765E2-132B-44D5-9DC7-997475CCCA49}"/>
          </ac:spMkLst>
        </pc:spChg>
        <pc:spChg chg="mod">
          <ac:chgData name="Bethany Handysides McKechnie" userId="46a99520-2308-4d46-a33b-ab2a5f3c7ae2" providerId="ADAL" clId="{79933390-0A48-48F0-9764-A8BF5C1FF565}" dt="2021-05-10T15:26:16.036" v="1006" actId="20577"/>
          <ac:spMkLst>
            <pc:docMk/>
            <pc:sldMk cId="1139659284" sldId="843"/>
            <ac:spMk id="10" creationId="{C9CFB06D-95C2-4395-B58D-AE04D19345B2}"/>
          </ac:spMkLst>
        </pc:spChg>
        <pc:spChg chg="mod">
          <ac:chgData name="Bethany Handysides McKechnie" userId="46a99520-2308-4d46-a33b-ab2a5f3c7ae2" providerId="ADAL" clId="{79933390-0A48-48F0-9764-A8BF5C1FF565}" dt="2021-05-10T15:27:57.013" v="1019" actId="20577"/>
          <ac:spMkLst>
            <pc:docMk/>
            <pc:sldMk cId="1139659284" sldId="843"/>
            <ac:spMk id="11" creationId="{9C6B5044-91E0-42A1-9CF0-4BCD35402F32}"/>
          </ac:spMkLst>
        </pc:spChg>
        <pc:spChg chg="mod">
          <ac:chgData name="Bethany Handysides McKechnie" userId="46a99520-2308-4d46-a33b-ab2a5f3c7ae2" providerId="ADAL" clId="{79933390-0A48-48F0-9764-A8BF5C1FF565}" dt="2021-05-10T15:28:50.837" v="1036" actId="20577"/>
          <ac:spMkLst>
            <pc:docMk/>
            <pc:sldMk cId="1139659284" sldId="843"/>
            <ac:spMk id="19" creationId="{98C86DBC-3B71-4235-BF48-ACFB3DCA4F51}"/>
          </ac:spMkLst>
        </pc:spChg>
        <pc:spChg chg="mod">
          <ac:chgData name="Bethany Handysides McKechnie" userId="46a99520-2308-4d46-a33b-ab2a5f3c7ae2" providerId="ADAL" clId="{79933390-0A48-48F0-9764-A8BF5C1FF565}" dt="2021-05-10T15:30:39.602" v="1204" actId="20577"/>
          <ac:spMkLst>
            <pc:docMk/>
            <pc:sldMk cId="1139659284" sldId="843"/>
            <ac:spMk id="20" creationId="{6639D4A7-7B1C-4778-8280-31832CC7701C}"/>
          </ac:spMkLst>
        </pc:spChg>
        <pc:spChg chg="mod">
          <ac:chgData name="Bethany Handysides McKechnie" userId="46a99520-2308-4d46-a33b-ab2a5f3c7ae2" providerId="ADAL" clId="{79933390-0A48-48F0-9764-A8BF5C1FF565}" dt="2021-05-10T15:30:49.366" v="1210" actId="20577"/>
          <ac:spMkLst>
            <pc:docMk/>
            <pc:sldMk cId="1139659284" sldId="843"/>
            <ac:spMk id="21" creationId="{64853FF3-637C-4492-A8DE-DBC297EE4FD8}"/>
          </ac:spMkLst>
        </pc:spChg>
        <pc:spChg chg="mod">
          <ac:chgData name="Bethany Handysides McKechnie" userId="46a99520-2308-4d46-a33b-ab2a5f3c7ae2" providerId="ADAL" clId="{79933390-0A48-48F0-9764-A8BF5C1FF565}" dt="2021-05-10T15:31:16.258" v="1224" actId="20577"/>
          <ac:spMkLst>
            <pc:docMk/>
            <pc:sldMk cId="1139659284" sldId="843"/>
            <ac:spMk id="22" creationId="{7F20A012-A30B-453C-AC5D-51250D373D40}"/>
          </ac:spMkLst>
        </pc:spChg>
        <pc:spChg chg="mod">
          <ac:chgData name="Bethany Handysides McKechnie" userId="46a99520-2308-4d46-a33b-ab2a5f3c7ae2" providerId="ADAL" clId="{79933390-0A48-48F0-9764-A8BF5C1FF565}" dt="2021-05-10T15:31:30.092" v="1231" actId="20577"/>
          <ac:spMkLst>
            <pc:docMk/>
            <pc:sldMk cId="1139659284" sldId="843"/>
            <ac:spMk id="23" creationId="{2D2C4509-1527-4930-89D9-BE2982984A11}"/>
          </ac:spMkLst>
        </pc:spChg>
        <pc:spChg chg="mod">
          <ac:chgData name="Bethany Handysides McKechnie" userId="46a99520-2308-4d46-a33b-ab2a5f3c7ae2" providerId="ADAL" clId="{79933390-0A48-48F0-9764-A8BF5C1FF565}" dt="2021-05-19T10:59:27.397" v="9462" actId="20577"/>
          <ac:spMkLst>
            <pc:docMk/>
            <pc:sldMk cId="1139659284" sldId="843"/>
            <ac:spMk id="24" creationId="{13D46FA5-3203-4B3B-AFF5-EE73A699FC82}"/>
          </ac:spMkLst>
        </pc:spChg>
        <pc:graphicFrameChg chg="mod">
          <ac:chgData name="Bethany Handysides McKechnie" userId="46a99520-2308-4d46-a33b-ab2a5f3c7ae2" providerId="ADAL" clId="{79933390-0A48-48F0-9764-A8BF5C1FF565}" dt="2021-05-10T15:29:02.146" v="1037" actId="1076"/>
          <ac:graphicFrameMkLst>
            <pc:docMk/>
            <pc:sldMk cId="1139659284" sldId="843"/>
            <ac:graphicFrameMk id="17" creationId="{98742CF9-B97B-46A9-ADB7-81E3FE9C7E21}"/>
          </ac:graphicFrameMkLst>
        </pc:graphicFrameChg>
        <pc:graphicFrameChg chg="mod">
          <ac:chgData name="Bethany Handysides McKechnie" userId="46a99520-2308-4d46-a33b-ab2a5f3c7ae2" providerId="ADAL" clId="{79933390-0A48-48F0-9764-A8BF5C1FF565}" dt="2021-05-10T15:31:05.721" v="1212" actId="167"/>
          <ac:graphicFrameMkLst>
            <pc:docMk/>
            <pc:sldMk cId="1139659284" sldId="843"/>
            <ac:graphicFrameMk id="26" creationId="{57E50D46-C939-4F8B-8128-816C4A5845B2}"/>
          </ac:graphicFrameMkLst>
        </pc:graphicFrameChg>
        <pc:graphicFrameChg chg="mod">
          <ac:chgData name="Bethany Handysides McKechnie" userId="46a99520-2308-4d46-a33b-ab2a5f3c7ae2" providerId="ADAL" clId="{79933390-0A48-48F0-9764-A8BF5C1FF565}" dt="2021-05-10T15:28:43.118" v="1030"/>
          <ac:graphicFrameMkLst>
            <pc:docMk/>
            <pc:sldMk cId="1139659284" sldId="843"/>
            <ac:graphicFrameMk id="27" creationId="{F3E16458-DFA0-4E8B-AEDA-C12FEE3FDE1C}"/>
          </ac:graphicFrameMkLst>
        </pc:graphicFrameChg>
      </pc:sldChg>
      <pc:sldChg chg="addSp delSp modSp mod ord modNotes modNotesTx">
        <pc:chgData name="Bethany Handysides McKechnie" userId="46a99520-2308-4d46-a33b-ab2a5f3c7ae2" providerId="ADAL" clId="{79933390-0A48-48F0-9764-A8BF5C1FF565}" dt="2021-05-19T11:00:16.815" v="9471" actId="27636"/>
        <pc:sldMkLst>
          <pc:docMk/>
          <pc:sldMk cId="174819756" sldId="844"/>
        </pc:sldMkLst>
        <pc:spChg chg="mod">
          <ac:chgData name="Bethany Handysides McKechnie" userId="46a99520-2308-4d46-a33b-ab2a5f3c7ae2" providerId="ADAL" clId="{79933390-0A48-48F0-9764-A8BF5C1FF565}" dt="2021-05-10T15:34:50.199" v="1328" actId="1076"/>
          <ac:spMkLst>
            <pc:docMk/>
            <pc:sldMk cId="174819756" sldId="844"/>
            <ac:spMk id="2" creationId="{CC01166F-AC03-48FE-9B86-34173C4FBD16}"/>
          </ac:spMkLst>
        </pc:spChg>
        <pc:spChg chg="mod">
          <ac:chgData name="Bethany Handysides McKechnie" userId="46a99520-2308-4d46-a33b-ab2a5f3c7ae2" providerId="ADAL" clId="{79933390-0A48-48F0-9764-A8BF5C1FF565}" dt="2021-05-19T10:59:34.116" v="9464" actId="20577"/>
          <ac:spMkLst>
            <pc:docMk/>
            <pc:sldMk cId="174819756" sldId="844"/>
            <ac:spMk id="3" creationId="{284D462A-CF07-4D4C-A2E0-4572DB79BD46}"/>
          </ac:spMkLst>
        </pc:spChg>
        <pc:spChg chg="add del">
          <ac:chgData name="Bethany Handysides McKechnie" userId="46a99520-2308-4d46-a33b-ab2a5f3c7ae2" providerId="ADAL" clId="{79933390-0A48-48F0-9764-A8BF5C1FF565}" dt="2021-05-10T15:43:19.881" v="1393" actId="478"/>
          <ac:spMkLst>
            <pc:docMk/>
            <pc:sldMk cId="174819756" sldId="844"/>
            <ac:spMk id="6" creationId="{D399F4BB-21F0-4273-91A8-EF792EC1EC8A}"/>
          </ac:spMkLst>
        </pc:spChg>
        <pc:spChg chg="add mod">
          <ac:chgData name="Bethany Handysides McKechnie" userId="46a99520-2308-4d46-a33b-ab2a5f3c7ae2" providerId="ADAL" clId="{79933390-0A48-48F0-9764-A8BF5C1FF565}" dt="2021-05-11T10:04:55.391" v="2500" actId="14861"/>
          <ac:spMkLst>
            <pc:docMk/>
            <pc:sldMk cId="174819756" sldId="844"/>
            <ac:spMk id="7" creationId="{E4393996-782F-4949-87A8-A4D164854D6D}"/>
          </ac:spMkLst>
        </pc:spChg>
        <pc:spChg chg="add mod">
          <ac:chgData name="Bethany Handysides McKechnie" userId="46a99520-2308-4d46-a33b-ab2a5f3c7ae2" providerId="ADAL" clId="{79933390-0A48-48F0-9764-A8BF5C1FF565}" dt="2021-05-11T08:21:21.534" v="2349" actId="113"/>
          <ac:spMkLst>
            <pc:docMk/>
            <pc:sldMk cId="174819756" sldId="844"/>
            <ac:spMk id="8" creationId="{76F13DBE-0149-4070-BFA1-799B7BA3061D}"/>
          </ac:spMkLst>
        </pc:spChg>
        <pc:spChg chg="del">
          <ac:chgData name="Bethany Handysides McKechnie" userId="46a99520-2308-4d46-a33b-ab2a5f3c7ae2" providerId="ADAL" clId="{79933390-0A48-48F0-9764-A8BF5C1FF565}" dt="2021-05-10T15:34:16.077" v="1302" actId="478"/>
          <ac:spMkLst>
            <pc:docMk/>
            <pc:sldMk cId="174819756" sldId="844"/>
            <ac:spMk id="22" creationId="{AF847CCC-7ED6-4014-AD70-BB97D596B71D}"/>
          </ac:spMkLst>
        </pc:spChg>
        <pc:spChg chg="mod">
          <ac:chgData name="Bethany Handysides McKechnie" userId="46a99520-2308-4d46-a33b-ab2a5f3c7ae2" providerId="ADAL" clId="{79933390-0A48-48F0-9764-A8BF5C1FF565}" dt="2021-05-10T15:44:09.851" v="1410" actId="1036"/>
          <ac:spMkLst>
            <pc:docMk/>
            <pc:sldMk cId="174819756" sldId="844"/>
            <ac:spMk id="23" creationId="{89BF8C78-6C22-42BC-914F-ECEFDDDF9D20}"/>
          </ac:spMkLst>
        </pc:spChg>
        <pc:spChg chg="mod">
          <ac:chgData name="Bethany Handysides McKechnie" userId="46a99520-2308-4d46-a33b-ab2a5f3c7ae2" providerId="ADAL" clId="{79933390-0A48-48F0-9764-A8BF5C1FF565}" dt="2021-05-10T15:44:09.851" v="1410" actId="1036"/>
          <ac:spMkLst>
            <pc:docMk/>
            <pc:sldMk cId="174819756" sldId="844"/>
            <ac:spMk id="25" creationId="{AAC80FA2-CBCC-4B31-865E-0FA7BA455A44}"/>
          </ac:spMkLst>
        </pc:spChg>
        <pc:spChg chg="mod">
          <ac:chgData name="Bethany Handysides McKechnie" userId="46a99520-2308-4d46-a33b-ab2a5f3c7ae2" providerId="ADAL" clId="{79933390-0A48-48F0-9764-A8BF5C1FF565}" dt="2021-05-10T15:44:09.851" v="1410" actId="1036"/>
          <ac:spMkLst>
            <pc:docMk/>
            <pc:sldMk cId="174819756" sldId="844"/>
            <ac:spMk id="27" creationId="{DAF6E26C-6E76-43A8-B973-B0A1D177993F}"/>
          </ac:spMkLst>
        </pc:spChg>
        <pc:spChg chg="mod">
          <ac:chgData name="Bethany Handysides McKechnie" userId="46a99520-2308-4d46-a33b-ab2a5f3c7ae2" providerId="ADAL" clId="{79933390-0A48-48F0-9764-A8BF5C1FF565}" dt="2021-05-10T15:44:09.851" v="1410" actId="1036"/>
          <ac:spMkLst>
            <pc:docMk/>
            <pc:sldMk cId="174819756" sldId="844"/>
            <ac:spMk id="29" creationId="{17D18787-A9C6-45E2-BC4B-6248C358E10C}"/>
          </ac:spMkLst>
        </pc:spChg>
        <pc:spChg chg="mod">
          <ac:chgData name="Bethany Handysides McKechnie" userId="46a99520-2308-4d46-a33b-ab2a5f3c7ae2" providerId="ADAL" clId="{79933390-0A48-48F0-9764-A8BF5C1FF565}" dt="2021-05-10T15:41:29.732" v="1391" actId="20577"/>
          <ac:spMkLst>
            <pc:docMk/>
            <pc:sldMk cId="174819756" sldId="844"/>
            <ac:spMk id="36" creationId="{5E6C44C4-83AE-4B68-8FD1-D2A431D69BE8}"/>
          </ac:spMkLst>
        </pc:spChg>
        <pc:spChg chg="mod">
          <ac:chgData name="Bethany Handysides McKechnie" userId="46a99520-2308-4d46-a33b-ab2a5f3c7ae2" providerId="ADAL" clId="{79933390-0A48-48F0-9764-A8BF5C1FF565}" dt="2021-05-10T15:43:33.119" v="1396" actId="1076"/>
          <ac:spMkLst>
            <pc:docMk/>
            <pc:sldMk cId="174819756" sldId="844"/>
            <ac:spMk id="37" creationId="{1342C295-0E8F-4A8C-AB07-E0C3AA792BCD}"/>
          </ac:spMkLst>
        </pc:spChg>
        <pc:spChg chg="del mod">
          <ac:chgData name="Bethany Handysides McKechnie" userId="46a99520-2308-4d46-a33b-ab2a5f3c7ae2" providerId="ADAL" clId="{79933390-0A48-48F0-9764-A8BF5C1FF565}" dt="2021-05-10T15:34:17.785" v="1303" actId="478"/>
          <ac:spMkLst>
            <pc:docMk/>
            <pc:sldMk cId="174819756" sldId="844"/>
            <ac:spMk id="38" creationId="{6815C129-C923-4F52-9F41-A5B703DADFDC}"/>
          </ac:spMkLst>
        </pc:spChg>
        <pc:picChg chg="del">
          <ac:chgData name="Bethany Handysides McKechnie" userId="46a99520-2308-4d46-a33b-ab2a5f3c7ae2" providerId="ADAL" clId="{79933390-0A48-48F0-9764-A8BF5C1FF565}" dt="2021-05-10T15:34:18.675" v="1304" actId="478"/>
          <ac:picMkLst>
            <pc:docMk/>
            <pc:sldMk cId="174819756" sldId="844"/>
            <ac:picMk id="9" creationId="{8EF64CFA-DF40-43E1-8EF1-4EBA53BF28C3}"/>
          </ac:picMkLst>
        </pc:picChg>
        <pc:picChg chg="add mod">
          <ac:chgData name="Bethany Handysides McKechnie" userId="46a99520-2308-4d46-a33b-ab2a5f3c7ae2" providerId="ADAL" clId="{79933390-0A48-48F0-9764-A8BF5C1FF565}" dt="2021-05-10T15:57:47.020" v="2144" actId="1036"/>
          <ac:picMkLst>
            <pc:docMk/>
            <pc:sldMk cId="174819756" sldId="844"/>
            <ac:picMk id="11" creationId="{EDF878D4-338B-47E8-85DE-A43F48367774}"/>
          </ac:picMkLst>
        </pc:picChg>
        <pc:picChg chg="mod">
          <ac:chgData name="Bethany Handysides McKechnie" userId="46a99520-2308-4d46-a33b-ab2a5f3c7ae2" providerId="ADAL" clId="{79933390-0A48-48F0-9764-A8BF5C1FF565}" dt="2021-05-10T15:43:29.499" v="1395" actId="1076"/>
          <ac:picMkLst>
            <pc:docMk/>
            <pc:sldMk cId="174819756" sldId="844"/>
            <ac:picMk id="19" creationId="{9FDAD9C0-44D6-43BF-BA79-57CB87B81EB5}"/>
          </ac:picMkLst>
        </pc:picChg>
        <pc:picChg chg="mod">
          <ac:chgData name="Bethany Handysides McKechnie" userId="46a99520-2308-4d46-a33b-ab2a5f3c7ae2" providerId="ADAL" clId="{79933390-0A48-48F0-9764-A8BF5C1FF565}" dt="2021-05-10T15:43:29.499" v="1395" actId="1076"/>
          <ac:picMkLst>
            <pc:docMk/>
            <pc:sldMk cId="174819756" sldId="844"/>
            <ac:picMk id="26" creationId="{FDEA3008-A85D-46A1-96D3-331B4826AFF0}"/>
          </ac:picMkLst>
        </pc:picChg>
        <pc:picChg chg="mod">
          <ac:chgData name="Bethany Handysides McKechnie" userId="46a99520-2308-4d46-a33b-ab2a5f3c7ae2" providerId="ADAL" clId="{79933390-0A48-48F0-9764-A8BF5C1FF565}" dt="2021-05-10T15:43:29.499" v="1395" actId="1076"/>
          <ac:picMkLst>
            <pc:docMk/>
            <pc:sldMk cId="174819756" sldId="844"/>
            <ac:picMk id="28" creationId="{5B57B4FB-B204-40D4-A829-41CAF012793A}"/>
          </ac:picMkLst>
        </pc:picChg>
        <pc:picChg chg="mod">
          <ac:chgData name="Bethany Handysides McKechnie" userId="46a99520-2308-4d46-a33b-ab2a5f3c7ae2" providerId="ADAL" clId="{79933390-0A48-48F0-9764-A8BF5C1FF565}" dt="2021-05-10T15:43:29.499" v="1395" actId="1076"/>
          <ac:picMkLst>
            <pc:docMk/>
            <pc:sldMk cId="174819756" sldId="844"/>
            <ac:picMk id="30" creationId="{8AE97E64-0D9D-4DEA-AC03-C1FAE5DC18D9}"/>
          </ac:picMkLst>
        </pc:picChg>
        <pc:picChg chg="mod">
          <ac:chgData name="Bethany Handysides McKechnie" userId="46a99520-2308-4d46-a33b-ab2a5f3c7ae2" providerId="ADAL" clId="{79933390-0A48-48F0-9764-A8BF5C1FF565}" dt="2021-05-10T15:43:29.499" v="1395" actId="1076"/>
          <ac:picMkLst>
            <pc:docMk/>
            <pc:sldMk cId="174819756" sldId="844"/>
            <ac:picMk id="34" creationId="{EE2BBB22-0379-46F9-83B8-DCC3420622AC}"/>
          </ac:picMkLst>
        </pc:picChg>
        <pc:cxnChg chg="mod">
          <ac:chgData name="Bethany Handysides McKechnie" userId="46a99520-2308-4d46-a33b-ab2a5f3c7ae2" providerId="ADAL" clId="{79933390-0A48-48F0-9764-A8BF5C1FF565}" dt="2021-05-10T15:43:36.899" v="1397" actId="1076"/>
          <ac:cxnSpMkLst>
            <pc:docMk/>
            <pc:sldMk cId="174819756" sldId="844"/>
            <ac:cxnSpMk id="24" creationId="{D8B9D6F9-FFD8-4203-9B2B-EA4C8A6DD9F4}"/>
          </ac:cxnSpMkLst>
        </pc:cxnChg>
      </pc:sldChg>
      <pc:sldChg chg="addSp delSp modSp mod">
        <pc:chgData name="Bethany Handysides McKechnie" userId="46a99520-2308-4d46-a33b-ab2a5f3c7ae2" providerId="ADAL" clId="{79933390-0A48-48F0-9764-A8BF5C1FF565}" dt="2021-05-11T11:09:50.298" v="5343" actId="20577"/>
        <pc:sldMkLst>
          <pc:docMk/>
          <pc:sldMk cId="3794811115" sldId="845"/>
        </pc:sldMkLst>
        <pc:spChg chg="add mod">
          <ac:chgData name="Bethany Handysides McKechnie" userId="46a99520-2308-4d46-a33b-ab2a5f3c7ae2" providerId="ADAL" clId="{79933390-0A48-48F0-9764-A8BF5C1FF565}" dt="2021-05-11T11:09:22.561" v="5328" actId="1076"/>
          <ac:spMkLst>
            <pc:docMk/>
            <pc:sldMk cId="3794811115" sldId="845"/>
            <ac:spMk id="15" creationId="{366E483C-64EB-4F6D-814F-975DD03C5F75}"/>
          </ac:spMkLst>
        </pc:spChg>
        <pc:spChg chg="mod">
          <ac:chgData name="Bethany Handysides McKechnie" userId="46a99520-2308-4d46-a33b-ab2a5f3c7ae2" providerId="ADAL" clId="{79933390-0A48-48F0-9764-A8BF5C1FF565}" dt="2021-05-11T10:59:35.058" v="4749" actId="20577"/>
          <ac:spMkLst>
            <pc:docMk/>
            <pc:sldMk cId="3794811115" sldId="845"/>
            <ac:spMk id="20" creationId="{1D2B3BAA-0BFE-45C5-8D2D-13476C62CC71}"/>
          </ac:spMkLst>
        </pc:spChg>
        <pc:spChg chg="mod">
          <ac:chgData name="Bethany Handysides McKechnie" userId="46a99520-2308-4d46-a33b-ab2a5f3c7ae2" providerId="ADAL" clId="{79933390-0A48-48F0-9764-A8BF5C1FF565}" dt="2021-05-11T11:07:50.831" v="5281" actId="1076"/>
          <ac:spMkLst>
            <pc:docMk/>
            <pc:sldMk cId="3794811115" sldId="845"/>
            <ac:spMk id="23" creationId="{47354526-6FDD-4529-B009-BC7F07EF5CD4}"/>
          </ac:spMkLst>
        </pc:spChg>
        <pc:spChg chg="mod">
          <ac:chgData name="Bethany Handysides McKechnie" userId="46a99520-2308-4d46-a33b-ab2a5f3c7ae2" providerId="ADAL" clId="{79933390-0A48-48F0-9764-A8BF5C1FF565}" dt="2021-05-11T11:07:55.289" v="5283" actId="1076"/>
          <ac:spMkLst>
            <pc:docMk/>
            <pc:sldMk cId="3794811115" sldId="845"/>
            <ac:spMk id="24" creationId="{294B6566-F1B1-4D29-AC70-D627EEA3B942}"/>
          </ac:spMkLst>
        </pc:spChg>
        <pc:spChg chg="add mod">
          <ac:chgData name="Bethany Handysides McKechnie" userId="46a99520-2308-4d46-a33b-ab2a5f3c7ae2" providerId="ADAL" clId="{79933390-0A48-48F0-9764-A8BF5C1FF565}" dt="2021-05-11T10:59:58.511" v="4764" actId="1076"/>
          <ac:spMkLst>
            <pc:docMk/>
            <pc:sldMk cId="3794811115" sldId="845"/>
            <ac:spMk id="27" creationId="{79AFD5B3-43F8-4664-9569-67C5EBCEEEA6}"/>
          </ac:spMkLst>
        </pc:spChg>
        <pc:spChg chg="add mod">
          <ac:chgData name="Bethany Handysides McKechnie" userId="46a99520-2308-4d46-a33b-ab2a5f3c7ae2" providerId="ADAL" clId="{79933390-0A48-48F0-9764-A8BF5C1FF565}" dt="2021-05-11T11:00:25.513" v="4797" actId="1076"/>
          <ac:spMkLst>
            <pc:docMk/>
            <pc:sldMk cId="3794811115" sldId="845"/>
            <ac:spMk id="28" creationId="{EB5FB648-EA6C-495C-87CD-0C26AA0293D0}"/>
          </ac:spMkLst>
        </pc:spChg>
        <pc:spChg chg="add mod">
          <ac:chgData name="Bethany Handysides McKechnie" userId="46a99520-2308-4d46-a33b-ab2a5f3c7ae2" providerId="ADAL" clId="{79933390-0A48-48F0-9764-A8BF5C1FF565}" dt="2021-05-11T11:07:45.781" v="5278" actId="20577"/>
          <ac:spMkLst>
            <pc:docMk/>
            <pc:sldMk cId="3794811115" sldId="845"/>
            <ac:spMk id="29" creationId="{8C2462E8-8DA0-478D-9B08-067577AD91F1}"/>
          </ac:spMkLst>
        </pc:spChg>
        <pc:spChg chg="add mod">
          <ac:chgData name="Bethany Handysides McKechnie" userId="46a99520-2308-4d46-a33b-ab2a5f3c7ae2" providerId="ADAL" clId="{79933390-0A48-48F0-9764-A8BF5C1FF565}" dt="2021-05-11T11:09:40.355" v="5337" actId="20577"/>
          <ac:spMkLst>
            <pc:docMk/>
            <pc:sldMk cId="3794811115" sldId="845"/>
            <ac:spMk id="30" creationId="{8612CA68-FC5B-48CC-ADD8-835A464AC649}"/>
          </ac:spMkLst>
        </pc:spChg>
        <pc:spChg chg="add mod">
          <ac:chgData name="Bethany Handysides McKechnie" userId="46a99520-2308-4d46-a33b-ab2a5f3c7ae2" providerId="ADAL" clId="{79933390-0A48-48F0-9764-A8BF5C1FF565}" dt="2021-05-11T11:09:46.686" v="5341" actId="20577"/>
          <ac:spMkLst>
            <pc:docMk/>
            <pc:sldMk cId="3794811115" sldId="845"/>
            <ac:spMk id="31" creationId="{C6281A22-F54B-4F4D-A6FA-59C89BDDC051}"/>
          </ac:spMkLst>
        </pc:spChg>
        <pc:spChg chg="add mod">
          <ac:chgData name="Bethany Handysides McKechnie" userId="46a99520-2308-4d46-a33b-ab2a5f3c7ae2" providerId="ADAL" clId="{79933390-0A48-48F0-9764-A8BF5C1FF565}" dt="2021-05-11T11:09:43.591" v="5339" actId="20577"/>
          <ac:spMkLst>
            <pc:docMk/>
            <pc:sldMk cId="3794811115" sldId="845"/>
            <ac:spMk id="32" creationId="{DAD96100-51A4-4315-9DA0-9B6B83DBB3FD}"/>
          </ac:spMkLst>
        </pc:spChg>
        <pc:spChg chg="add mod">
          <ac:chgData name="Bethany Handysides McKechnie" userId="46a99520-2308-4d46-a33b-ab2a5f3c7ae2" providerId="ADAL" clId="{79933390-0A48-48F0-9764-A8BF5C1FF565}" dt="2021-05-11T11:09:50.298" v="5343" actId="20577"/>
          <ac:spMkLst>
            <pc:docMk/>
            <pc:sldMk cId="3794811115" sldId="845"/>
            <ac:spMk id="33" creationId="{4CCB7956-BB15-464A-AE67-AD4DFEA45CC2}"/>
          </ac:spMkLst>
        </pc:spChg>
        <pc:graphicFrameChg chg="mod">
          <ac:chgData name="Bethany Handysides McKechnie" userId="46a99520-2308-4d46-a33b-ab2a5f3c7ae2" providerId="ADAL" clId="{79933390-0A48-48F0-9764-A8BF5C1FF565}" dt="2021-05-11T10:53:29.252" v="4379" actId="20577"/>
          <ac:graphicFrameMkLst>
            <pc:docMk/>
            <pc:sldMk cId="3794811115" sldId="845"/>
            <ac:graphicFrameMk id="9" creationId="{FC134E7D-6628-491C-B83A-C31DBCEA9EA1}"/>
          </ac:graphicFrameMkLst>
        </pc:graphicFrameChg>
        <pc:graphicFrameChg chg="mod">
          <ac:chgData name="Bethany Handysides McKechnie" userId="46a99520-2308-4d46-a33b-ab2a5f3c7ae2" providerId="ADAL" clId="{79933390-0A48-48F0-9764-A8BF5C1FF565}" dt="2021-05-11T10:53:55.646" v="4389" actId="20577"/>
          <ac:graphicFrameMkLst>
            <pc:docMk/>
            <pc:sldMk cId="3794811115" sldId="845"/>
            <ac:graphicFrameMk id="13" creationId="{2CC19B02-2420-410E-8D15-C170C3DD4595}"/>
          </ac:graphicFrameMkLst>
        </pc:graphicFrameChg>
        <pc:graphicFrameChg chg="mod">
          <ac:chgData name="Bethany Handysides McKechnie" userId="46a99520-2308-4d46-a33b-ab2a5f3c7ae2" providerId="ADAL" clId="{79933390-0A48-48F0-9764-A8BF5C1FF565}" dt="2021-05-11T10:55:16.559" v="4643" actId="20577"/>
          <ac:graphicFrameMkLst>
            <pc:docMk/>
            <pc:sldMk cId="3794811115" sldId="845"/>
            <ac:graphicFrameMk id="18" creationId="{A92BC19B-C593-43EA-A92E-B39DC4831499}"/>
          </ac:graphicFrameMkLst>
        </pc:graphicFrameChg>
        <pc:graphicFrameChg chg="mod">
          <ac:chgData name="Bethany Handysides McKechnie" userId="46a99520-2308-4d46-a33b-ab2a5f3c7ae2" providerId="ADAL" clId="{79933390-0A48-48F0-9764-A8BF5C1FF565}" dt="2021-05-11T10:55:37.479" v="4649" actId="20577"/>
          <ac:graphicFrameMkLst>
            <pc:docMk/>
            <pc:sldMk cId="3794811115" sldId="845"/>
            <ac:graphicFrameMk id="19" creationId="{4D6F9B24-42D9-432B-AAE3-9F6EF6642525}"/>
          </ac:graphicFrameMkLst>
        </pc:graphicFrameChg>
        <pc:picChg chg="mod">
          <ac:chgData name="Bethany Handysides McKechnie" userId="46a99520-2308-4d46-a33b-ab2a5f3c7ae2" providerId="ADAL" clId="{79933390-0A48-48F0-9764-A8BF5C1FF565}" dt="2021-05-11T10:54:07.296" v="4390" actId="1076"/>
          <ac:picMkLst>
            <pc:docMk/>
            <pc:sldMk cId="3794811115" sldId="845"/>
            <ac:picMk id="16" creationId="{84EFC17C-50A1-44DE-A0F1-77D6506EAA68}"/>
          </ac:picMkLst>
        </pc:picChg>
        <pc:picChg chg="del">
          <ac:chgData name="Bethany Handysides McKechnie" userId="46a99520-2308-4d46-a33b-ab2a5f3c7ae2" providerId="ADAL" clId="{79933390-0A48-48F0-9764-A8BF5C1FF565}" dt="2021-05-11T11:03:22.203" v="4804" actId="478"/>
          <ac:picMkLst>
            <pc:docMk/>
            <pc:sldMk cId="3794811115" sldId="845"/>
            <ac:picMk id="25" creationId="{49562C1E-B68B-4E8D-92A7-5D1E04E79195}"/>
          </ac:picMkLst>
        </pc:picChg>
        <pc:picChg chg="del">
          <ac:chgData name="Bethany Handysides McKechnie" userId="46a99520-2308-4d46-a33b-ab2a5f3c7ae2" providerId="ADAL" clId="{79933390-0A48-48F0-9764-A8BF5C1FF565}" dt="2021-05-11T11:03:21.403" v="4803" actId="478"/>
          <ac:picMkLst>
            <pc:docMk/>
            <pc:sldMk cId="3794811115" sldId="845"/>
            <ac:picMk id="26" creationId="{DB6E24D2-EAF5-4035-B21B-A8F5DB09B615}"/>
          </ac:picMkLst>
        </pc:picChg>
      </pc:sldChg>
      <pc:sldChg chg="modNotes">
        <pc:chgData name="Bethany Handysides McKechnie" userId="46a99520-2308-4d46-a33b-ab2a5f3c7ae2" providerId="ADAL" clId="{79933390-0A48-48F0-9764-A8BF5C1FF565}" dt="2021-05-10T13:44:42.177" v="11" actId="27636"/>
        <pc:sldMkLst>
          <pc:docMk/>
          <pc:sldMk cId="1044218941" sldId="846"/>
        </pc:sldMkLst>
      </pc:sldChg>
      <pc:sldChg chg="modSp del mod">
        <pc:chgData name="Bethany Handysides McKechnie" userId="46a99520-2308-4d46-a33b-ab2a5f3c7ae2" providerId="ADAL" clId="{79933390-0A48-48F0-9764-A8BF5C1FF565}" dt="2021-05-10T14:54:42.352" v="958" actId="2696"/>
        <pc:sldMkLst>
          <pc:docMk/>
          <pc:sldMk cId="3048508402" sldId="850"/>
        </pc:sldMkLst>
        <pc:spChg chg="mod">
          <ac:chgData name="Bethany Handysides McKechnie" userId="46a99520-2308-4d46-a33b-ab2a5f3c7ae2" providerId="ADAL" clId="{79933390-0A48-48F0-9764-A8BF5C1FF565}" dt="2021-05-10T14:38:34.564" v="926" actId="20577"/>
          <ac:spMkLst>
            <pc:docMk/>
            <pc:sldMk cId="3048508402" sldId="850"/>
            <ac:spMk id="21" creationId="{9869CCCC-B62A-4F13-A420-6541D19F3C5E}"/>
          </ac:spMkLst>
        </pc:spChg>
      </pc:sldChg>
      <pc:sldChg chg="addSp delSp modSp new mod modNotesTx">
        <pc:chgData name="Bethany Handysides McKechnie" userId="46a99520-2308-4d46-a33b-ab2a5f3c7ae2" providerId="ADAL" clId="{79933390-0A48-48F0-9764-A8BF5C1FF565}" dt="2021-05-20T15:03:47.819" v="9483" actId="27107"/>
        <pc:sldMkLst>
          <pc:docMk/>
          <pc:sldMk cId="2895992557" sldId="853"/>
        </pc:sldMkLst>
        <pc:spChg chg="del">
          <ac:chgData name="Bethany Handysides McKechnie" userId="46a99520-2308-4d46-a33b-ab2a5f3c7ae2" providerId="ADAL" clId="{79933390-0A48-48F0-9764-A8BF5C1FF565}" dt="2021-05-10T13:44:40.277" v="8" actId="478"/>
          <ac:spMkLst>
            <pc:docMk/>
            <pc:sldMk cId="2895992557" sldId="853"/>
            <ac:spMk id="2" creationId="{49F0B7A6-32D9-4E49-ADF2-91C847257DAE}"/>
          </ac:spMkLst>
        </pc:spChg>
        <pc:spChg chg="add mod">
          <ac:chgData name="Bethany Handysides McKechnie" userId="46a99520-2308-4d46-a33b-ab2a5f3c7ae2" providerId="ADAL" clId="{79933390-0A48-48F0-9764-A8BF5C1FF565}" dt="2021-05-11T08:16:42.594" v="2347" actId="1076"/>
          <ac:spMkLst>
            <pc:docMk/>
            <pc:sldMk cId="2895992557" sldId="853"/>
            <ac:spMk id="2" creationId="{54270EA0-0EB3-46F7-AB76-FB0C751311EE}"/>
          </ac:spMkLst>
        </pc:spChg>
        <pc:spChg chg="del">
          <ac:chgData name="Bethany Handysides McKechnie" userId="46a99520-2308-4d46-a33b-ab2a5f3c7ae2" providerId="ADAL" clId="{79933390-0A48-48F0-9764-A8BF5C1FF565}" dt="2021-05-10T13:44:40.928" v="9" actId="478"/>
          <ac:spMkLst>
            <pc:docMk/>
            <pc:sldMk cId="2895992557" sldId="853"/>
            <ac:spMk id="3" creationId="{8C2E66FA-B46F-4BC6-82F0-468B98467A41}"/>
          </ac:spMkLst>
        </pc:spChg>
        <pc:spChg chg="add mod">
          <ac:chgData name="Bethany Handysides McKechnie" userId="46a99520-2308-4d46-a33b-ab2a5f3c7ae2" providerId="ADAL" clId="{79933390-0A48-48F0-9764-A8BF5C1FF565}" dt="2021-05-10T13:44:42.026" v="10"/>
          <ac:spMkLst>
            <pc:docMk/>
            <pc:sldMk cId="2895992557" sldId="853"/>
            <ac:spMk id="4" creationId="{8C969BC2-54FD-4EC5-8FC3-C9F9468A2B71}"/>
          </ac:spMkLst>
        </pc:spChg>
        <pc:spChg chg="add mod">
          <ac:chgData name="Bethany Handysides McKechnie" userId="46a99520-2308-4d46-a33b-ab2a5f3c7ae2" providerId="ADAL" clId="{79933390-0A48-48F0-9764-A8BF5C1FF565}" dt="2021-05-10T13:45:14.595" v="60" actId="20577"/>
          <ac:spMkLst>
            <pc:docMk/>
            <pc:sldMk cId="2895992557" sldId="853"/>
            <ac:spMk id="5" creationId="{5D403101-0EE1-4CC1-A589-58A8915666C7}"/>
          </ac:spMkLst>
        </pc:spChg>
        <pc:spChg chg="add mod">
          <ac:chgData name="Bethany Handysides McKechnie" userId="46a99520-2308-4d46-a33b-ab2a5f3c7ae2" providerId="ADAL" clId="{79933390-0A48-48F0-9764-A8BF5C1FF565}" dt="2021-05-12T13:56:18.894" v="5718" actId="1076"/>
          <ac:spMkLst>
            <pc:docMk/>
            <pc:sldMk cId="2895992557" sldId="853"/>
            <ac:spMk id="6" creationId="{E5E93BA5-2CA4-4D24-867D-7A06A4FDFC0F}"/>
          </ac:spMkLst>
        </pc:spChg>
        <pc:spChg chg="add mod ord">
          <ac:chgData name="Bethany Handysides McKechnie" userId="46a99520-2308-4d46-a33b-ab2a5f3c7ae2" providerId="ADAL" clId="{79933390-0A48-48F0-9764-A8BF5C1FF565}" dt="2021-05-10T14:32:51.976" v="859" actId="1076"/>
          <ac:spMkLst>
            <pc:docMk/>
            <pc:sldMk cId="2895992557" sldId="853"/>
            <ac:spMk id="8" creationId="{DD9DB169-3ECA-4318-B508-212D6C2B46EB}"/>
          </ac:spMkLst>
        </pc:spChg>
        <pc:spChg chg="add mod ord">
          <ac:chgData name="Bethany Handysides McKechnie" userId="46a99520-2308-4d46-a33b-ab2a5f3c7ae2" providerId="ADAL" clId="{79933390-0A48-48F0-9764-A8BF5C1FF565}" dt="2021-05-12T13:56:16.139" v="5717" actId="14100"/>
          <ac:spMkLst>
            <pc:docMk/>
            <pc:sldMk cId="2895992557" sldId="853"/>
            <ac:spMk id="9" creationId="{B0FD29EC-F663-4ACE-BBAF-D0BB2FEAD65A}"/>
          </ac:spMkLst>
        </pc:spChg>
        <pc:spChg chg="add mod">
          <ac:chgData name="Bethany Handysides McKechnie" userId="46a99520-2308-4d46-a33b-ab2a5f3c7ae2" providerId="ADAL" clId="{79933390-0A48-48F0-9764-A8BF5C1FF565}" dt="2021-05-10T15:04:41.618" v="983" actId="207"/>
          <ac:spMkLst>
            <pc:docMk/>
            <pc:sldMk cId="2895992557" sldId="853"/>
            <ac:spMk id="12" creationId="{206D2F9E-C112-4CBA-872D-390B8F34C4F0}"/>
          </ac:spMkLst>
        </pc:spChg>
        <pc:spChg chg="add mod ord">
          <ac:chgData name="Bethany Handysides McKechnie" userId="46a99520-2308-4d46-a33b-ab2a5f3c7ae2" providerId="ADAL" clId="{79933390-0A48-48F0-9764-A8BF5C1FF565}" dt="2021-05-12T13:56:16.139" v="5717" actId="14100"/>
          <ac:spMkLst>
            <pc:docMk/>
            <pc:sldMk cId="2895992557" sldId="853"/>
            <ac:spMk id="13" creationId="{67BF3388-AA27-4DA5-8771-3865461FC09D}"/>
          </ac:spMkLst>
        </pc:spChg>
        <pc:spChg chg="add del mod">
          <ac:chgData name="Bethany Handysides McKechnie" userId="46a99520-2308-4d46-a33b-ab2a5f3c7ae2" providerId="ADAL" clId="{79933390-0A48-48F0-9764-A8BF5C1FF565}" dt="2021-05-20T15:03:47.819" v="9483" actId="27107"/>
          <ac:spMkLst>
            <pc:docMk/>
            <pc:sldMk cId="2895992557" sldId="853"/>
            <ac:spMk id="16" creationId="{0C29A005-061A-4885-876C-769C37BD67B2}"/>
          </ac:spMkLst>
        </pc:spChg>
        <pc:spChg chg="add del">
          <ac:chgData name="Bethany Handysides McKechnie" userId="46a99520-2308-4d46-a33b-ab2a5f3c7ae2" providerId="ADAL" clId="{79933390-0A48-48F0-9764-A8BF5C1FF565}" dt="2021-05-10T14:33:19.832" v="870" actId="22"/>
          <ac:spMkLst>
            <pc:docMk/>
            <pc:sldMk cId="2895992557" sldId="853"/>
            <ac:spMk id="18" creationId="{362BB9DA-18AC-452E-8975-EFB143CD0B23}"/>
          </ac:spMkLst>
        </pc:spChg>
        <pc:graphicFrameChg chg="add mod">
          <ac:chgData name="Bethany Handysides McKechnie" userId="46a99520-2308-4d46-a33b-ab2a5f3c7ae2" providerId="ADAL" clId="{79933390-0A48-48F0-9764-A8BF5C1FF565}" dt="2021-05-11T08:14:48.138" v="2168" actId="14100"/>
          <ac:graphicFrameMkLst>
            <pc:docMk/>
            <pc:sldMk cId="2895992557" sldId="853"/>
            <ac:graphicFrameMk id="7" creationId="{D2C5BBBF-C3A3-4E78-991D-33954A0B219B}"/>
          </ac:graphicFrameMkLst>
        </pc:graphicFrameChg>
        <pc:picChg chg="add del mod">
          <ac:chgData name="Bethany Handysides McKechnie" userId="46a99520-2308-4d46-a33b-ab2a5f3c7ae2" providerId="ADAL" clId="{79933390-0A48-48F0-9764-A8BF5C1FF565}" dt="2021-05-10T14:28:54.772" v="751" actId="478"/>
          <ac:picMkLst>
            <pc:docMk/>
            <pc:sldMk cId="2895992557" sldId="853"/>
            <ac:picMk id="11" creationId="{1DCF2B68-5F8D-473F-B086-E48ECEED7D01}"/>
          </ac:picMkLst>
        </pc:picChg>
        <pc:picChg chg="add mod">
          <ac:chgData name="Bethany Handysides McKechnie" userId="46a99520-2308-4d46-a33b-ab2a5f3c7ae2" providerId="ADAL" clId="{79933390-0A48-48F0-9764-A8BF5C1FF565}" dt="2021-05-11T08:14:37.214" v="2166" actId="1076"/>
          <ac:picMkLst>
            <pc:docMk/>
            <pc:sldMk cId="2895992557" sldId="853"/>
            <ac:picMk id="14" creationId="{6013B7D7-CF36-4175-B9D3-F3A77F00337A}"/>
          </ac:picMkLst>
        </pc:picChg>
        <pc:picChg chg="add mod">
          <ac:chgData name="Bethany Handysides McKechnie" userId="46a99520-2308-4d46-a33b-ab2a5f3c7ae2" providerId="ADAL" clId="{79933390-0A48-48F0-9764-A8BF5C1FF565}" dt="2021-05-11T08:14:45.802" v="2167" actId="1076"/>
          <ac:picMkLst>
            <pc:docMk/>
            <pc:sldMk cId="2895992557" sldId="853"/>
            <ac:picMk id="19" creationId="{D2051261-5D2F-4936-A87D-28E3BF05CE51}"/>
          </ac:picMkLst>
        </pc:picChg>
      </pc:sldChg>
      <pc:sldChg chg="addSp delSp modSp new del mod">
        <pc:chgData name="Bethany Handysides McKechnie" userId="46a99520-2308-4d46-a33b-ab2a5f3c7ae2" providerId="ADAL" clId="{79933390-0A48-48F0-9764-A8BF5C1FF565}" dt="2021-05-10T15:54:56.166" v="2129" actId="2696"/>
        <pc:sldMkLst>
          <pc:docMk/>
          <pc:sldMk cId="2324891068" sldId="854"/>
        </pc:sldMkLst>
        <pc:spChg chg="del">
          <ac:chgData name="Bethany Handysides McKechnie" userId="46a99520-2308-4d46-a33b-ab2a5f3c7ae2" providerId="ADAL" clId="{79933390-0A48-48F0-9764-A8BF5C1FF565}" dt="2021-05-10T14:50:11.004" v="931" actId="478"/>
          <ac:spMkLst>
            <pc:docMk/>
            <pc:sldMk cId="2324891068" sldId="854"/>
            <ac:spMk id="2" creationId="{54367ECC-0FE2-417F-B3B7-870147A3D249}"/>
          </ac:spMkLst>
        </pc:spChg>
        <pc:spChg chg="del">
          <ac:chgData name="Bethany Handysides McKechnie" userId="46a99520-2308-4d46-a33b-ab2a5f3c7ae2" providerId="ADAL" clId="{79933390-0A48-48F0-9764-A8BF5C1FF565}" dt="2021-05-10T14:50:09.513" v="930" actId="478"/>
          <ac:spMkLst>
            <pc:docMk/>
            <pc:sldMk cId="2324891068" sldId="854"/>
            <ac:spMk id="3" creationId="{35C4B0C2-96CA-4E73-BCA8-BA16BF45DE84}"/>
          </ac:spMkLst>
        </pc:spChg>
        <pc:spChg chg="add mod">
          <ac:chgData name="Bethany Handysides McKechnie" userId="46a99520-2308-4d46-a33b-ab2a5f3c7ae2" providerId="ADAL" clId="{79933390-0A48-48F0-9764-A8BF5C1FF565}" dt="2021-05-10T14:50:25.709" v="957" actId="20577"/>
          <ac:spMkLst>
            <pc:docMk/>
            <pc:sldMk cId="2324891068" sldId="854"/>
            <ac:spMk id="4" creationId="{A4C8B1F6-B393-4613-9CFC-7043EDCCFAF2}"/>
          </ac:spMkLst>
        </pc:spChg>
      </pc:sldChg>
      <pc:sldChg chg="addSp delSp modSp new mod modNotesTx">
        <pc:chgData name="Bethany Handysides McKechnie" userId="46a99520-2308-4d46-a33b-ab2a5f3c7ae2" providerId="ADAL" clId="{79933390-0A48-48F0-9764-A8BF5C1FF565}" dt="2021-05-19T10:59:39.863" v="9466" actId="20577"/>
        <pc:sldMkLst>
          <pc:docMk/>
          <pc:sldMk cId="2885868186" sldId="854"/>
        </pc:sldMkLst>
        <pc:spChg chg="del">
          <ac:chgData name="Bethany Handysides McKechnie" userId="46a99520-2308-4d46-a33b-ab2a5f3c7ae2" providerId="ADAL" clId="{79933390-0A48-48F0-9764-A8BF5C1FF565}" dt="2021-05-11T08:44:32.999" v="2351" actId="478"/>
          <ac:spMkLst>
            <pc:docMk/>
            <pc:sldMk cId="2885868186" sldId="854"/>
            <ac:spMk id="2" creationId="{F9EA08E7-D1C5-4339-B3F0-6F47B3374A1E}"/>
          </ac:spMkLst>
        </pc:spChg>
        <pc:spChg chg="del">
          <ac:chgData name="Bethany Handysides McKechnie" userId="46a99520-2308-4d46-a33b-ab2a5f3c7ae2" providerId="ADAL" clId="{79933390-0A48-48F0-9764-A8BF5C1FF565}" dt="2021-05-11T08:44:35.633" v="2352" actId="478"/>
          <ac:spMkLst>
            <pc:docMk/>
            <pc:sldMk cId="2885868186" sldId="854"/>
            <ac:spMk id="3" creationId="{EF8EC4BD-545E-4833-A795-865D05105702}"/>
          </ac:spMkLst>
        </pc:spChg>
        <pc:spChg chg="add mod">
          <ac:chgData name="Bethany Handysides McKechnie" userId="46a99520-2308-4d46-a33b-ab2a5f3c7ae2" providerId="ADAL" clId="{79933390-0A48-48F0-9764-A8BF5C1FF565}" dt="2021-05-11T10:21:56.204" v="2505" actId="1076"/>
          <ac:spMkLst>
            <pc:docMk/>
            <pc:sldMk cId="2885868186" sldId="854"/>
            <ac:spMk id="4" creationId="{F5285796-DD68-465F-A65C-D1FA490B165F}"/>
          </ac:spMkLst>
        </pc:spChg>
        <pc:spChg chg="add mod">
          <ac:chgData name="Bethany Handysides McKechnie" userId="46a99520-2308-4d46-a33b-ab2a5f3c7ae2" providerId="ADAL" clId="{79933390-0A48-48F0-9764-A8BF5C1FF565}" dt="2021-05-11T08:44:36.719" v="2353"/>
          <ac:spMkLst>
            <pc:docMk/>
            <pc:sldMk cId="2885868186" sldId="854"/>
            <ac:spMk id="5" creationId="{DFF74708-178F-4750-A943-856902C51B2F}"/>
          </ac:spMkLst>
        </pc:spChg>
        <pc:spChg chg="add mod">
          <ac:chgData name="Bethany Handysides McKechnie" userId="46a99520-2308-4d46-a33b-ab2a5f3c7ae2" providerId="ADAL" clId="{79933390-0A48-48F0-9764-A8BF5C1FF565}" dt="2021-05-19T10:59:39.863" v="9466" actId="20577"/>
          <ac:spMkLst>
            <pc:docMk/>
            <pc:sldMk cId="2885868186" sldId="854"/>
            <ac:spMk id="6" creationId="{69CCA8EB-93B7-4C76-BB4F-76D0C0C46013}"/>
          </ac:spMkLst>
        </pc:spChg>
        <pc:spChg chg="add mod ord">
          <ac:chgData name="Bethany Handysides McKechnie" userId="46a99520-2308-4d46-a33b-ab2a5f3c7ae2" providerId="ADAL" clId="{79933390-0A48-48F0-9764-A8BF5C1FF565}" dt="2021-05-11T10:24:57.529" v="2528" actId="14100"/>
          <ac:spMkLst>
            <pc:docMk/>
            <pc:sldMk cId="2885868186" sldId="854"/>
            <ac:spMk id="7" creationId="{A8F038F0-367F-49EF-AEE9-38B44D60FA63}"/>
          </ac:spMkLst>
        </pc:spChg>
        <pc:spChg chg="add del mod">
          <ac:chgData name="Bethany Handysides McKechnie" userId="46a99520-2308-4d46-a33b-ab2a5f3c7ae2" providerId="ADAL" clId="{79933390-0A48-48F0-9764-A8BF5C1FF565}" dt="2021-05-11T10:04:37.576" v="2499" actId="478"/>
          <ac:spMkLst>
            <pc:docMk/>
            <pc:sldMk cId="2885868186" sldId="854"/>
            <ac:spMk id="8" creationId="{2F9045D7-B555-4B57-90FA-745E36F096EE}"/>
          </ac:spMkLst>
        </pc:spChg>
        <pc:spChg chg="add mod">
          <ac:chgData name="Bethany Handysides McKechnie" userId="46a99520-2308-4d46-a33b-ab2a5f3c7ae2" providerId="ADAL" clId="{79933390-0A48-48F0-9764-A8BF5C1FF565}" dt="2021-05-11T10:37:43.095" v="3000" actId="1076"/>
          <ac:spMkLst>
            <pc:docMk/>
            <pc:sldMk cId="2885868186" sldId="854"/>
            <ac:spMk id="15" creationId="{666ACDCE-90AC-46EA-8767-25D16E678CD4}"/>
          </ac:spMkLst>
        </pc:spChg>
        <pc:spChg chg="add mod">
          <ac:chgData name="Bethany Handysides McKechnie" userId="46a99520-2308-4d46-a33b-ab2a5f3c7ae2" providerId="ADAL" clId="{79933390-0A48-48F0-9764-A8BF5C1FF565}" dt="2021-05-11T10:37:43.095" v="3000" actId="1076"/>
          <ac:spMkLst>
            <pc:docMk/>
            <pc:sldMk cId="2885868186" sldId="854"/>
            <ac:spMk id="19" creationId="{64A7A29E-EE37-4BC5-88C6-7EBB64EF8DFC}"/>
          </ac:spMkLst>
        </pc:spChg>
        <pc:spChg chg="add mod ord">
          <ac:chgData name="Bethany Handysides McKechnie" userId="46a99520-2308-4d46-a33b-ab2a5f3c7ae2" providerId="ADAL" clId="{79933390-0A48-48F0-9764-A8BF5C1FF565}" dt="2021-05-11T10:40:59.123" v="3540" actId="1076"/>
          <ac:spMkLst>
            <pc:docMk/>
            <pc:sldMk cId="2885868186" sldId="854"/>
            <ac:spMk id="20" creationId="{A0AE6B9C-26A8-44B9-95D6-5A47A6DA4445}"/>
          </ac:spMkLst>
        </pc:spChg>
        <pc:spChg chg="add mod">
          <ac:chgData name="Bethany Handysides McKechnie" userId="46a99520-2308-4d46-a33b-ab2a5f3c7ae2" providerId="ADAL" clId="{79933390-0A48-48F0-9764-A8BF5C1FF565}" dt="2021-05-11T10:38:21.983" v="3012" actId="1076"/>
          <ac:spMkLst>
            <pc:docMk/>
            <pc:sldMk cId="2885868186" sldId="854"/>
            <ac:spMk id="24" creationId="{42C79A69-7049-4806-92D9-54BA47871B21}"/>
          </ac:spMkLst>
        </pc:spChg>
        <pc:spChg chg="add del mod">
          <ac:chgData name="Bethany Handysides McKechnie" userId="46a99520-2308-4d46-a33b-ab2a5f3c7ae2" providerId="ADAL" clId="{79933390-0A48-48F0-9764-A8BF5C1FF565}" dt="2021-05-11T10:34:16.303" v="2706"/>
          <ac:spMkLst>
            <pc:docMk/>
            <pc:sldMk cId="2885868186" sldId="854"/>
            <ac:spMk id="25" creationId="{01E7D1BF-F74C-4013-9F57-DB37404E6AFA}"/>
          </ac:spMkLst>
        </pc:spChg>
        <pc:spChg chg="add mod">
          <ac:chgData name="Bethany Handysides McKechnie" userId="46a99520-2308-4d46-a33b-ab2a5f3c7ae2" providerId="ADAL" clId="{79933390-0A48-48F0-9764-A8BF5C1FF565}" dt="2021-05-11T10:46:39.712" v="4348" actId="207"/>
          <ac:spMkLst>
            <pc:docMk/>
            <pc:sldMk cId="2885868186" sldId="854"/>
            <ac:spMk id="26" creationId="{CB74ACDD-19F7-4C05-B21A-AD0ACDEBF345}"/>
          </ac:spMkLst>
        </pc:spChg>
        <pc:spChg chg="add mod">
          <ac:chgData name="Bethany Handysides McKechnie" userId="46a99520-2308-4d46-a33b-ab2a5f3c7ae2" providerId="ADAL" clId="{79933390-0A48-48F0-9764-A8BF5C1FF565}" dt="2021-05-11T10:38:14.511" v="3010" actId="14100"/>
          <ac:spMkLst>
            <pc:docMk/>
            <pc:sldMk cId="2885868186" sldId="854"/>
            <ac:spMk id="28" creationId="{E0512E00-7A1A-4AD7-A3DB-9B3EC3029432}"/>
          </ac:spMkLst>
        </pc:spChg>
        <pc:spChg chg="add mod">
          <ac:chgData name="Bethany Handysides McKechnie" userId="46a99520-2308-4d46-a33b-ab2a5f3c7ae2" providerId="ADAL" clId="{79933390-0A48-48F0-9764-A8BF5C1FF565}" dt="2021-05-11T10:40:55.278" v="3538" actId="20577"/>
          <ac:spMkLst>
            <pc:docMk/>
            <pc:sldMk cId="2885868186" sldId="854"/>
            <ac:spMk id="29" creationId="{C4D74914-BCE9-414C-A085-78F8093E7AEF}"/>
          </ac:spMkLst>
        </pc:spChg>
        <pc:spChg chg="add mod">
          <ac:chgData name="Bethany Handysides McKechnie" userId="46a99520-2308-4d46-a33b-ab2a5f3c7ae2" providerId="ADAL" clId="{79933390-0A48-48F0-9764-A8BF5C1FF565}" dt="2021-05-11T10:46:23.599" v="4345" actId="207"/>
          <ac:spMkLst>
            <pc:docMk/>
            <pc:sldMk cId="2885868186" sldId="854"/>
            <ac:spMk id="30" creationId="{F0127FE9-6FFE-48A0-B4F2-E4748719FB1A}"/>
          </ac:spMkLst>
        </pc:spChg>
        <pc:graphicFrameChg chg="add mod">
          <ac:chgData name="Bethany Handysides McKechnie" userId="46a99520-2308-4d46-a33b-ab2a5f3c7ae2" providerId="ADAL" clId="{79933390-0A48-48F0-9764-A8BF5C1FF565}" dt="2021-05-11T10:37:43.095" v="3000" actId="1076"/>
          <ac:graphicFrameMkLst>
            <pc:docMk/>
            <pc:sldMk cId="2885868186" sldId="854"/>
            <ac:graphicFrameMk id="11" creationId="{12D22885-41A1-4094-B1A9-94C4F30544C5}"/>
          </ac:graphicFrameMkLst>
        </pc:graphicFrameChg>
        <pc:picChg chg="add del mod">
          <ac:chgData name="Bethany Handysides McKechnie" userId="46a99520-2308-4d46-a33b-ab2a5f3c7ae2" providerId="ADAL" clId="{79933390-0A48-48F0-9764-A8BF5C1FF565}" dt="2021-05-11T10:28:57.151" v="2653" actId="478"/>
          <ac:picMkLst>
            <pc:docMk/>
            <pc:sldMk cId="2885868186" sldId="854"/>
            <ac:picMk id="18" creationId="{AF98F8F7-6468-4B0D-95E1-67FB810F2E12}"/>
          </ac:picMkLst>
        </pc:picChg>
        <pc:picChg chg="add mod">
          <ac:chgData name="Bethany Handysides McKechnie" userId="46a99520-2308-4d46-a33b-ab2a5f3c7ae2" providerId="ADAL" clId="{79933390-0A48-48F0-9764-A8BF5C1FF565}" dt="2021-05-11T10:48:34.959" v="4353" actId="1076"/>
          <ac:picMkLst>
            <pc:docMk/>
            <pc:sldMk cId="2885868186" sldId="854"/>
            <ac:picMk id="32" creationId="{91B8D07F-A49C-4A0B-A78F-9AB8747D874C}"/>
          </ac:picMkLst>
        </pc:picChg>
        <pc:picChg chg="add mod">
          <ac:chgData name="Bethany Handysides McKechnie" userId="46a99520-2308-4d46-a33b-ab2a5f3c7ae2" providerId="ADAL" clId="{79933390-0A48-48F0-9764-A8BF5C1FF565}" dt="2021-05-11T10:49:45.263" v="4360" actId="1076"/>
          <ac:picMkLst>
            <pc:docMk/>
            <pc:sldMk cId="2885868186" sldId="854"/>
            <ac:picMk id="34" creationId="{28F514FE-620F-425B-A436-C2076FE0580E}"/>
          </ac:picMkLst>
        </pc:picChg>
        <pc:picChg chg="add mod">
          <ac:chgData name="Bethany Handysides McKechnie" userId="46a99520-2308-4d46-a33b-ab2a5f3c7ae2" providerId="ADAL" clId="{79933390-0A48-48F0-9764-A8BF5C1FF565}" dt="2021-05-11T10:51:18.373" v="4367" actId="1076"/>
          <ac:picMkLst>
            <pc:docMk/>
            <pc:sldMk cId="2885868186" sldId="854"/>
            <ac:picMk id="36" creationId="{8A6DB350-06BE-48B8-90E7-54366C97F7AB}"/>
          </ac:picMkLst>
        </pc:picChg>
        <pc:cxnChg chg="add del mod">
          <ac:chgData name="Bethany Handysides McKechnie" userId="46a99520-2308-4d46-a33b-ab2a5f3c7ae2" providerId="ADAL" clId="{79933390-0A48-48F0-9764-A8BF5C1FF565}" dt="2021-05-11T10:27:27.853" v="2592" actId="478"/>
          <ac:cxnSpMkLst>
            <pc:docMk/>
            <pc:sldMk cId="2885868186" sldId="854"/>
            <ac:cxnSpMk id="13" creationId="{4A6600B3-D057-414F-A2CF-BD1D95D899A5}"/>
          </ac:cxnSpMkLst>
        </pc:cxnChg>
        <pc:cxnChg chg="add mod">
          <ac:chgData name="Bethany Handysides McKechnie" userId="46a99520-2308-4d46-a33b-ab2a5f3c7ae2" providerId="ADAL" clId="{79933390-0A48-48F0-9764-A8BF5C1FF565}" dt="2021-05-11T10:38:19.115" v="3011" actId="1076"/>
          <ac:cxnSpMkLst>
            <pc:docMk/>
            <pc:sldMk cId="2885868186" sldId="854"/>
            <ac:cxnSpMk id="22" creationId="{EE28E489-B6BA-4194-BF5F-8A461A108378}"/>
          </ac:cxnSpMkLst>
        </pc:cxnChg>
      </pc:sldChg>
      <pc:sldChg chg="addSp delSp modSp new del mod">
        <pc:chgData name="Bethany Handysides McKechnie" userId="46a99520-2308-4d46-a33b-ab2a5f3c7ae2" providerId="ADAL" clId="{79933390-0A48-48F0-9764-A8BF5C1FF565}" dt="2021-05-11T11:26:16.305" v="5619" actId="2696"/>
        <pc:sldMkLst>
          <pc:docMk/>
          <pc:sldMk cId="1431823789" sldId="855"/>
        </pc:sldMkLst>
        <pc:spChg chg="del">
          <ac:chgData name="Bethany Handysides McKechnie" userId="46a99520-2308-4d46-a33b-ab2a5f3c7ae2" providerId="ADAL" clId="{79933390-0A48-48F0-9764-A8BF5C1FF565}" dt="2021-05-11T11:14:13.905" v="5346" actId="478"/>
          <ac:spMkLst>
            <pc:docMk/>
            <pc:sldMk cId="1431823789" sldId="855"/>
            <ac:spMk id="2" creationId="{D90F1EA9-B352-40ED-BD67-84847571550D}"/>
          </ac:spMkLst>
        </pc:spChg>
        <pc:spChg chg="del">
          <ac:chgData name="Bethany Handysides McKechnie" userId="46a99520-2308-4d46-a33b-ab2a5f3c7ae2" providerId="ADAL" clId="{79933390-0A48-48F0-9764-A8BF5C1FF565}" dt="2021-05-11T11:14:13.326" v="5345" actId="478"/>
          <ac:spMkLst>
            <pc:docMk/>
            <pc:sldMk cId="1431823789" sldId="855"/>
            <ac:spMk id="3" creationId="{F3233E62-56DF-4E80-B768-CEE5D9B7EF27}"/>
          </ac:spMkLst>
        </pc:spChg>
        <pc:spChg chg="add del mod">
          <ac:chgData name="Bethany Handysides McKechnie" userId="46a99520-2308-4d46-a33b-ab2a5f3c7ae2" providerId="ADAL" clId="{79933390-0A48-48F0-9764-A8BF5C1FF565}" dt="2021-05-11T11:26:08.048" v="5615" actId="478"/>
          <ac:spMkLst>
            <pc:docMk/>
            <pc:sldMk cId="1431823789" sldId="855"/>
            <ac:spMk id="4" creationId="{F1F4943B-1464-443B-A370-D889579BC6AE}"/>
          </ac:spMkLst>
        </pc:spChg>
        <pc:spChg chg="add del mod">
          <ac:chgData name="Bethany Handysides McKechnie" userId="46a99520-2308-4d46-a33b-ab2a5f3c7ae2" providerId="ADAL" clId="{79933390-0A48-48F0-9764-A8BF5C1FF565}" dt="2021-05-11T11:26:07.671" v="5614" actId="478"/>
          <ac:spMkLst>
            <pc:docMk/>
            <pc:sldMk cId="1431823789" sldId="855"/>
            <ac:spMk id="5" creationId="{B5E3DF60-127B-43B3-9A3D-7282091CF542}"/>
          </ac:spMkLst>
        </pc:spChg>
        <pc:spChg chg="add mod">
          <ac:chgData name="Bethany Handysides McKechnie" userId="46a99520-2308-4d46-a33b-ab2a5f3c7ae2" providerId="ADAL" clId="{79933390-0A48-48F0-9764-A8BF5C1FF565}" dt="2021-05-11T11:17:59.348" v="5438" actId="2085"/>
          <ac:spMkLst>
            <pc:docMk/>
            <pc:sldMk cId="1431823789" sldId="855"/>
            <ac:spMk id="7" creationId="{3CB53B6F-7B5D-485F-8DB2-F669FC0C4804}"/>
          </ac:spMkLst>
        </pc:spChg>
        <pc:spChg chg="add del mod ord">
          <ac:chgData name="Bethany Handysides McKechnie" userId="46a99520-2308-4d46-a33b-ab2a5f3c7ae2" providerId="ADAL" clId="{79933390-0A48-48F0-9764-A8BF5C1FF565}" dt="2021-05-11T11:15:29.751" v="5426" actId="478"/>
          <ac:spMkLst>
            <pc:docMk/>
            <pc:sldMk cId="1431823789" sldId="855"/>
            <ac:spMk id="8" creationId="{63852277-4604-460B-ADF5-32FDB45F3584}"/>
          </ac:spMkLst>
        </pc:spChg>
        <pc:picChg chg="add del">
          <ac:chgData name="Bethany Handysides McKechnie" userId="46a99520-2308-4d46-a33b-ab2a5f3c7ae2" providerId="ADAL" clId="{79933390-0A48-48F0-9764-A8BF5C1FF565}" dt="2021-05-11T11:24:38.799" v="5596" actId="478"/>
          <ac:picMkLst>
            <pc:docMk/>
            <pc:sldMk cId="1431823789" sldId="855"/>
            <ac:picMk id="10" creationId="{4C8E4A33-3C20-476E-862E-76E5CC6CF912}"/>
          </ac:picMkLst>
        </pc:picChg>
        <pc:picChg chg="add del mod">
          <ac:chgData name="Bethany Handysides McKechnie" userId="46a99520-2308-4d46-a33b-ab2a5f3c7ae2" providerId="ADAL" clId="{79933390-0A48-48F0-9764-A8BF5C1FF565}" dt="2021-05-11T11:26:08.815" v="5616" actId="478"/>
          <ac:picMkLst>
            <pc:docMk/>
            <pc:sldMk cId="1431823789" sldId="855"/>
            <ac:picMk id="12" creationId="{10ECFB2F-1FB2-4D22-8483-9E8B0BFD1BB9}"/>
          </ac:picMkLst>
        </pc:picChg>
        <pc:picChg chg="add del mod">
          <ac:chgData name="Bethany Handysides McKechnie" userId="46a99520-2308-4d46-a33b-ab2a5f3c7ae2" providerId="ADAL" clId="{79933390-0A48-48F0-9764-A8BF5C1FF565}" dt="2021-05-11T11:26:12.491" v="5618" actId="478"/>
          <ac:picMkLst>
            <pc:docMk/>
            <pc:sldMk cId="1431823789" sldId="855"/>
            <ac:picMk id="18" creationId="{4651EFED-5E30-49A5-AE5B-E55EAA5765F7}"/>
          </ac:picMkLst>
        </pc:picChg>
        <pc:picChg chg="add del mod">
          <ac:chgData name="Bethany Handysides McKechnie" userId="46a99520-2308-4d46-a33b-ab2a5f3c7ae2" providerId="ADAL" clId="{79933390-0A48-48F0-9764-A8BF5C1FF565}" dt="2021-05-11T11:24:14.236" v="5591" actId="478"/>
          <ac:picMkLst>
            <pc:docMk/>
            <pc:sldMk cId="1431823789" sldId="855"/>
            <ac:picMk id="1026" creationId="{914C0AAB-4D3F-4105-8439-7D33A500B535}"/>
          </ac:picMkLst>
        </pc:picChg>
        <pc:picChg chg="add del mod">
          <ac:chgData name="Bethany Handysides McKechnie" userId="46a99520-2308-4d46-a33b-ab2a5f3c7ae2" providerId="ADAL" clId="{79933390-0A48-48F0-9764-A8BF5C1FF565}" dt="2021-05-11T11:15:49.458" v="5430" actId="478"/>
          <ac:picMkLst>
            <pc:docMk/>
            <pc:sldMk cId="1431823789" sldId="855"/>
            <ac:picMk id="1028" creationId="{8B92A9D5-66A2-49F6-BCAA-9344E29AF0E6}"/>
          </ac:picMkLst>
        </pc:picChg>
        <pc:picChg chg="add del mod">
          <ac:chgData name="Bethany Handysides McKechnie" userId="46a99520-2308-4d46-a33b-ab2a5f3c7ae2" providerId="ADAL" clId="{79933390-0A48-48F0-9764-A8BF5C1FF565}" dt="2021-05-11T11:24:15.088" v="5592" actId="478"/>
          <ac:picMkLst>
            <pc:docMk/>
            <pc:sldMk cId="1431823789" sldId="855"/>
            <ac:picMk id="1030" creationId="{7E97A796-49F3-46BA-85D8-CCE41EACB6BB}"/>
          </ac:picMkLst>
        </pc:picChg>
        <pc:picChg chg="add del mod">
          <ac:chgData name="Bethany Handysides McKechnie" userId="46a99520-2308-4d46-a33b-ab2a5f3c7ae2" providerId="ADAL" clId="{79933390-0A48-48F0-9764-A8BF5C1FF565}" dt="2021-05-11T11:24:16.511" v="5594" actId="478"/>
          <ac:picMkLst>
            <pc:docMk/>
            <pc:sldMk cId="1431823789" sldId="855"/>
            <ac:picMk id="1032" creationId="{B5F5F79A-C94F-4FD4-8285-CF64A12EE5B3}"/>
          </ac:picMkLst>
        </pc:picChg>
        <pc:picChg chg="add del mod">
          <ac:chgData name="Bethany Handysides McKechnie" userId="46a99520-2308-4d46-a33b-ab2a5f3c7ae2" providerId="ADAL" clId="{79933390-0A48-48F0-9764-A8BF5C1FF565}" dt="2021-05-11T11:24:15.979" v="5593" actId="478"/>
          <ac:picMkLst>
            <pc:docMk/>
            <pc:sldMk cId="1431823789" sldId="855"/>
            <ac:picMk id="1034" creationId="{51CEC07C-05C7-42D1-B95E-99ECE1BC75D3}"/>
          </ac:picMkLst>
        </pc:picChg>
      </pc:sldChg>
      <pc:sldChg chg="addSp delSp modSp new mod setBg modNotesTx">
        <pc:chgData name="Bethany Handysides McKechnie" userId="46a99520-2308-4d46-a33b-ab2a5f3c7ae2" providerId="ADAL" clId="{79933390-0A48-48F0-9764-A8BF5C1FF565}" dt="2021-05-19T10:55:38.121" v="8895" actId="20577"/>
        <pc:sldMkLst>
          <pc:docMk/>
          <pc:sldMk cId="1915740271" sldId="856"/>
        </pc:sldMkLst>
        <pc:spChg chg="add del">
          <ac:chgData name="Bethany Handysides McKechnie" userId="46a99520-2308-4d46-a33b-ab2a5f3c7ae2" providerId="ADAL" clId="{79933390-0A48-48F0-9764-A8BF5C1FF565}" dt="2021-05-11T11:25:42.331" v="5606" actId="26606"/>
          <ac:spMkLst>
            <pc:docMk/>
            <pc:sldMk cId="1915740271" sldId="856"/>
            <ac:spMk id="2" creationId="{0E91E773-1E79-48DD-A4C2-92FD6D71EF1A}"/>
          </ac:spMkLst>
        </pc:spChg>
        <pc:spChg chg="add mod">
          <ac:chgData name="Bethany Handysides McKechnie" userId="46a99520-2308-4d46-a33b-ab2a5f3c7ae2" providerId="ADAL" clId="{79933390-0A48-48F0-9764-A8BF5C1FF565}" dt="2021-05-12T13:43:18.775" v="5702"/>
          <ac:spMkLst>
            <pc:docMk/>
            <pc:sldMk cId="1915740271" sldId="856"/>
            <ac:spMk id="3" creationId="{8F786BC5-7B89-453C-B9FD-9E3D8D89AA36}"/>
          </ac:spMkLst>
        </pc:spChg>
        <pc:spChg chg="del">
          <ac:chgData name="Bethany Handysides McKechnie" userId="46a99520-2308-4d46-a33b-ab2a5f3c7ae2" providerId="ADAL" clId="{79933390-0A48-48F0-9764-A8BF5C1FF565}" dt="2021-05-11T11:25:34.929" v="5601" actId="22"/>
          <ac:spMkLst>
            <pc:docMk/>
            <pc:sldMk cId="1915740271" sldId="856"/>
            <ac:spMk id="3" creationId="{AE625CB2-94AB-447B-B073-915A02B51576}"/>
          </ac:spMkLst>
        </pc:spChg>
        <pc:spChg chg="add del">
          <ac:chgData name="Bethany Handysides McKechnie" userId="46a99520-2308-4d46-a33b-ab2a5f3c7ae2" providerId="ADAL" clId="{79933390-0A48-48F0-9764-A8BF5C1FF565}" dt="2021-05-11T11:26:01.201" v="5612" actId="26606"/>
          <ac:spMkLst>
            <pc:docMk/>
            <pc:sldMk cId="1915740271" sldId="856"/>
            <ac:spMk id="7" creationId="{AB8C311F-7253-4AED-9701-7FC0708C41C7}"/>
          </ac:spMkLst>
        </pc:spChg>
        <pc:spChg chg="add del">
          <ac:chgData name="Bethany Handysides McKechnie" userId="46a99520-2308-4d46-a33b-ab2a5f3c7ae2" providerId="ADAL" clId="{79933390-0A48-48F0-9764-A8BF5C1FF565}" dt="2021-05-11T11:26:01.201" v="5612" actId="26606"/>
          <ac:spMkLst>
            <pc:docMk/>
            <pc:sldMk cId="1915740271" sldId="856"/>
            <ac:spMk id="8" creationId="{E2384209-CB15-4CDF-9D31-C44FD9A3F20D}"/>
          </ac:spMkLst>
        </pc:spChg>
        <pc:spChg chg="add del">
          <ac:chgData name="Bethany Handysides McKechnie" userId="46a99520-2308-4d46-a33b-ab2a5f3c7ae2" providerId="ADAL" clId="{79933390-0A48-48F0-9764-A8BF5C1FF565}" dt="2021-05-11T11:26:01.201" v="5612" actId="26606"/>
          <ac:spMkLst>
            <pc:docMk/>
            <pc:sldMk cId="1915740271" sldId="856"/>
            <ac:spMk id="9" creationId="{2633B3B5-CC90-43F0-8714-D31D1F3F0209}"/>
          </ac:spMkLst>
        </pc:spChg>
        <pc:spChg chg="add del">
          <ac:chgData name="Bethany Handysides McKechnie" userId="46a99520-2308-4d46-a33b-ab2a5f3c7ae2" providerId="ADAL" clId="{79933390-0A48-48F0-9764-A8BF5C1FF565}" dt="2021-05-11T11:25:42.330" v="5605" actId="26606"/>
          <ac:spMkLst>
            <pc:docMk/>
            <pc:sldMk cId="1915740271" sldId="856"/>
            <ac:spMk id="10" creationId="{F3060C83-F051-4F0E-ABAD-AA0DFC48B218}"/>
          </ac:spMkLst>
        </pc:spChg>
        <pc:spChg chg="add del">
          <ac:chgData name="Bethany Handysides McKechnie" userId="46a99520-2308-4d46-a33b-ab2a5f3c7ae2" providerId="ADAL" clId="{79933390-0A48-48F0-9764-A8BF5C1FF565}" dt="2021-05-11T11:26:01.201" v="5612" actId="26606"/>
          <ac:spMkLst>
            <pc:docMk/>
            <pc:sldMk cId="1915740271" sldId="856"/>
            <ac:spMk id="11" creationId="{A8D57A06-A426-446D-B02C-A2DC6B62E45E}"/>
          </ac:spMkLst>
        </pc:spChg>
        <pc:spChg chg="add del">
          <ac:chgData name="Bethany Handysides McKechnie" userId="46a99520-2308-4d46-a33b-ab2a5f3c7ae2" providerId="ADAL" clId="{79933390-0A48-48F0-9764-A8BF5C1FF565}" dt="2021-05-11T11:25:42.330" v="5605" actId="26606"/>
          <ac:spMkLst>
            <pc:docMk/>
            <pc:sldMk cId="1915740271" sldId="856"/>
            <ac:spMk id="12" creationId="{83C98ABE-055B-441F-B07E-44F97F083C39}"/>
          </ac:spMkLst>
        </pc:spChg>
        <pc:spChg chg="add del">
          <ac:chgData name="Bethany Handysides McKechnie" userId="46a99520-2308-4d46-a33b-ab2a5f3c7ae2" providerId="ADAL" clId="{79933390-0A48-48F0-9764-A8BF5C1FF565}" dt="2021-05-11T11:25:42.330" v="5605" actId="26606"/>
          <ac:spMkLst>
            <pc:docMk/>
            <pc:sldMk cId="1915740271" sldId="856"/>
            <ac:spMk id="14" creationId="{29FDB030-9B49-4CED-8CCD-4D99382388AC}"/>
          </ac:spMkLst>
        </pc:spChg>
        <pc:spChg chg="add del">
          <ac:chgData name="Bethany Handysides McKechnie" userId="46a99520-2308-4d46-a33b-ab2a5f3c7ae2" providerId="ADAL" clId="{79933390-0A48-48F0-9764-A8BF5C1FF565}" dt="2021-05-11T11:25:42.330" v="5605" actId="26606"/>
          <ac:spMkLst>
            <pc:docMk/>
            <pc:sldMk cId="1915740271" sldId="856"/>
            <ac:spMk id="16" creationId="{3783CA14-24A1-485C-8B30-D6A5D87987AD}"/>
          </ac:spMkLst>
        </pc:spChg>
        <pc:spChg chg="add del">
          <ac:chgData name="Bethany Handysides McKechnie" userId="46a99520-2308-4d46-a33b-ab2a5f3c7ae2" providerId="ADAL" clId="{79933390-0A48-48F0-9764-A8BF5C1FF565}" dt="2021-05-11T11:25:42.330" v="5605" actId="26606"/>
          <ac:spMkLst>
            <pc:docMk/>
            <pc:sldMk cId="1915740271" sldId="856"/>
            <ac:spMk id="18" creationId="{9A97C86A-04D6-40F7-AE84-31AB43E6A846}"/>
          </ac:spMkLst>
        </pc:spChg>
        <pc:spChg chg="add del">
          <ac:chgData name="Bethany Handysides McKechnie" userId="46a99520-2308-4d46-a33b-ab2a5f3c7ae2" providerId="ADAL" clId="{79933390-0A48-48F0-9764-A8BF5C1FF565}" dt="2021-05-11T11:25:42.330" v="5605" actId="26606"/>
          <ac:spMkLst>
            <pc:docMk/>
            <pc:sldMk cId="1915740271" sldId="856"/>
            <ac:spMk id="20" creationId="{FF9F2414-84E8-453E-B1F3-389FDE8192D9}"/>
          </ac:spMkLst>
        </pc:spChg>
        <pc:spChg chg="add del">
          <ac:chgData name="Bethany Handysides McKechnie" userId="46a99520-2308-4d46-a33b-ab2a5f3c7ae2" providerId="ADAL" clId="{79933390-0A48-48F0-9764-A8BF5C1FF565}" dt="2021-05-11T11:25:42.330" v="5605" actId="26606"/>
          <ac:spMkLst>
            <pc:docMk/>
            <pc:sldMk cId="1915740271" sldId="856"/>
            <ac:spMk id="22" creationId="{3ECA69A1-7536-43AC-85EF-C7106179F5ED}"/>
          </ac:spMkLst>
        </pc:spChg>
        <pc:picChg chg="add mod ord">
          <ac:chgData name="Bethany Handysides McKechnie" userId="46a99520-2308-4d46-a33b-ab2a5f3c7ae2" providerId="ADAL" clId="{79933390-0A48-48F0-9764-A8BF5C1FF565}" dt="2021-05-17T09:54:26.354" v="5735"/>
          <ac:picMkLst>
            <pc:docMk/>
            <pc:sldMk cId="1915740271" sldId="856"/>
            <ac:picMk id="5" creationId="{510EF7E1-9176-4F89-8003-52FAB415F8CD}"/>
          </ac:picMkLst>
        </pc:picChg>
      </pc:sldChg>
      <pc:sldChg chg="addSp delSp modSp new mod setBg modNotesTx">
        <pc:chgData name="Bethany Handysides McKechnie" userId="46a99520-2308-4d46-a33b-ab2a5f3c7ae2" providerId="ADAL" clId="{79933390-0A48-48F0-9764-A8BF5C1FF565}" dt="2021-05-19T10:55:09.549" v="8885" actId="20577"/>
        <pc:sldMkLst>
          <pc:docMk/>
          <pc:sldMk cId="3729468130" sldId="857"/>
        </pc:sldMkLst>
        <pc:spChg chg="add del">
          <ac:chgData name="Bethany Handysides McKechnie" userId="46a99520-2308-4d46-a33b-ab2a5f3c7ae2" providerId="ADAL" clId="{79933390-0A48-48F0-9764-A8BF5C1FF565}" dt="2021-05-11T11:26:34.278" v="5624" actId="26606"/>
          <ac:spMkLst>
            <pc:docMk/>
            <pc:sldMk cId="3729468130" sldId="857"/>
            <ac:spMk id="2" creationId="{F0360575-E0FE-43C8-BFA5-4FD381B8A778}"/>
          </ac:spMkLst>
        </pc:spChg>
        <pc:spChg chg="del">
          <ac:chgData name="Bethany Handysides McKechnie" userId="46a99520-2308-4d46-a33b-ab2a5f3c7ae2" providerId="ADAL" clId="{79933390-0A48-48F0-9764-A8BF5C1FF565}" dt="2021-05-11T11:26:20.678" v="5621"/>
          <ac:spMkLst>
            <pc:docMk/>
            <pc:sldMk cId="3729468130" sldId="857"/>
            <ac:spMk id="3" creationId="{38FB6E4F-5661-4DE0-AC76-4C6A3807CEA5}"/>
          </ac:spMkLst>
        </pc:spChg>
        <pc:spChg chg="add mod">
          <ac:chgData name="Bethany Handysides McKechnie" userId="46a99520-2308-4d46-a33b-ab2a5f3c7ae2" providerId="ADAL" clId="{79933390-0A48-48F0-9764-A8BF5C1FF565}" dt="2021-05-12T13:42:02.817" v="5637" actId="14100"/>
          <ac:spMkLst>
            <pc:docMk/>
            <pc:sldMk cId="3729468130" sldId="857"/>
            <ac:spMk id="3" creationId="{5E57B65A-87A3-40F3-87B1-E7236361661E}"/>
          </ac:spMkLst>
        </pc:spChg>
        <pc:spChg chg="add del mod">
          <ac:chgData name="Bethany Handysides McKechnie" userId="46a99520-2308-4d46-a33b-ab2a5f3c7ae2" providerId="ADAL" clId="{79933390-0A48-48F0-9764-A8BF5C1FF565}" dt="2021-05-12T13:43:00.903" v="5698" actId="478"/>
          <ac:spMkLst>
            <pc:docMk/>
            <pc:sldMk cId="3729468130" sldId="857"/>
            <ac:spMk id="5" creationId="{055BEF3B-958A-4CCF-AF55-7453E17A0D91}"/>
          </ac:spMkLst>
        </pc:spChg>
        <pc:spChg chg="add del">
          <ac:chgData name="Bethany Handysides McKechnie" userId="46a99520-2308-4d46-a33b-ab2a5f3c7ae2" providerId="ADAL" clId="{79933390-0A48-48F0-9764-A8BF5C1FF565}" dt="2021-05-11T11:26:34.275" v="5623" actId="26606"/>
          <ac:spMkLst>
            <pc:docMk/>
            <pc:sldMk cId="3729468130" sldId="857"/>
            <ac:spMk id="9" creationId="{86FF76B9-219D-4469-AF87-0236D29032F1}"/>
          </ac:spMkLst>
        </pc:spChg>
        <pc:spChg chg="add del">
          <ac:chgData name="Bethany Handysides McKechnie" userId="46a99520-2308-4d46-a33b-ab2a5f3c7ae2" providerId="ADAL" clId="{79933390-0A48-48F0-9764-A8BF5C1FF565}" dt="2021-05-11T11:26:34.275" v="5623" actId="26606"/>
          <ac:spMkLst>
            <pc:docMk/>
            <pc:sldMk cId="3729468130" sldId="857"/>
            <ac:spMk id="15" creationId="{2E80C965-DB6D-4F81-9E9E-B027384D0BD6}"/>
          </ac:spMkLst>
        </pc:spChg>
        <pc:spChg chg="add del">
          <ac:chgData name="Bethany Handysides McKechnie" userId="46a99520-2308-4d46-a33b-ab2a5f3c7ae2" providerId="ADAL" clId="{79933390-0A48-48F0-9764-A8BF5C1FF565}" dt="2021-05-11T11:26:34.275" v="5623" actId="26606"/>
          <ac:spMkLst>
            <pc:docMk/>
            <pc:sldMk cId="3729468130" sldId="857"/>
            <ac:spMk id="17" creationId="{633C5E46-DAC5-4661-9C87-22B08E2A512F}"/>
          </ac:spMkLst>
        </pc:spChg>
        <pc:grpChg chg="add del">
          <ac:chgData name="Bethany Handysides McKechnie" userId="46a99520-2308-4d46-a33b-ab2a5f3c7ae2" providerId="ADAL" clId="{79933390-0A48-48F0-9764-A8BF5C1FF565}" dt="2021-05-11T11:26:34.275" v="5623" actId="26606"/>
          <ac:grpSpMkLst>
            <pc:docMk/>
            <pc:sldMk cId="3729468130" sldId="857"/>
            <ac:grpSpMk id="11" creationId="{DB88BD78-87E1-424D-B479-C37D8E41B12E}"/>
          </ac:grpSpMkLst>
        </pc:grpChg>
        <pc:picChg chg="add mod">
          <ac:chgData name="Bethany Handysides McKechnie" userId="46a99520-2308-4d46-a33b-ab2a5f3c7ae2" providerId="ADAL" clId="{79933390-0A48-48F0-9764-A8BF5C1FF565}" dt="2021-05-17T09:54:18.545" v="5733"/>
          <ac:picMkLst>
            <pc:docMk/>
            <pc:sldMk cId="3729468130" sldId="857"/>
            <ac:picMk id="4" creationId="{09590338-1528-4E2E-8ADE-32C2D6A1C7A4}"/>
          </ac:picMkLst>
        </pc:picChg>
      </pc:sldChg>
      <pc:sldChg chg="addSp delSp modSp new mod modNotesTx">
        <pc:chgData name="Bethany Handysides McKechnie" userId="46a99520-2308-4d46-a33b-ab2a5f3c7ae2" providerId="ADAL" clId="{79933390-0A48-48F0-9764-A8BF5C1FF565}" dt="2021-05-19T11:00:31.869" v="9482" actId="1076"/>
        <pc:sldMkLst>
          <pc:docMk/>
          <pc:sldMk cId="1256629879" sldId="858"/>
        </pc:sldMkLst>
        <pc:spChg chg="del">
          <ac:chgData name="Bethany Handysides McKechnie" userId="46a99520-2308-4d46-a33b-ab2a5f3c7ae2" providerId="ADAL" clId="{79933390-0A48-48F0-9764-A8BF5C1FF565}" dt="2021-05-17T09:56:36.210" v="5737" actId="478"/>
          <ac:spMkLst>
            <pc:docMk/>
            <pc:sldMk cId="1256629879" sldId="858"/>
            <ac:spMk id="2" creationId="{C6C40ADC-3E57-4AC2-A63A-D7F212276BAD}"/>
          </ac:spMkLst>
        </pc:spChg>
        <pc:spChg chg="del">
          <ac:chgData name="Bethany Handysides McKechnie" userId="46a99520-2308-4d46-a33b-ab2a5f3c7ae2" providerId="ADAL" clId="{79933390-0A48-48F0-9764-A8BF5C1FF565}" dt="2021-05-17T09:56:37.680" v="5738" actId="478"/>
          <ac:spMkLst>
            <pc:docMk/>
            <pc:sldMk cId="1256629879" sldId="858"/>
            <ac:spMk id="3" creationId="{161C975C-0FB4-4C5D-B3FA-9046B5C6E90B}"/>
          </ac:spMkLst>
        </pc:spChg>
        <pc:spChg chg="add mod">
          <ac:chgData name="Bethany Handysides McKechnie" userId="46a99520-2308-4d46-a33b-ab2a5f3c7ae2" providerId="ADAL" clId="{79933390-0A48-48F0-9764-A8BF5C1FF565}" dt="2021-05-17T09:57:42.931" v="5750"/>
          <ac:spMkLst>
            <pc:docMk/>
            <pc:sldMk cId="1256629879" sldId="858"/>
            <ac:spMk id="5" creationId="{F273AF53-6461-473A-8AD6-BABA3EECDD0D}"/>
          </ac:spMkLst>
        </pc:spChg>
        <pc:spChg chg="add mod">
          <ac:chgData name="Bethany Handysides McKechnie" userId="46a99520-2308-4d46-a33b-ab2a5f3c7ae2" providerId="ADAL" clId="{79933390-0A48-48F0-9764-A8BF5C1FF565}" dt="2021-05-17T09:59:30.735" v="5823" actId="14100"/>
          <ac:spMkLst>
            <pc:docMk/>
            <pc:sldMk cId="1256629879" sldId="858"/>
            <ac:spMk id="6" creationId="{7D4E044D-A948-404D-B32C-A13728FE82BA}"/>
          </ac:spMkLst>
        </pc:spChg>
        <pc:spChg chg="add mod">
          <ac:chgData name="Bethany Handysides McKechnie" userId="46a99520-2308-4d46-a33b-ab2a5f3c7ae2" providerId="ADAL" clId="{79933390-0A48-48F0-9764-A8BF5C1FF565}" dt="2021-05-19T10:59:55.956" v="9468" actId="1076"/>
          <ac:spMkLst>
            <pc:docMk/>
            <pc:sldMk cId="1256629879" sldId="858"/>
            <ac:spMk id="7" creationId="{2F8A5D3A-A6D3-4106-9697-00706A0DA5CC}"/>
          </ac:spMkLst>
        </pc:spChg>
        <pc:spChg chg="add del mod">
          <ac:chgData name="Bethany Handysides McKechnie" userId="46a99520-2308-4d46-a33b-ab2a5f3c7ae2" providerId="ADAL" clId="{79933390-0A48-48F0-9764-A8BF5C1FF565}" dt="2021-05-17T10:00:44.190" v="5902" actId="478"/>
          <ac:spMkLst>
            <pc:docMk/>
            <pc:sldMk cId="1256629879" sldId="858"/>
            <ac:spMk id="8" creationId="{48633D2E-6762-459E-BB70-4B8D31E44E96}"/>
          </ac:spMkLst>
        </pc:spChg>
        <pc:graphicFrameChg chg="add mod">
          <ac:chgData name="Bethany Handysides McKechnie" userId="46a99520-2308-4d46-a33b-ab2a5f3c7ae2" providerId="ADAL" clId="{79933390-0A48-48F0-9764-A8BF5C1FF565}" dt="2021-05-17T09:59:33.712" v="5824" actId="1076"/>
          <ac:graphicFrameMkLst>
            <pc:docMk/>
            <pc:sldMk cId="1256629879" sldId="858"/>
            <ac:graphicFrameMk id="4" creationId="{69AF9C13-8EF9-4C2B-A193-F289DF3BBE72}"/>
          </ac:graphicFrameMkLst>
        </pc:graphicFrameChg>
        <pc:picChg chg="add mod">
          <ac:chgData name="Bethany Handysides McKechnie" userId="46a99520-2308-4d46-a33b-ab2a5f3c7ae2" providerId="ADAL" clId="{79933390-0A48-48F0-9764-A8BF5C1FF565}" dt="2021-05-19T11:00:31.869" v="9482" actId="1076"/>
          <ac:picMkLst>
            <pc:docMk/>
            <pc:sldMk cId="1256629879" sldId="858"/>
            <ac:picMk id="3" creationId="{A8B1507E-EE57-4185-95AF-9F9ECCA1C920}"/>
          </ac:picMkLst>
        </pc:picChg>
      </pc:sldChg>
      <pc:sldChg chg="addSp delSp modSp new del mod">
        <pc:chgData name="Bethany Handysides McKechnie" userId="46a99520-2308-4d46-a33b-ab2a5f3c7ae2" providerId="ADAL" clId="{79933390-0A48-48F0-9764-A8BF5C1FF565}" dt="2021-05-17T10:06:20.063" v="5991" actId="2696"/>
        <pc:sldMkLst>
          <pc:docMk/>
          <pc:sldMk cId="2283233345" sldId="859"/>
        </pc:sldMkLst>
        <pc:spChg chg="del">
          <ac:chgData name="Bethany Handysides McKechnie" userId="46a99520-2308-4d46-a33b-ab2a5f3c7ae2" providerId="ADAL" clId="{79933390-0A48-48F0-9764-A8BF5C1FF565}" dt="2021-05-17T10:01:51.196" v="5906" actId="478"/>
          <ac:spMkLst>
            <pc:docMk/>
            <pc:sldMk cId="2283233345" sldId="859"/>
            <ac:spMk id="2" creationId="{7D77C049-8C9E-4E83-9390-9EB9D11625A4}"/>
          </ac:spMkLst>
        </pc:spChg>
        <pc:spChg chg="del">
          <ac:chgData name="Bethany Handysides McKechnie" userId="46a99520-2308-4d46-a33b-ab2a5f3c7ae2" providerId="ADAL" clId="{79933390-0A48-48F0-9764-A8BF5C1FF565}" dt="2021-05-17T10:01:50.862" v="5905" actId="478"/>
          <ac:spMkLst>
            <pc:docMk/>
            <pc:sldMk cId="2283233345" sldId="859"/>
            <ac:spMk id="3" creationId="{B8B77641-A93B-4910-A49F-86D8475E246B}"/>
          </ac:spMkLst>
        </pc:spChg>
        <pc:spChg chg="add mod">
          <ac:chgData name="Bethany Handysides McKechnie" userId="46a99520-2308-4d46-a33b-ab2a5f3c7ae2" providerId="ADAL" clId="{79933390-0A48-48F0-9764-A8BF5C1FF565}" dt="2021-05-17T10:01:52.145" v="5907"/>
          <ac:spMkLst>
            <pc:docMk/>
            <pc:sldMk cId="2283233345" sldId="859"/>
            <ac:spMk id="4" creationId="{796A39F4-C9FE-474D-8A10-347D7CBA677D}"/>
          </ac:spMkLst>
        </pc:spChg>
        <pc:spChg chg="add mod">
          <ac:chgData name="Bethany Handysides McKechnie" userId="46a99520-2308-4d46-a33b-ab2a5f3c7ae2" providerId="ADAL" clId="{79933390-0A48-48F0-9764-A8BF5C1FF565}" dt="2021-05-17T10:05:28.100" v="5988" actId="20577"/>
          <ac:spMkLst>
            <pc:docMk/>
            <pc:sldMk cId="2283233345" sldId="859"/>
            <ac:spMk id="5" creationId="{FCC9B1CC-5B49-49BA-82EC-06B472415469}"/>
          </ac:spMkLst>
        </pc:spChg>
        <pc:spChg chg="add del mod">
          <ac:chgData name="Bethany Handysides McKechnie" userId="46a99520-2308-4d46-a33b-ab2a5f3c7ae2" providerId="ADAL" clId="{79933390-0A48-48F0-9764-A8BF5C1FF565}" dt="2021-05-17T10:05:36.863" v="5990" actId="478"/>
          <ac:spMkLst>
            <pc:docMk/>
            <pc:sldMk cId="2283233345" sldId="859"/>
            <ac:spMk id="6" creationId="{30FB9BA1-6A80-4E69-BB89-F17E3427D80A}"/>
          </ac:spMkLst>
        </pc:spChg>
      </pc:sldChg>
      <pc:sldMasterChg chg="setBg modSldLayout">
        <pc:chgData name="Bethany Handysides McKechnie" userId="46a99520-2308-4d46-a33b-ab2a5f3c7ae2" providerId="ADAL" clId="{79933390-0A48-48F0-9764-A8BF5C1FF565}" dt="2021-05-11T11:25:58.649" v="5611"/>
        <pc:sldMasterMkLst>
          <pc:docMk/>
          <pc:sldMasterMk cId="0" sldId="2147483648"/>
        </pc:sldMasterMkLst>
        <pc:sldLayoutChg chg="setBg">
          <pc:chgData name="Bethany Handysides McKechnie" userId="46a99520-2308-4d46-a33b-ab2a5f3c7ae2" providerId="ADAL" clId="{79933390-0A48-48F0-9764-A8BF5C1FF565}" dt="2021-05-11T11:25:58.649" v="5611"/>
          <pc:sldLayoutMkLst>
            <pc:docMk/>
            <pc:sldMasterMk cId="0" sldId="2147483648"/>
            <pc:sldLayoutMk cId="0" sldId="2147483649"/>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0"/>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1"/>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2"/>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3"/>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4"/>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5"/>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6"/>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7"/>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8"/>
          </pc:sldLayoutMkLst>
        </pc:sldLayoutChg>
        <pc:sldLayoutChg chg="setBg">
          <pc:chgData name="Bethany Handysides McKechnie" userId="46a99520-2308-4d46-a33b-ab2a5f3c7ae2" providerId="ADAL" clId="{79933390-0A48-48F0-9764-A8BF5C1FF565}" dt="2021-05-11T11:25:58.649" v="5611"/>
          <pc:sldLayoutMkLst>
            <pc:docMk/>
            <pc:sldMasterMk cId="0" sldId="2147483648"/>
            <pc:sldLayoutMk cId="0"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Scotland </c:v>
                </c:pt>
              </c:strCache>
            </c:strRef>
          </c:tx>
          <c:spPr>
            <a:solidFill>
              <a:srgbClr val="005F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0-15</c:v>
                </c:pt>
                <c:pt idx="1">
                  <c:v>16-64</c:v>
                </c:pt>
                <c:pt idx="2">
                  <c:v>65+</c:v>
                </c:pt>
              </c:strCache>
            </c:strRef>
          </c:cat>
          <c:val>
            <c:numRef>
              <c:f>Sheet1!$F$5:$F$7</c:f>
              <c:numCache>
                <c:formatCode>0%</c:formatCode>
                <c:ptCount val="3"/>
                <c:pt idx="0">
                  <c:v>0.15</c:v>
                </c:pt>
                <c:pt idx="1">
                  <c:v>0.6</c:v>
                </c:pt>
                <c:pt idx="2">
                  <c:v>0.25</c:v>
                </c:pt>
              </c:numCache>
            </c:numRef>
          </c:val>
          <c:extLst>
            <c:ext xmlns:c16="http://schemas.microsoft.com/office/drawing/2014/chart" uri="{C3380CC4-5D6E-409C-BE32-E72D297353CC}">
              <c16:uniqueId val="{00000000-194C-450C-A1D6-A3B0E36DFB81}"/>
            </c:ext>
          </c:extLst>
        </c:ser>
        <c:ser>
          <c:idx val="1"/>
          <c:order val="1"/>
          <c:tx>
            <c:strRef>
              <c:f>Sheet1!$G$4</c:f>
              <c:strCache>
                <c:ptCount val="1"/>
                <c:pt idx="0">
                  <c:v>ESES City Region</c:v>
                </c:pt>
              </c:strCache>
            </c:strRef>
          </c:tx>
          <c:spPr>
            <a:solidFill>
              <a:srgbClr val="A0B1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Sheet1!$E$5:$E$7</c:f>
              <c:strCache>
                <c:ptCount val="3"/>
                <c:pt idx="0">
                  <c:v>0-15</c:v>
                </c:pt>
                <c:pt idx="1">
                  <c:v>16-64</c:v>
                </c:pt>
                <c:pt idx="2">
                  <c:v>65+</c:v>
                </c:pt>
              </c:strCache>
            </c:strRef>
          </c:cat>
          <c:val>
            <c:numRef>
              <c:f>Sheet1!$G$5:$G$7</c:f>
              <c:numCache>
                <c:formatCode>0%</c:formatCode>
                <c:ptCount val="3"/>
                <c:pt idx="0">
                  <c:v>0.15</c:v>
                </c:pt>
                <c:pt idx="1">
                  <c:v>0.62</c:v>
                </c:pt>
                <c:pt idx="2">
                  <c:v>0.18</c:v>
                </c:pt>
              </c:numCache>
            </c:numRef>
          </c:val>
          <c:extLst>
            <c:ext xmlns:c16="http://schemas.microsoft.com/office/drawing/2014/chart" uri="{C3380CC4-5D6E-409C-BE32-E72D297353CC}">
              <c16:uniqueId val="{00000001-194C-450C-A1D6-A3B0E36DFB81}"/>
            </c:ext>
          </c:extLst>
        </c:ser>
        <c:dLbls>
          <c:dLblPos val="outEnd"/>
          <c:showLegendKey val="0"/>
          <c:showVal val="1"/>
          <c:showCatName val="0"/>
          <c:showSerName val="0"/>
          <c:showPercent val="0"/>
          <c:showBubbleSize val="0"/>
        </c:dLbls>
        <c:gapWidth val="219"/>
        <c:overlap val="-27"/>
        <c:axId val="388915520"/>
        <c:axId val="388907976"/>
      </c:barChart>
      <c:catAx>
        <c:axId val="3889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907976"/>
        <c:crosses val="autoZero"/>
        <c:auto val="1"/>
        <c:lblAlgn val="ctr"/>
        <c:lblOffset val="100"/>
        <c:noMultiLvlLbl val="0"/>
      </c:catAx>
      <c:valAx>
        <c:axId val="388907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915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F882-47B9-8008-B49C732CF43B}"/>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F882-47B9-8008-B49C732CF43B}"/>
              </c:ext>
            </c:extLst>
          </c:dPt>
          <c:cat>
            <c:strRef>
              <c:f>Sheet1!$A$2:$A$3</c:f>
              <c:strCache>
                <c:ptCount val="2"/>
                <c:pt idx="0">
                  <c:v>Pass at SCQF 4</c:v>
                </c:pt>
                <c:pt idx="1">
                  <c:v>No pass</c:v>
                </c:pt>
              </c:strCache>
            </c:strRef>
          </c:cat>
          <c:val>
            <c:numRef>
              <c:f>Sheet1!$B$2:$B$3</c:f>
              <c:numCache>
                <c:formatCode>0.00%</c:formatCode>
                <c:ptCount val="2"/>
                <c:pt idx="0">
                  <c:v>0.85</c:v>
                </c:pt>
                <c:pt idx="1">
                  <c:v>0.15</c:v>
                </c:pt>
              </c:numCache>
            </c:numRef>
          </c:val>
          <c:extLst>
            <c:ext xmlns:c16="http://schemas.microsoft.com/office/drawing/2014/chart" uri="{C3380CC4-5D6E-409C-BE32-E72D297353CC}">
              <c16:uniqueId val="{00000004-F882-47B9-8008-B49C732CF43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227151269827405"/>
          <c:y val="0.25164351150505931"/>
          <c:w val="0.3154569746034519"/>
          <c:h val="0.73862737534956824"/>
        </c:manualLayout>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B033-4AB5-A273-2FF5E5AB55A5}"/>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B033-4AB5-A273-2FF5E5AB55A5}"/>
              </c:ext>
            </c:extLst>
          </c:dPt>
          <c:cat>
            <c:strRef>
              <c:f>Sheet1!$A$2:$A$3</c:f>
              <c:strCache>
                <c:ptCount val="2"/>
                <c:pt idx="0">
                  <c:v>Pass at SCQF 4</c:v>
                </c:pt>
                <c:pt idx="1">
                  <c:v>No pass</c:v>
                </c:pt>
              </c:strCache>
            </c:strRef>
          </c:cat>
          <c:val>
            <c:numRef>
              <c:f>Sheet1!$B$2:$B$3</c:f>
              <c:numCache>
                <c:formatCode>0.00%</c:formatCode>
                <c:ptCount val="2"/>
                <c:pt idx="0">
                  <c:v>0.85</c:v>
                </c:pt>
                <c:pt idx="1">
                  <c:v>0.15</c:v>
                </c:pt>
              </c:numCache>
            </c:numRef>
          </c:val>
          <c:extLst>
            <c:ext xmlns:c16="http://schemas.microsoft.com/office/drawing/2014/chart" uri="{C3380CC4-5D6E-409C-BE32-E72D297353CC}">
              <c16:uniqueId val="{00000004-B033-4AB5-A273-2FF5E5AB55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8071-460F-8EC8-3D9193EB92F5}"/>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8071-460F-8EC8-3D9193EB92F5}"/>
              </c:ext>
            </c:extLst>
          </c:dPt>
          <c:cat>
            <c:strRef>
              <c:f>Sheet1!$A$2:$A$3</c:f>
              <c:strCache>
                <c:ptCount val="2"/>
                <c:pt idx="0">
                  <c:v>Pass at SCQF 4</c:v>
                </c:pt>
                <c:pt idx="1">
                  <c:v>No pass</c:v>
                </c:pt>
              </c:strCache>
            </c:strRef>
          </c:cat>
          <c:val>
            <c:numRef>
              <c:f>Sheet1!$B$2:$B$3</c:f>
              <c:numCache>
                <c:formatCode>0.00%</c:formatCode>
                <c:ptCount val="2"/>
                <c:pt idx="0">
                  <c:v>0.85</c:v>
                </c:pt>
                <c:pt idx="1">
                  <c:v>0.15</c:v>
                </c:pt>
              </c:numCache>
            </c:numRef>
          </c:val>
          <c:extLst>
            <c:ext xmlns:c16="http://schemas.microsoft.com/office/drawing/2014/chart" uri="{C3380CC4-5D6E-409C-BE32-E72D297353CC}">
              <c16:uniqueId val="{00000004-8071-460F-8EC8-3D9193EB92F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A0B100"/>
              </a:solidFill>
              <a:ln w="19050">
                <a:solidFill>
                  <a:schemeClr val="lt1"/>
                </a:solidFill>
              </a:ln>
              <a:effectLst/>
            </c:spPr>
            <c:extLst>
              <c:ext xmlns:c16="http://schemas.microsoft.com/office/drawing/2014/chart" uri="{C3380CC4-5D6E-409C-BE32-E72D297353CC}">
                <c16:uniqueId val="{00000003-A786-4916-886D-7D290C1AB170}"/>
              </c:ext>
            </c:extLst>
          </c:dPt>
          <c:dPt>
            <c:idx val="1"/>
            <c:bubble3D val="0"/>
            <c:spPr>
              <a:solidFill>
                <a:srgbClr val="009DB5"/>
              </a:solidFill>
              <a:ln w="19050">
                <a:solidFill>
                  <a:schemeClr val="lt1"/>
                </a:solidFill>
              </a:ln>
              <a:effectLst/>
            </c:spPr>
            <c:extLst>
              <c:ext xmlns:c16="http://schemas.microsoft.com/office/drawing/2014/chart" uri="{C3380CC4-5D6E-409C-BE32-E72D297353CC}">
                <c16:uniqueId val="{00000002-A786-4916-886D-7D290C1AB170}"/>
              </c:ext>
            </c:extLst>
          </c:dPt>
          <c:dPt>
            <c:idx val="2"/>
            <c:bubble3D val="0"/>
            <c:spPr>
              <a:solidFill>
                <a:srgbClr val="005F72"/>
              </a:solidFill>
              <a:ln w="19050">
                <a:solidFill>
                  <a:schemeClr val="lt1"/>
                </a:solidFill>
              </a:ln>
              <a:effectLst/>
            </c:spPr>
            <c:extLst>
              <c:ext xmlns:c16="http://schemas.microsoft.com/office/drawing/2014/chart" uri="{C3380CC4-5D6E-409C-BE32-E72D297353CC}">
                <c16:uniqueId val="{00000004-A786-4916-886D-7D290C1AB1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0D-4F47-967E-BD083FEF2578}"/>
              </c:ext>
            </c:extLst>
          </c:dPt>
          <c:cat>
            <c:strRef>
              <c:f>Sheet1!$A$2:$A$5</c:f>
              <c:strCache>
                <c:ptCount val="3"/>
                <c:pt idx="0">
                  <c:v>Work</c:v>
                </c:pt>
                <c:pt idx="1">
                  <c:v>Study </c:v>
                </c:pt>
                <c:pt idx="2">
                  <c:v>Unemployed</c:v>
                </c:pt>
              </c:strCache>
            </c:strRef>
          </c:cat>
          <c:val>
            <c:numRef>
              <c:f>Sheet1!$B$2:$B$5</c:f>
              <c:numCache>
                <c:formatCode>General</c:formatCode>
                <c:ptCount val="4"/>
                <c:pt idx="0">
                  <c:v>20</c:v>
                </c:pt>
                <c:pt idx="1">
                  <c:v>66</c:v>
                </c:pt>
                <c:pt idx="2">
                  <c:v>2</c:v>
                </c:pt>
              </c:numCache>
            </c:numRef>
          </c:val>
          <c:extLst>
            <c:ext xmlns:c16="http://schemas.microsoft.com/office/drawing/2014/chart" uri="{C3380CC4-5D6E-409C-BE32-E72D297353CC}">
              <c16:uniqueId val="{00000000-A786-4916-886D-7D290C1AB1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Work</c:v>
                </c:pt>
              </c:strCache>
            </c:strRef>
          </c:tx>
          <c:spPr>
            <a:solidFill>
              <a:srgbClr val="A0B100"/>
            </a:solidFill>
            <a:ln>
              <a:noFill/>
            </a:ln>
            <a:effectLst/>
          </c:spPr>
          <c:invertIfNegative val="0"/>
          <c:dLbls>
            <c:dLbl>
              <c:idx val="0"/>
              <c:tx>
                <c:rich>
                  <a:bodyPr/>
                  <a:lstStyle/>
                  <a:p>
                    <a:r>
                      <a:rPr lang="en-US"/>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115-4C0B-B2D8-181B1E6EEAF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Social Sciences</c:v>
                </c:pt>
                <c:pt idx="1">
                  <c:v>Science</c:v>
                </c:pt>
              </c:strCache>
            </c:strRef>
          </c:cat>
          <c:val>
            <c:numRef>
              <c:f>Sheet1!$B$2:$B$3</c:f>
              <c:numCache>
                <c:formatCode>0%</c:formatCode>
                <c:ptCount val="2"/>
                <c:pt idx="0">
                  <c:v>0.21</c:v>
                </c:pt>
                <c:pt idx="1">
                  <c:v>0.23</c:v>
                </c:pt>
              </c:numCache>
            </c:numRef>
          </c:val>
          <c:extLst>
            <c:ext xmlns:c16="http://schemas.microsoft.com/office/drawing/2014/chart" uri="{C3380CC4-5D6E-409C-BE32-E72D297353CC}">
              <c16:uniqueId val="{00000000-C83B-4A8E-8036-94718C67E6FA}"/>
            </c:ext>
          </c:extLst>
        </c:ser>
        <c:ser>
          <c:idx val="1"/>
          <c:order val="1"/>
          <c:tx>
            <c:strRef>
              <c:f>Sheet1!$C$1</c:f>
              <c:strCache>
                <c:ptCount val="1"/>
                <c:pt idx="0">
                  <c:v>University</c:v>
                </c:pt>
              </c:strCache>
            </c:strRef>
          </c:tx>
          <c:spPr>
            <a:solidFill>
              <a:srgbClr val="009DB5"/>
            </a:solidFill>
            <a:ln>
              <a:noFill/>
            </a:ln>
            <a:effectLst>
              <a:softEdge rad="0"/>
            </a:effectLst>
          </c:spPr>
          <c:invertIfNegative val="0"/>
          <c:dLbls>
            <c:dLbl>
              <c:idx val="0"/>
              <c:tx>
                <c:rich>
                  <a:bodyPr/>
                  <a:lstStyle/>
                  <a:p>
                    <a:r>
                      <a:rPr lang="en-US"/>
                      <a:t>65%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115-4C0B-B2D8-181B1E6EEAF9}"/>
                </c:ext>
              </c:extLst>
            </c:dLbl>
            <c:dLbl>
              <c:idx val="1"/>
              <c:layout>
                <c:manualLayout>
                  <c:x val="1.7636929230085453E-2"/>
                  <c:y val="-2.4926989341674672E-17"/>
                </c:manualLayout>
              </c:layout>
              <c:tx>
                <c:rich>
                  <a:bodyPr/>
                  <a:lstStyle/>
                  <a:p>
                    <a:r>
                      <a:rPr lang="en-US" dirty="0"/>
                      <a:t>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83B-4A8E-8036-94718C67E6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Social Sciences</c:v>
                </c:pt>
                <c:pt idx="1">
                  <c:v>Science</c:v>
                </c:pt>
              </c:strCache>
            </c:strRef>
          </c:cat>
          <c:val>
            <c:numRef>
              <c:f>Sheet1!$C$2:$C$3</c:f>
              <c:numCache>
                <c:formatCode>0%</c:formatCode>
                <c:ptCount val="2"/>
                <c:pt idx="0">
                  <c:v>0.65</c:v>
                </c:pt>
                <c:pt idx="1">
                  <c:v>0.7</c:v>
                </c:pt>
              </c:numCache>
            </c:numRef>
          </c:val>
          <c:extLst>
            <c:ext xmlns:c16="http://schemas.microsoft.com/office/drawing/2014/chart" uri="{C3380CC4-5D6E-409C-BE32-E72D297353CC}">
              <c16:uniqueId val="{00000002-C83B-4A8E-8036-94718C67E6FA}"/>
            </c:ext>
          </c:extLst>
        </c:ser>
        <c:dLbls>
          <c:showLegendKey val="0"/>
          <c:showVal val="0"/>
          <c:showCatName val="0"/>
          <c:showSerName val="0"/>
          <c:showPercent val="0"/>
          <c:showBubbleSize val="0"/>
        </c:dLbls>
        <c:gapWidth val="33"/>
        <c:overlap val="100"/>
        <c:axId val="516108016"/>
        <c:axId val="516107032"/>
      </c:barChart>
      <c:catAx>
        <c:axId val="516108016"/>
        <c:scaling>
          <c:orientation val="minMax"/>
        </c:scaling>
        <c:delete val="1"/>
        <c:axPos val="l"/>
        <c:numFmt formatCode="General" sourceLinked="1"/>
        <c:majorTickMark val="out"/>
        <c:minorTickMark val="none"/>
        <c:tickLblPos val="nextTo"/>
        <c:crossAx val="516107032"/>
        <c:crosses val="autoZero"/>
        <c:auto val="1"/>
        <c:lblAlgn val="ctr"/>
        <c:lblOffset val="100"/>
        <c:noMultiLvlLbl val="0"/>
      </c:catAx>
      <c:valAx>
        <c:axId val="516107032"/>
        <c:scaling>
          <c:orientation val="minMax"/>
        </c:scaling>
        <c:delete val="1"/>
        <c:axPos val="b"/>
        <c:numFmt formatCode="0%" sourceLinked="1"/>
        <c:majorTickMark val="none"/>
        <c:minorTickMark val="none"/>
        <c:tickLblPos val="nextTo"/>
        <c:crossAx val="51610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80684406951444E-2"/>
          <c:y val="3.0408309369829689E-2"/>
          <c:w val="0.9262193155930486"/>
          <c:h val="0.77700573128791561"/>
        </c:manualLayout>
      </c:layout>
      <c:barChart>
        <c:barDir val="bar"/>
        <c:grouping val="stacked"/>
        <c:varyColors val="0"/>
        <c:ser>
          <c:idx val="0"/>
          <c:order val="0"/>
          <c:tx>
            <c:strRef>
              <c:f>Sheet1!$B$1</c:f>
              <c:strCache>
                <c:ptCount val="1"/>
                <c:pt idx="0">
                  <c:v>Work</c:v>
                </c:pt>
              </c:strCache>
            </c:strRef>
          </c:tx>
          <c:spPr>
            <a:solidFill>
              <a:srgbClr val="A0B100"/>
            </a:solidFill>
            <a:ln>
              <a:noFill/>
            </a:ln>
            <a:effectLst/>
          </c:spPr>
          <c:invertIfNegative val="0"/>
          <c:dLbls>
            <c:dLbl>
              <c:idx val="0"/>
              <c:layout>
                <c:manualLayout>
                  <c:x val="1.0061002419129734E-2"/>
                  <c:y val="-9.2913205288759076E-17"/>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FB2-4873-8B81-FA69AF72E163}"/>
                </c:ext>
              </c:extLst>
            </c:dLbl>
            <c:dLbl>
              <c:idx val="1"/>
              <c:tx>
                <c:rich>
                  <a:bodyPr/>
                  <a:lstStyle/>
                  <a:p>
                    <a:r>
                      <a:rPr lang="en-US"/>
                      <a:t>17%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B4-478F-9ECF-7E396AF016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Social Sciences</c:v>
                </c:pt>
                <c:pt idx="1">
                  <c:v>Science</c:v>
                </c:pt>
              </c:strCache>
            </c:strRef>
          </c:cat>
          <c:val>
            <c:numRef>
              <c:f>Sheet1!$B$2:$B$3</c:f>
              <c:numCache>
                <c:formatCode>0%</c:formatCode>
                <c:ptCount val="2"/>
                <c:pt idx="0">
                  <c:v>9.7000000000000003E-2</c:v>
                </c:pt>
                <c:pt idx="1">
                  <c:v>0.247</c:v>
                </c:pt>
              </c:numCache>
            </c:numRef>
          </c:val>
          <c:extLst>
            <c:ext xmlns:c16="http://schemas.microsoft.com/office/drawing/2014/chart" uri="{C3380CC4-5D6E-409C-BE32-E72D297353CC}">
              <c16:uniqueId val="{00000001-1FB2-4873-8B81-FA69AF72E163}"/>
            </c:ext>
          </c:extLst>
        </c:ser>
        <c:ser>
          <c:idx val="1"/>
          <c:order val="1"/>
          <c:tx>
            <c:strRef>
              <c:f>Sheet1!$C$1</c:f>
              <c:strCache>
                <c:ptCount val="1"/>
                <c:pt idx="0">
                  <c:v>University</c:v>
                </c:pt>
              </c:strCache>
            </c:strRef>
          </c:tx>
          <c:spPr>
            <a:solidFill>
              <a:srgbClr val="009DB5"/>
            </a:solidFill>
            <a:ln>
              <a:noFill/>
            </a:ln>
            <a:effectLst/>
          </c:spPr>
          <c:invertIfNegative val="0"/>
          <c:dLbls>
            <c:dLbl>
              <c:idx val="0"/>
              <c:layout>
                <c:manualLayout>
                  <c:x val="2.347567231130273E-2"/>
                  <c:y val="1.01361031232765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B2-4873-8B81-FA69AF72E163}"/>
                </c:ext>
              </c:extLst>
            </c:dLbl>
            <c:dLbl>
              <c:idx val="1"/>
              <c:layout>
                <c:manualLayout>
                  <c:x val="-2.0122004838259544E-2"/>
                  <c:y val="0"/>
                </c:manualLayout>
              </c:layout>
              <c:tx>
                <c:rich>
                  <a:bodyPr/>
                  <a:lstStyle/>
                  <a:p>
                    <a:r>
                      <a:rPr lang="en-US" dirty="0"/>
                      <a:t>80%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FB2-4873-8B81-FA69AF72E1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Social Sciences</c:v>
                </c:pt>
                <c:pt idx="1">
                  <c:v>Science</c:v>
                </c:pt>
              </c:strCache>
            </c:strRef>
          </c:cat>
          <c:val>
            <c:numRef>
              <c:f>Sheet1!$C$2:$C$3</c:f>
              <c:numCache>
                <c:formatCode>0%</c:formatCode>
                <c:ptCount val="2"/>
                <c:pt idx="0">
                  <c:v>0.88300000000000001</c:v>
                </c:pt>
                <c:pt idx="1">
                  <c:v>0.71299999999999997</c:v>
                </c:pt>
              </c:numCache>
            </c:numRef>
          </c:val>
          <c:extLst>
            <c:ext xmlns:c16="http://schemas.microsoft.com/office/drawing/2014/chart" uri="{C3380CC4-5D6E-409C-BE32-E72D297353CC}">
              <c16:uniqueId val="{00000004-1FB2-4873-8B81-FA69AF72E163}"/>
            </c:ext>
          </c:extLst>
        </c:ser>
        <c:dLbls>
          <c:showLegendKey val="0"/>
          <c:showVal val="0"/>
          <c:showCatName val="0"/>
          <c:showSerName val="0"/>
          <c:showPercent val="0"/>
          <c:showBubbleSize val="0"/>
        </c:dLbls>
        <c:gapWidth val="33"/>
        <c:overlap val="100"/>
        <c:axId val="516108016"/>
        <c:axId val="516107032"/>
      </c:barChart>
      <c:catAx>
        <c:axId val="516108016"/>
        <c:scaling>
          <c:orientation val="minMax"/>
        </c:scaling>
        <c:delete val="1"/>
        <c:axPos val="l"/>
        <c:numFmt formatCode="General" sourceLinked="1"/>
        <c:majorTickMark val="out"/>
        <c:minorTickMark val="none"/>
        <c:tickLblPos val="nextTo"/>
        <c:crossAx val="516107032"/>
        <c:crosses val="autoZero"/>
        <c:auto val="1"/>
        <c:lblAlgn val="ctr"/>
        <c:lblOffset val="100"/>
        <c:noMultiLvlLbl val="0"/>
      </c:catAx>
      <c:valAx>
        <c:axId val="516107032"/>
        <c:scaling>
          <c:orientation val="minMax"/>
        </c:scaling>
        <c:delete val="1"/>
        <c:axPos val="b"/>
        <c:numFmt formatCode="0%" sourceLinked="1"/>
        <c:majorTickMark val="none"/>
        <c:minorTickMark val="none"/>
        <c:tickLblPos val="nextTo"/>
        <c:crossAx val="51610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Work</c:v>
                </c:pt>
              </c:strCache>
            </c:strRef>
          </c:tx>
          <c:spPr>
            <a:solidFill>
              <a:srgbClr val="A0B100"/>
            </a:solidFill>
            <a:ln>
              <a:noFill/>
            </a:ln>
            <a:effectLst/>
          </c:spPr>
          <c:invertIfNegative val="0"/>
          <c:dLbls>
            <c:dLbl>
              <c:idx val="0"/>
              <c:layout>
                <c:manualLayout>
                  <c:x val="-1.7446951650552277E-2"/>
                  <c:y val="-1.372569690327425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23-4779-8E69-DFA31A79AFF6}"/>
                </c:ext>
              </c:extLst>
            </c:dLbl>
            <c:dLbl>
              <c:idx val="1"/>
              <c:layout>
                <c:manualLayout>
                  <c:x val="4.4863589958563002E-2"/>
                  <c:y val="-7.48683025292516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23-4779-8E69-DFA31A79AFF6}"/>
                </c:ext>
              </c:extLst>
            </c:dLbl>
            <c:dLbl>
              <c:idx val="2"/>
              <c:layout>
                <c:manualLayout>
                  <c:x val="-0.10966655323204288"/>
                  <c:y val="-1.7157121129092822E-17"/>
                </c:manualLayout>
              </c:layout>
              <c:tx>
                <c:rich>
                  <a:bodyPr/>
                  <a:lstStyle/>
                  <a:p>
                    <a:r>
                      <a:rPr lang="en-US" dirty="0"/>
                      <a:t>78%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A23-4779-8E69-DFA31A79AF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Business Management &amp; Admin</c:v>
                </c:pt>
                <c:pt idx="1">
                  <c:v>Construction</c:v>
                </c:pt>
                <c:pt idx="2">
                  <c:v>Land-based Industries</c:v>
                </c:pt>
              </c:strCache>
            </c:strRef>
          </c:cat>
          <c:val>
            <c:numRef>
              <c:f>Sheet1!$B$2:$B$4</c:f>
              <c:numCache>
                <c:formatCode>0%</c:formatCode>
                <c:ptCount val="3"/>
                <c:pt idx="0">
                  <c:v>0.72</c:v>
                </c:pt>
                <c:pt idx="1">
                  <c:v>0.78</c:v>
                </c:pt>
                <c:pt idx="2">
                  <c:v>0.78</c:v>
                </c:pt>
              </c:numCache>
            </c:numRef>
          </c:val>
          <c:extLst>
            <c:ext xmlns:c16="http://schemas.microsoft.com/office/drawing/2014/chart" uri="{C3380CC4-5D6E-409C-BE32-E72D297353CC}">
              <c16:uniqueId val="{00000003-AA23-4779-8E69-DFA31A79AFF6}"/>
            </c:ext>
          </c:extLst>
        </c:ser>
        <c:ser>
          <c:idx val="1"/>
          <c:order val="1"/>
          <c:tx>
            <c:strRef>
              <c:f>Sheet1!$C$1</c:f>
              <c:strCache>
                <c:ptCount val="1"/>
                <c:pt idx="0">
                  <c:v>University</c:v>
                </c:pt>
              </c:strCache>
            </c:strRef>
          </c:tx>
          <c:spPr>
            <a:solidFill>
              <a:srgbClr val="009DB5"/>
            </a:solidFill>
            <a:ln>
              <a:noFill/>
            </a:ln>
            <a:effectLst/>
          </c:spPr>
          <c:invertIfNegative val="0"/>
          <c:dLbls>
            <c:dLbl>
              <c:idx val="0"/>
              <c:layout>
                <c:manualLayout>
                  <c:x val="6.3340480892153508E-2"/>
                  <c:y val="-9.25537283235631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23-4779-8E69-DFA31A79AFF6}"/>
                </c:ext>
              </c:extLst>
            </c:dLbl>
            <c:dLbl>
              <c:idx val="1"/>
              <c:layout>
                <c:manualLayout>
                  <c:x val="0.11533553686958904"/>
                  <c:y val="5.718287673494026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23-4779-8E69-DFA31A79AFF6}"/>
                </c:ext>
              </c:extLst>
            </c:dLbl>
            <c:dLbl>
              <c:idx val="2"/>
              <c:layout>
                <c:manualLayout>
                  <c:x val="7.5463462864683488E-3"/>
                  <c:y val="5.5119577058937268E-3"/>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2167971164840139E-2"/>
                      <c:h val="0.17129867618692787"/>
                    </c:manualLayout>
                  </c15:layout>
                </c:ext>
                <c:ext xmlns:c16="http://schemas.microsoft.com/office/drawing/2014/chart" uri="{C3380CC4-5D6E-409C-BE32-E72D297353CC}">
                  <c16:uniqueId val="{00000006-AA23-4779-8E69-DFA31A79AFF6}"/>
                </c:ext>
              </c:extLst>
            </c:dLbl>
            <c:dLbl>
              <c:idx val="3"/>
              <c:layout>
                <c:manualLayout>
                  <c:x val="3.42160332879678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23-4779-8E69-DFA31A79AF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Business Management &amp; Admin</c:v>
                </c:pt>
                <c:pt idx="1">
                  <c:v>Construction</c:v>
                </c:pt>
                <c:pt idx="2">
                  <c:v>Land-based Industries</c:v>
                </c:pt>
              </c:strCache>
            </c:strRef>
          </c:cat>
          <c:val>
            <c:numRef>
              <c:f>Sheet1!$C$2:$C$4</c:f>
              <c:numCache>
                <c:formatCode>0%</c:formatCode>
                <c:ptCount val="3"/>
                <c:pt idx="0">
                  <c:v>0.04</c:v>
                </c:pt>
                <c:pt idx="1">
                  <c:v>0.01</c:v>
                </c:pt>
                <c:pt idx="2">
                  <c:v>5.0000000000000001E-3</c:v>
                </c:pt>
              </c:numCache>
            </c:numRef>
          </c:val>
          <c:extLst>
            <c:ext xmlns:c16="http://schemas.microsoft.com/office/drawing/2014/chart" uri="{C3380CC4-5D6E-409C-BE32-E72D297353CC}">
              <c16:uniqueId val="{00000008-AA23-4779-8E69-DFA31A79AFF6}"/>
            </c:ext>
          </c:extLst>
        </c:ser>
        <c:dLbls>
          <c:showLegendKey val="0"/>
          <c:showVal val="0"/>
          <c:showCatName val="0"/>
          <c:showSerName val="0"/>
          <c:showPercent val="0"/>
          <c:showBubbleSize val="0"/>
        </c:dLbls>
        <c:gapWidth val="33"/>
        <c:overlap val="100"/>
        <c:axId val="516108016"/>
        <c:axId val="516107032"/>
      </c:barChart>
      <c:catAx>
        <c:axId val="516108016"/>
        <c:scaling>
          <c:orientation val="minMax"/>
        </c:scaling>
        <c:delete val="1"/>
        <c:axPos val="l"/>
        <c:numFmt formatCode="General" sourceLinked="1"/>
        <c:majorTickMark val="out"/>
        <c:minorTickMark val="none"/>
        <c:tickLblPos val="nextTo"/>
        <c:crossAx val="516107032"/>
        <c:crosses val="autoZero"/>
        <c:auto val="1"/>
        <c:lblAlgn val="ctr"/>
        <c:lblOffset val="100"/>
        <c:noMultiLvlLbl val="0"/>
      </c:catAx>
      <c:valAx>
        <c:axId val="516107032"/>
        <c:scaling>
          <c:orientation val="minMax"/>
        </c:scaling>
        <c:delete val="1"/>
        <c:axPos val="b"/>
        <c:numFmt formatCode="0%" sourceLinked="1"/>
        <c:majorTickMark val="none"/>
        <c:minorTickMark val="none"/>
        <c:tickLblPos val="nextTo"/>
        <c:crossAx val="51610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69029181475221E-2"/>
          <c:y val="7.6928682115523381E-2"/>
          <c:w val="0.92800677983396207"/>
          <c:h val="0.89005051616048847"/>
        </c:manualLayout>
      </c:layout>
      <c:barChart>
        <c:barDir val="bar"/>
        <c:grouping val="percentStacked"/>
        <c:varyColors val="0"/>
        <c:ser>
          <c:idx val="0"/>
          <c:order val="0"/>
          <c:tx>
            <c:strRef>
              <c:f>Sheet1!$B$1</c:f>
              <c:strCache>
                <c:ptCount val="1"/>
                <c:pt idx="0">
                  <c:v>Work</c:v>
                </c:pt>
              </c:strCache>
            </c:strRef>
          </c:tx>
          <c:spPr>
            <a:solidFill>
              <a:srgbClr val="A0B100"/>
            </a:solidFill>
            <a:ln>
              <a:noFill/>
            </a:ln>
            <a:effectLst/>
          </c:spPr>
          <c:invertIfNegative val="0"/>
          <c:dLbls>
            <c:dLbl>
              <c:idx val="2"/>
              <c:tx>
                <c:rich>
                  <a:bodyPr/>
                  <a:lstStyle/>
                  <a:p>
                    <a:r>
                      <a:rPr lang="en-US"/>
                      <a:t>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6E-4913-A559-89BC1996C09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Business, Management and Admin</c:v>
                </c:pt>
                <c:pt idx="1">
                  <c:v>Construction</c:v>
                </c:pt>
                <c:pt idx="2">
                  <c:v>Land-based Industries</c:v>
                </c:pt>
              </c:strCache>
            </c:strRef>
          </c:cat>
          <c:val>
            <c:numRef>
              <c:f>Sheet1!$B$2:$B$4</c:f>
              <c:numCache>
                <c:formatCode>0%</c:formatCode>
                <c:ptCount val="3"/>
                <c:pt idx="0">
                  <c:v>0.03</c:v>
                </c:pt>
                <c:pt idx="1">
                  <c:v>0.28999999999999998</c:v>
                </c:pt>
                <c:pt idx="2">
                  <c:v>0.3</c:v>
                </c:pt>
              </c:numCache>
            </c:numRef>
          </c:val>
          <c:extLst>
            <c:ext xmlns:c16="http://schemas.microsoft.com/office/drawing/2014/chart" uri="{C3380CC4-5D6E-409C-BE32-E72D297353CC}">
              <c16:uniqueId val="{00000000-72FF-4C82-9AC2-4913870F2065}"/>
            </c:ext>
          </c:extLst>
        </c:ser>
        <c:ser>
          <c:idx val="1"/>
          <c:order val="1"/>
          <c:tx>
            <c:strRef>
              <c:f>Sheet1!$C$1</c:f>
              <c:strCache>
                <c:ptCount val="1"/>
                <c:pt idx="0">
                  <c:v>University</c:v>
                </c:pt>
              </c:strCache>
            </c:strRef>
          </c:tx>
          <c:spPr>
            <a:solidFill>
              <a:srgbClr val="009DB5"/>
            </a:solidFill>
            <a:ln>
              <a:noFill/>
            </a:ln>
            <a:effectLst/>
          </c:spPr>
          <c:invertIfNegative val="0"/>
          <c:dLbls>
            <c:dLbl>
              <c:idx val="0"/>
              <c:layout>
                <c:manualLayout>
                  <c:x val="8.6647682564608957E-3"/>
                  <c:y val="5.7181177851815396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280749358499692"/>
                      <c:h val="0.20657376139396877"/>
                    </c:manualLayout>
                  </c15:layout>
                </c:ext>
                <c:ext xmlns:c16="http://schemas.microsoft.com/office/drawing/2014/chart" uri="{C3380CC4-5D6E-409C-BE32-E72D297353CC}">
                  <c16:uniqueId val="{00000001-72FF-4C82-9AC2-4913870F2065}"/>
                </c:ext>
              </c:extLst>
            </c:dLbl>
            <c:dLbl>
              <c:idx val="1"/>
              <c:layout>
                <c:manualLayout>
                  <c:x val="-7.5535853613688433E-2"/>
                  <c:y val="5.71811778518146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FF-4C82-9AC2-4913870F2065}"/>
                </c:ext>
              </c:extLst>
            </c:dLbl>
            <c:dLbl>
              <c:idx val="2"/>
              <c:layout>
                <c:manualLayout>
                  <c:x val="5.8612172685753479E-3"/>
                  <c:y val="2.263866812730699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rial Black" panose="020B0A04020102020204" pitchFamily="34" charset="0"/>
                        <a:ea typeface="+mn-ea"/>
                        <a:cs typeface="+mn-cs"/>
                      </a:defRPr>
                    </a:pPr>
                    <a:r>
                      <a:rPr lang="en-US" dirty="0"/>
                      <a:t>77%</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280749358499692"/>
                      <c:h val="0.23850169978561772"/>
                    </c:manualLayout>
                  </c15:layout>
                  <c15:showDataLabelsRange val="0"/>
                </c:ext>
                <c:ext xmlns:c16="http://schemas.microsoft.com/office/drawing/2014/chart" uri="{C3380CC4-5D6E-409C-BE32-E72D297353CC}">
                  <c16:uniqueId val="{00000003-72FF-4C82-9AC2-4913870F2065}"/>
                </c:ext>
              </c:extLst>
            </c:dLbl>
            <c:dLbl>
              <c:idx val="3"/>
              <c:layout>
                <c:manualLayout>
                  <c:x val="3.42160332879678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FF-4C82-9AC2-4913870F20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Business, Management and Admin</c:v>
                </c:pt>
                <c:pt idx="1">
                  <c:v>Construction</c:v>
                </c:pt>
                <c:pt idx="2">
                  <c:v>Land-based Industries</c:v>
                </c:pt>
              </c:strCache>
            </c:strRef>
          </c:cat>
          <c:val>
            <c:numRef>
              <c:f>Sheet1!$C$2:$C$4</c:f>
              <c:numCache>
                <c:formatCode>0%</c:formatCode>
                <c:ptCount val="3"/>
                <c:pt idx="0">
                  <c:v>0.77</c:v>
                </c:pt>
                <c:pt idx="1">
                  <c:v>0.65</c:v>
                </c:pt>
                <c:pt idx="2">
                  <c:v>0.64</c:v>
                </c:pt>
              </c:numCache>
            </c:numRef>
          </c:val>
          <c:extLst>
            <c:ext xmlns:c16="http://schemas.microsoft.com/office/drawing/2014/chart" uri="{C3380CC4-5D6E-409C-BE32-E72D297353CC}">
              <c16:uniqueId val="{00000005-72FF-4C82-9AC2-4913870F2065}"/>
            </c:ext>
          </c:extLst>
        </c:ser>
        <c:dLbls>
          <c:showLegendKey val="0"/>
          <c:showVal val="0"/>
          <c:showCatName val="0"/>
          <c:showSerName val="0"/>
          <c:showPercent val="0"/>
          <c:showBubbleSize val="0"/>
        </c:dLbls>
        <c:gapWidth val="33"/>
        <c:overlap val="100"/>
        <c:axId val="516108016"/>
        <c:axId val="516107032"/>
      </c:barChart>
      <c:catAx>
        <c:axId val="516108016"/>
        <c:scaling>
          <c:orientation val="minMax"/>
        </c:scaling>
        <c:delete val="1"/>
        <c:axPos val="l"/>
        <c:numFmt formatCode="General" sourceLinked="1"/>
        <c:majorTickMark val="out"/>
        <c:minorTickMark val="none"/>
        <c:tickLblPos val="nextTo"/>
        <c:crossAx val="516107032"/>
        <c:crosses val="autoZero"/>
        <c:auto val="1"/>
        <c:lblAlgn val="ctr"/>
        <c:lblOffset val="100"/>
        <c:noMultiLvlLbl val="0"/>
      </c:catAx>
      <c:valAx>
        <c:axId val="516107032"/>
        <c:scaling>
          <c:orientation val="minMax"/>
        </c:scaling>
        <c:delete val="1"/>
        <c:axPos val="b"/>
        <c:numFmt formatCode="0%" sourceLinked="1"/>
        <c:majorTickMark val="none"/>
        <c:minorTickMark val="none"/>
        <c:tickLblPos val="nextTo"/>
        <c:crossAx val="51610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HIGH SKILL</c:v>
                </c:pt>
              </c:strCache>
            </c:strRef>
          </c:tx>
          <c:spPr>
            <a:solidFill>
              <a:srgbClr val="6A2C9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Agrilculture &amp; related</c:v>
                </c:pt>
                <c:pt idx="1">
                  <c:v>Biological science</c:v>
                </c:pt>
                <c:pt idx="2">
                  <c:v>Computing science</c:v>
                </c:pt>
                <c:pt idx="3">
                  <c:v>Creative art &amp; design</c:v>
                </c:pt>
                <c:pt idx="4">
                  <c:v>Engineering &amp; technology</c:v>
                </c:pt>
                <c:pt idx="5">
                  <c:v>Historical &amp; Philosophical</c:v>
                </c:pt>
                <c:pt idx="6">
                  <c:v>Law</c:v>
                </c:pt>
                <c:pt idx="7">
                  <c:v>Mathematical Science</c:v>
                </c:pt>
                <c:pt idx="8">
                  <c:v>Social Science</c:v>
                </c:pt>
              </c:strCache>
            </c:strRef>
          </c:cat>
          <c:val>
            <c:numRef>
              <c:f>Sheet1!$B$2:$B$10</c:f>
              <c:numCache>
                <c:formatCode>"£"#,##0_);[Red]\("£"#,##0\)</c:formatCode>
                <c:ptCount val="9"/>
                <c:pt idx="0">
                  <c:v>23000</c:v>
                </c:pt>
                <c:pt idx="1">
                  <c:v>22000</c:v>
                </c:pt>
                <c:pt idx="2">
                  <c:v>28000</c:v>
                </c:pt>
                <c:pt idx="3">
                  <c:v>21000</c:v>
                </c:pt>
                <c:pt idx="4">
                  <c:v>28000</c:v>
                </c:pt>
                <c:pt idx="5">
                  <c:v>25000</c:v>
                </c:pt>
                <c:pt idx="6">
                  <c:v>21000</c:v>
                </c:pt>
                <c:pt idx="7">
                  <c:v>27000</c:v>
                </c:pt>
                <c:pt idx="8">
                  <c:v>27000</c:v>
                </c:pt>
              </c:numCache>
            </c:numRef>
          </c:val>
          <c:extLst>
            <c:ext xmlns:c16="http://schemas.microsoft.com/office/drawing/2014/chart" uri="{C3380CC4-5D6E-409C-BE32-E72D297353CC}">
              <c16:uniqueId val="{00000000-8061-42AF-843C-FF39EFFDB415}"/>
            </c:ext>
          </c:extLst>
        </c:ser>
        <c:ser>
          <c:idx val="1"/>
          <c:order val="1"/>
          <c:tx>
            <c:strRef>
              <c:f>Sheet1!$C$1</c:f>
              <c:strCache>
                <c:ptCount val="1"/>
                <c:pt idx="0">
                  <c:v>MEDIUM SKILL</c:v>
                </c:pt>
              </c:strCache>
            </c:strRef>
          </c:tx>
          <c:spPr>
            <a:solidFill>
              <a:srgbClr val="009DB5"/>
            </a:solidFill>
            <a:ln>
              <a:noFill/>
            </a:ln>
            <a:effectLst/>
          </c:spPr>
          <c:invertIfNegative val="0"/>
          <c:cat>
            <c:strRef>
              <c:f>Sheet1!$A$2:$A$10</c:f>
              <c:strCache>
                <c:ptCount val="9"/>
                <c:pt idx="0">
                  <c:v>Agrilculture &amp; related</c:v>
                </c:pt>
                <c:pt idx="1">
                  <c:v>Biological science</c:v>
                </c:pt>
                <c:pt idx="2">
                  <c:v>Computing science</c:v>
                </c:pt>
                <c:pt idx="3">
                  <c:v>Creative art &amp; design</c:v>
                </c:pt>
                <c:pt idx="4">
                  <c:v>Engineering &amp; technology</c:v>
                </c:pt>
                <c:pt idx="5">
                  <c:v>Historical &amp; Philosophical</c:v>
                </c:pt>
                <c:pt idx="6">
                  <c:v>Law</c:v>
                </c:pt>
                <c:pt idx="7">
                  <c:v>Mathematical Science</c:v>
                </c:pt>
                <c:pt idx="8">
                  <c:v>Social Science</c:v>
                </c:pt>
              </c:strCache>
            </c:strRef>
          </c:cat>
          <c:val>
            <c:numRef>
              <c:f>Sheet1!$C$2:$C$10</c:f>
              <c:numCache>
                <c:formatCode>"£"#,##0_);[Red]\("£"#,##0\)</c:formatCode>
                <c:ptCount val="9"/>
                <c:pt idx="0">
                  <c:v>20000</c:v>
                </c:pt>
                <c:pt idx="1">
                  <c:v>18000</c:v>
                </c:pt>
                <c:pt idx="2">
                  <c:v>18000</c:v>
                </c:pt>
                <c:pt idx="3">
                  <c:v>18000</c:v>
                </c:pt>
                <c:pt idx="4">
                  <c:v>24000</c:v>
                </c:pt>
                <c:pt idx="5">
                  <c:v>20000</c:v>
                </c:pt>
                <c:pt idx="6">
                  <c:v>19000</c:v>
                </c:pt>
                <c:pt idx="7">
                  <c:v>19000</c:v>
                </c:pt>
                <c:pt idx="8">
                  <c:v>20000</c:v>
                </c:pt>
              </c:numCache>
            </c:numRef>
          </c:val>
          <c:extLst>
            <c:ext xmlns:c16="http://schemas.microsoft.com/office/drawing/2014/chart" uri="{C3380CC4-5D6E-409C-BE32-E72D297353CC}">
              <c16:uniqueId val="{00000001-8061-42AF-843C-FF39EFFDB415}"/>
            </c:ext>
          </c:extLst>
        </c:ser>
        <c:ser>
          <c:idx val="2"/>
          <c:order val="2"/>
          <c:tx>
            <c:strRef>
              <c:f>Sheet1!$D$1</c:f>
              <c:strCache>
                <c:ptCount val="1"/>
                <c:pt idx="0">
                  <c:v>LOW SKILL</c:v>
                </c:pt>
              </c:strCache>
            </c:strRef>
          </c:tx>
          <c:spPr>
            <a:solidFill>
              <a:schemeClr val="accent3"/>
            </a:solidFill>
            <a:ln>
              <a:noFill/>
            </a:ln>
            <a:effectLst/>
          </c:spPr>
          <c:invertIfNegative val="0"/>
          <c:cat>
            <c:strRef>
              <c:f>Sheet1!$A$2:$A$10</c:f>
              <c:strCache>
                <c:ptCount val="9"/>
                <c:pt idx="0">
                  <c:v>Agrilculture &amp; related</c:v>
                </c:pt>
                <c:pt idx="1">
                  <c:v>Biological science</c:v>
                </c:pt>
                <c:pt idx="2">
                  <c:v>Computing science</c:v>
                </c:pt>
                <c:pt idx="3">
                  <c:v>Creative art &amp; design</c:v>
                </c:pt>
                <c:pt idx="4">
                  <c:v>Engineering &amp; technology</c:v>
                </c:pt>
                <c:pt idx="5">
                  <c:v>Historical &amp; Philosophical</c:v>
                </c:pt>
                <c:pt idx="6">
                  <c:v>Law</c:v>
                </c:pt>
                <c:pt idx="7">
                  <c:v>Mathematical Science</c:v>
                </c:pt>
                <c:pt idx="8">
                  <c:v>Social Science</c:v>
                </c:pt>
              </c:strCache>
            </c:strRef>
          </c:cat>
          <c:val>
            <c:numRef>
              <c:f>Sheet1!$D$2:$D$10</c:f>
              <c:numCache>
                <c:formatCode>"£"#,##0_);[Red]\("£"#,##0\)</c:formatCode>
                <c:ptCount val="9"/>
                <c:pt idx="0">
                  <c:v>16000</c:v>
                </c:pt>
                <c:pt idx="1">
                  <c:v>17000</c:v>
                </c:pt>
                <c:pt idx="2">
                  <c:v>17000</c:v>
                </c:pt>
                <c:pt idx="3">
                  <c:v>17000</c:v>
                </c:pt>
                <c:pt idx="4">
                  <c:v>16000</c:v>
                </c:pt>
                <c:pt idx="5">
                  <c:v>16000</c:v>
                </c:pt>
                <c:pt idx="6">
                  <c:v>17000</c:v>
                </c:pt>
                <c:pt idx="7">
                  <c:v>16000</c:v>
                </c:pt>
                <c:pt idx="8">
                  <c:v>17000</c:v>
                </c:pt>
              </c:numCache>
            </c:numRef>
          </c:val>
          <c:extLst>
            <c:ext xmlns:c16="http://schemas.microsoft.com/office/drawing/2014/chart" uri="{C3380CC4-5D6E-409C-BE32-E72D297353CC}">
              <c16:uniqueId val="{00000002-8061-42AF-843C-FF39EFFDB415}"/>
            </c:ext>
          </c:extLst>
        </c:ser>
        <c:dLbls>
          <c:showLegendKey val="0"/>
          <c:showVal val="0"/>
          <c:showCatName val="0"/>
          <c:showSerName val="0"/>
          <c:showPercent val="0"/>
          <c:showBubbleSize val="0"/>
        </c:dLbls>
        <c:gapWidth val="182"/>
        <c:axId val="693660088"/>
        <c:axId val="693660416"/>
      </c:barChart>
      <c:catAx>
        <c:axId val="693660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93660416"/>
        <c:crosses val="autoZero"/>
        <c:auto val="1"/>
        <c:lblAlgn val="ctr"/>
        <c:lblOffset val="100"/>
        <c:noMultiLvlLbl val="0"/>
      </c:catAx>
      <c:valAx>
        <c:axId val="693660416"/>
        <c:scaling>
          <c:orientation val="minMax"/>
        </c:scaling>
        <c:delete val="0"/>
        <c:axPos val="t"/>
        <c:majorGridlines>
          <c:spPr>
            <a:ln w="9525" cap="flat" cmpd="sng" algn="ctr">
              <a:solidFill>
                <a:schemeClr val="bg1">
                  <a:lumMod val="9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93660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Scotland </c:v>
                </c:pt>
              </c:strCache>
            </c:strRef>
          </c:tx>
          <c:spPr>
            <a:solidFill>
              <a:srgbClr val="005F7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0-15</c:v>
                </c:pt>
                <c:pt idx="1">
                  <c:v>16-64</c:v>
                </c:pt>
                <c:pt idx="2">
                  <c:v>65+</c:v>
                </c:pt>
              </c:strCache>
            </c:strRef>
          </c:cat>
          <c:val>
            <c:numRef>
              <c:f>Sheet1!$B$5:$B$7</c:f>
              <c:numCache>
                <c:formatCode>0%</c:formatCode>
                <c:ptCount val="3"/>
                <c:pt idx="0">
                  <c:v>0.17</c:v>
                </c:pt>
                <c:pt idx="1">
                  <c:v>0.64</c:v>
                </c:pt>
                <c:pt idx="2">
                  <c:v>0.19</c:v>
                </c:pt>
              </c:numCache>
            </c:numRef>
          </c:val>
          <c:extLst>
            <c:ext xmlns:c16="http://schemas.microsoft.com/office/drawing/2014/chart" uri="{C3380CC4-5D6E-409C-BE32-E72D297353CC}">
              <c16:uniqueId val="{00000000-5A55-4011-9FE5-1FCA47D4EC7C}"/>
            </c:ext>
          </c:extLst>
        </c:ser>
        <c:ser>
          <c:idx val="1"/>
          <c:order val="1"/>
          <c:tx>
            <c:strRef>
              <c:f>Sheet1!$C$4</c:f>
              <c:strCache>
                <c:ptCount val="1"/>
                <c:pt idx="0">
                  <c:v>ESES City Region</c:v>
                </c:pt>
              </c:strCache>
            </c:strRef>
          </c:tx>
          <c:spPr>
            <a:solidFill>
              <a:srgbClr val="A0B1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0-15</c:v>
                </c:pt>
                <c:pt idx="1">
                  <c:v>16-64</c:v>
                </c:pt>
                <c:pt idx="2">
                  <c:v>65+</c:v>
                </c:pt>
              </c:strCache>
            </c:strRef>
          </c:cat>
          <c:val>
            <c:numRef>
              <c:f>Sheet1!$C$5:$C$7</c:f>
              <c:numCache>
                <c:formatCode>0%</c:formatCode>
                <c:ptCount val="3"/>
                <c:pt idx="0">
                  <c:v>0.17</c:v>
                </c:pt>
                <c:pt idx="1">
                  <c:v>0.65</c:v>
                </c:pt>
                <c:pt idx="2">
                  <c:v>0.18</c:v>
                </c:pt>
              </c:numCache>
            </c:numRef>
          </c:val>
          <c:extLst>
            <c:ext xmlns:c16="http://schemas.microsoft.com/office/drawing/2014/chart" uri="{C3380CC4-5D6E-409C-BE32-E72D297353CC}">
              <c16:uniqueId val="{00000001-5A55-4011-9FE5-1FCA47D4EC7C}"/>
            </c:ext>
          </c:extLst>
        </c:ser>
        <c:dLbls>
          <c:dLblPos val="outEnd"/>
          <c:showLegendKey val="0"/>
          <c:showVal val="1"/>
          <c:showCatName val="0"/>
          <c:showSerName val="0"/>
          <c:showPercent val="0"/>
          <c:showBubbleSize val="0"/>
        </c:dLbls>
        <c:gapWidth val="219"/>
        <c:overlap val="-27"/>
        <c:axId val="656751872"/>
        <c:axId val="656748592"/>
      </c:barChart>
      <c:catAx>
        <c:axId val="65675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6748592"/>
        <c:crosses val="autoZero"/>
        <c:auto val="1"/>
        <c:lblAlgn val="ctr"/>
        <c:lblOffset val="100"/>
        <c:noMultiLvlLbl val="0"/>
      </c:catAx>
      <c:valAx>
        <c:axId val="656748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675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Sheet5!$B$16</c:f>
              <c:strCache>
                <c:ptCount val="1"/>
                <c:pt idx="0">
                  <c:v>Working Age Population</c:v>
                </c:pt>
              </c:strCache>
            </c:strRef>
          </c:tx>
          <c:spPr>
            <a:solidFill>
              <a:srgbClr val="58417E"/>
            </a:solidFill>
            <a:ln>
              <a:noFill/>
            </a:ln>
            <a:effectLst/>
          </c:spPr>
          <c:invertIfNegative val="0"/>
          <c:dLbls>
            <c:delete val="1"/>
          </c:dLbls>
          <c:cat>
            <c:strRef>
              <c:f>Sheet5!$A$17:$A$24</c:f>
              <c:strCache>
                <c:ptCount val="7"/>
                <c:pt idx="0">
                  <c:v>City of Edinburgh</c:v>
                </c:pt>
                <c:pt idx="1">
                  <c:v>East Lothian</c:v>
                </c:pt>
                <c:pt idx="2">
                  <c:v>Fife</c:v>
                </c:pt>
                <c:pt idx="3">
                  <c:v>Midlothian</c:v>
                </c:pt>
                <c:pt idx="4">
                  <c:v>Scottish Borders</c:v>
                </c:pt>
                <c:pt idx="5">
                  <c:v>West Lothian</c:v>
                </c:pt>
                <c:pt idx="6">
                  <c:v>ESESCRD </c:v>
                </c:pt>
              </c:strCache>
            </c:strRef>
          </c:cat>
          <c:val>
            <c:numRef>
              <c:f>Sheet5!$B$17:$B$24</c:f>
              <c:numCache>
                <c:formatCode>#,##0</c:formatCode>
                <c:ptCount val="7"/>
                <c:pt idx="0">
                  <c:v>396673</c:v>
                </c:pt>
                <c:pt idx="1">
                  <c:v>69864</c:v>
                </c:pt>
                <c:pt idx="2">
                  <c:v>209218</c:v>
                </c:pt>
                <c:pt idx="3">
                  <c:v>72468</c:v>
                </c:pt>
                <c:pt idx="4">
                  <c:v>61992</c:v>
                </c:pt>
                <c:pt idx="5">
                  <c:v>122221</c:v>
                </c:pt>
                <c:pt idx="6">
                  <c:v>932436</c:v>
                </c:pt>
              </c:numCache>
            </c:numRef>
          </c:val>
          <c:extLst>
            <c:ext xmlns:c16="http://schemas.microsoft.com/office/drawing/2014/chart" uri="{C3380CC4-5D6E-409C-BE32-E72D297353CC}">
              <c16:uniqueId val="{00000000-6B66-4E08-B629-732C58AF16EA}"/>
            </c:ext>
          </c:extLst>
        </c:ser>
        <c:ser>
          <c:idx val="1"/>
          <c:order val="1"/>
          <c:tx>
            <c:strRef>
              <c:f>Sheet5!$C$16</c:f>
              <c:strCache>
                <c:ptCount val="1"/>
                <c:pt idx="0">
                  <c:v>Non-Working Age Population</c:v>
                </c:pt>
              </c:strCache>
            </c:strRef>
          </c:tx>
          <c:spPr>
            <a:solidFill>
              <a:srgbClr val="009DB5"/>
            </a:solidFill>
            <a:ln>
              <a:noFill/>
            </a:ln>
            <a:effectLst/>
          </c:spPr>
          <c:invertIfNegative val="0"/>
          <c:dLbls>
            <c:delete val="1"/>
          </c:dLbls>
          <c:cat>
            <c:strRef>
              <c:f>Sheet5!$A$17:$A$24</c:f>
              <c:strCache>
                <c:ptCount val="7"/>
                <c:pt idx="0">
                  <c:v>City of Edinburgh</c:v>
                </c:pt>
                <c:pt idx="1">
                  <c:v>East Lothian</c:v>
                </c:pt>
                <c:pt idx="2">
                  <c:v>Fife</c:v>
                </c:pt>
                <c:pt idx="3">
                  <c:v>Midlothian</c:v>
                </c:pt>
                <c:pt idx="4">
                  <c:v>Scottish Borders</c:v>
                </c:pt>
                <c:pt idx="5">
                  <c:v>West Lothian</c:v>
                </c:pt>
                <c:pt idx="6">
                  <c:v>ESESCRD </c:v>
                </c:pt>
              </c:strCache>
            </c:strRef>
          </c:cat>
          <c:val>
            <c:numRef>
              <c:f>Sheet5!$C$17:$C$24</c:f>
              <c:numCache>
                <c:formatCode>#,##0</c:formatCode>
                <c:ptCount val="7"/>
                <c:pt idx="0">
                  <c:v>189893</c:v>
                </c:pt>
                <c:pt idx="1">
                  <c:v>51879</c:v>
                </c:pt>
                <c:pt idx="2">
                  <c:v>154946</c:v>
                </c:pt>
                <c:pt idx="3">
                  <c:v>47169</c:v>
                </c:pt>
                <c:pt idx="4">
                  <c:v>54146</c:v>
                </c:pt>
                <c:pt idx="5">
                  <c:v>81099</c:v>
                </c:pt>
                <c:pt idx="6">
                  <c:v>579132</c:v>
                </c:pt>
              </c:numCache>
            </c:numRef>
          </c:val>
          <c:extLst>
            <c:ext xmlns:c16="http://schemas.microsoft.com/office/drawing/2014/chart" uri="{C3380CC4-5D6E-409C-BE32-E72D297353CC}">
              <c16:uniqueId val="{00000001-6B66-4E08-B629-732C58AF16EA}"/>
            </c:ext>
          </c:extLst>
        </c:ser>
        <c:dLbls>
          <c:showLegendKey val="0"/>
          <c:showVal val="1"/>
          <c:showCatName val="0"/>
          <c:showSerName val="0"/>
          <c:showPercent val="0"/>
          <c:showBubbleSize val="0"/>
        </c:dLbls>
        <c:gapWidth val="219"/>
        <c:overlap val="-27"/>
        <c:axId val="575342840"/>
        <c:axId val="575343168"/>
      </c:barChart>
      <c:lineChart>
        <c:grouping val="standard"/>
        <c:varyColors val="0"/>
        <c:ser>
          <c:idx val="2"/>
          <c:order val="2"/>
          <c:tx>
            <c:strRef>
              <c:f>Sheet5!$D$16</c:f>
              <c:strCache>
                <c:ptCount val="1"/>
                <c:pt idx="0">
                  <c:v>Dependency Ratio</c:v>
                </c:pt>
              </c:strCache>
            </c:strRef>
          </c:tx>
          <c:spPr>
            <a:ln w="28575" cap="rnd">
              <a:solidFill>
                <a:srgbClr val="005F72"/>
              </a:solidFill>
              <a:round/>
            </a:ln>
            <a:effectLst/>
          </c:spPr>
          <c:marker>
            <c:symbol val="none"/>
          </c:marker>
          <c:dLbls>
            <c:dLbl>
              <c:idx val="1"/>
              <c:layout>
                <c:manualLayout>
                  <c:x val="-8.1901666408708655E-3"/>
                  <c:y val="-3.6604947458668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66-4E08-B629-732C58AF16EA}"/>
                </c:ext>
              </c:extLst>
            </c:dLbl>
            <c:dLbl>
              <c:idx val="2"/>
              <c:layout>
                <c:manualLayout>
                  <c:x val="-2.7846566578960945E-2"/>
                  <c:y val="-3.9932669954910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66-4E08-B629-732C58AF16EA}"/>
                </c:ext>
              </c:extLst>
            </c:dLbl>
            <c:dLbl>
              <c:idx val="3"/>
              <c:layout>
                <c:manualLayout>
                  <c:x val="-1.4742299953567619E-2"/>
                  <c:y val="3.6604947458668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66-4E08-B629-732C58AF16EA}"/>
                </c:ext>
              </c:extLst>
            </c:dLbl>
            <c:dLbl>
              <c:idx val="4"/>
              <c:layout>
                <c:manualLayout>
                  <c:x val="-2.9484599907135117E-2"/>
                  <c:y val="-2.9949502466183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66-4E08-B629-732C58AF16EA}"/>
                </c:ext>
              </c:extLst>
            </c:dLbl>
            <c:dLbl>
              <c:idx val="5"/>
              <c:layout>
                <c:manualLayout>
                  <c:x val="-8.1901666408708655E-3"/>
                  <c:y val="-2.6621779969940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66-4E08-B629-732C58AF16EA}"/>
                </c:ext>
              </c:extLst>
            </c:dLbl>
            <c:dLbl>
              <c:idx val="6"/>
              <c:layout>
                <c:manualLayout>
                  <c:x val="-3.2760666563484667E-3"/>
                  <c:y val="-3.32772249624255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66-4E08-B629-732C58AF16E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Sheet5!$A$17:$A$24</c:f>
              <c:strCache>
                <c:ptCount val="7"/>
                <c:pt idx="0">
                  <c:v>City of Edinburgh</c:v>
                </c:pt>
                <c:pt idx="1">
                  <c:v>East Lothian</c:v>
                </c:pt>
                <c:pt idx="2">
                  <c:v>Fife</c:v>
                </c:pt>
                <c:pt idx="3">
                  <c:v>Midlothian</c:v>
                </c:pt>
                <c:pt idx="4">
                  <c:v>Scottish Borders</c:v>
                </c:pt>
                <c:pt idx="5">
                  <c:v>West Lothian</c:v>
                </c:pt>
                <c:pt idx="6">
                  <c:v>ESESCRD </c:v>
                </c:pt>
              </c:strCache>
            </c:strRef>
          </c:cat>
          <c:val>
            <c:numRef>
              <c:f>Sheet5!$D$17:$D$24</c:f>
              <c:numCache>
                <c:formatCode>0%</c:formatCode>
                <c:ptCount val="7"/>
                <c:pt idx="0">
                  <c:v>0.47871420540344312</c:v>
                </c:pt>
                <c:pt idx="1">
                  <c:v>0.74257128134661632</c:v>
                </c:pt>
                <c:pt idx="2">
                  <c:v>0.74059593342829011</c:v>
                </c:pt>
                <c:pt idx="3">
                  <c:v>0.65089418777943364</c:v>
                </c:pt>
                <c:pt idx="4">
                  <c:v>0.87343528197186737</c:v>
                </c:pt>
                <c:pt idx="5">
                  <c:v>0.66354390816635445</c:v>
                </c:pt>
                <c:pt idx="6">
                  <c:v>0.62109571059032465</c:v>
                </c:pt>
              </c:numCache>
            </c:numRef>
          </c:val>
          <c:smooth val="0"/>
          <c:extLst>
            <c:ext xmlns:c16="http://schemas.microsoft.com/office/drawing/2014/chart" uri="{C3380CC4-5D6E-409C-BE32-E72D297353CC}">
              <c16:uniqueId val="{00000002-6B66-4E08-B629-732C58AF16EA}"/>
            </c:ext>
          </c:extLst>
        </c:ser>
        <c:dLbls>
          <c:showLegendKey val="0"/>
          <c:showVal val="1"/>
          <c:showCatName val="0"/>
          <c:showSerName val="0"/>
          <c:showPercent val="0"/>
          <c:showBubbleSize val="0"/>
        </c:dLbls>
        <c:marker val="1"/>
        <c:smooth val="0"/>
        <c:axId val="455605768"/>
        <c:axId val="455607080"/>
      </c:lineChart>
      <c:catAx>
        <c:axId val="575342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5343168"/>
        <c:crosses val="autoZero"/>
        <c:auto val="1"/>
        <c:lblAlgn val="ctr"/>
        <c:lblOffset val="100"/>
        <c:noMultiLvlLbl val="0"/>
      </c:catAx>
      <c:valAx>
        <c:axId val="57534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5342840"/>
        <c:crosses val="autoZero"/>
        <c:crossBetween val="between"/>
      </c:valAx>
      <c:valAx>
        <c:axId val="45560708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5605768"/>
        <c:crosses val="max"/>
        <c:crossBetween val="between"/>
      </c:valAx>
      <c:catAx>
        <c:axId val="455605768"/>
        <c:scaling>
          <c:orientation val="minMax"/>
        </c:scaling>
        <c:delete val="1"/>
        <c:axPos val="t"/>
        <c:numFmt formatCode="General" sourceLinked="1"/>
        <c:majorTickMark val="out"/>
        <c:minorTickMark val="none"/>
        <c:tickLblPos val="nextTo"/>
        <c:crossAx val="455607080"/>
        <c:crosses val="max"/>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39989914271307"/>
          <c:y val="0.17700319025981628"/>
          <c:w val="0.52387077771678736"/>
          <c:h val="0.75007936033271527"/>
        </c:manualLayout>
      </c:layout>
      <c:pieChart>
        <c:varyColors val="1"/>
        <c:ser>
          <c:idx val="0"/>
          <c:order val="0"/>
          <c:tx>
            <c:strRef>
              <c:f>Sheet1!$B$1</c:f>
              <c:strCache>
                <c:ptCount val="1"/>
                <c:pt idx="0">
                  <c:v>Sales</c:v>
                </c:pt>
              </c:strCache>
            </c:strRef>
          </c:tx>
          <c:spPr>
            <a:solidFill>
              <a:srgbClr val="A0B100"/>
            </a:solidFill>
          </c:spPr>
          <c:dPt>
            <c:idx val="0"/>
            <c:bubble3D val="0"/>
            <c:spPr>
              <a:solidFill>
                <a:srgbClr val="58417E"/>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0AA7-4F60-BC5F-41E877EC662D}"/>
              </c:ext>
            </c:extLst>
          </c:dPt>
          <c:dPt>
            <c:idx val="1"/>
            <c:bubble3D val="0"/>
            <c:spPr>
              <a:solidFill>
                <a:srgbClr val="2FB3BE"/>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0AA7-4F60-BC5F-41E877EC662D}"/>
              </c:ext>
            </c:extLst>
          </c:dPt>
          <c:dPt>
            <c:idx val="2"/>
            <c:bubble3D val="0"/>
            <c:spPr>
              <a:solidFill>
                <a:srgbClr val="A0B1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AA7-4F60-BC5F-41E877EC662D}"/>
              </c:ext>
            </c:extLst>
          </c:dPt>
          <c:dPt>
            <c:idx val="3"/>
            <c:bubble3D val="0"/>
            <c:spPr>
              <a:solidFill>
                <a:srgbClr val="A0B1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E003-414B-AF49-9EBEA16272B3}"/>
              </c:ext>
            </c:extLst>
          </c:dPt>
          <c:dLbls>
            <c:dLbl>
              <c:idx val="0"/>
              <c:layout>
                <c:manualLayout>
                  <c:x val="-1.6782117021229122E-2"/>
                  <c:y val="8.907168602240897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AA7-4F60-BC5F-41E877EC662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Unconfirmed</c:v>
                </c:pt>
                <c:pt idx="1">
                  <c:v>Participating</c:v>
                </c:pt>
                <c:pt idx="2">
                  <c:v>Not participating</c:v>
                </c:pt>
              </c:strCache>
            </c:strRef>
          </c:cat>
          <c:val>
            <c:numRef>
              <c:f>Sheet1!$B$2:$B$5</c:f>
              <c:numCache>
                <c:formatCode>General</c:formatCode>
                <c:ptCount val="4"/>
                <c:pt idx="0">
                  <c:v>4</c:v>
                </c:pt>
                <c:pt idx="1">
                  <c:v>93</c:v>
                </c:pt>
                <c:pt idx="2">
                  <c:v>3</c:v>
                </c:pt>
              </c:numCache>
            </c:numRef>
          </c:val>
          <c:extLst>
            <c:ext xmlns:c16="http://schemas.microsoft.com/office/drawing/2014/chart" uri="{C3380CC4-5D6E-409C-BE32-E72D297353CC}">
              <c16:uniqueId val="{00000000-0AA7-4F60-BC5F-41E877EC662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manualLayout>
          <c:xMode val="edge"/>
          <c:yMode val="edge"/>
          <c:x val="0.17304539916725797"/>
          <c:y val="0.93357450695636124"/>
          <c:w val="0.67204548395878239"/>
          <c:h val="6.64254930436387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E67D-4E7F-8E92-763E1A7FE2CB}"/>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E67D-4E7F-8E92-763E1A7FE2CB}"/>
              </c:ext>
            </c:extLst>
          </c:dPt>
          <c:cat>
            <c:strRef>
              <c:f>Sheet1!$A$2:$A$3</c:f>
              <c:strCache>
                <c:ptCount val="2"/>
                <c:pt idx="0">
                  <c:v>Pass at SCQF 4</c:v>
                </c:pt>
                <c:pt idx="1">
                  <c:v>No pass</c:v>
                </c:pt>
              </c:strCache>
            </c:strRef>
          </c:cat>
          <c:val>
            <c:numRef>
              <c:f>Sheet1!$B$2:$B$3</c:f>
              <c:numCache>
                <c:formatCode>0.00%</c:formatCode>
                <c:ptCount val="2"/>
                <c:pt idx="0">
                  <c:v>0.85</c:v>
                </c:pt>
                <c:pt idx="1">
                  <c:v>0.15</c:v>
                </c:pt>
              </c:numCache>
            </c:numRef>
          </c:val>
          <c:extLst>
            <c:ext xmlns:c16="http://schemas.microsoft.com/office/drawing/2014/chart" uri="{C3380CC4-5D6E-409C-BE32-E72D297353CC}">
              <c16:uniqueId val="{00000004-E67D-4E7F-8E92-763E1A7FE2C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40264182920312"/>
          <c:y val="0.17867516291476568"/>
          <c:w val="0.38685159952559095"/>
          <c:h val="0.73862737534956824"/>
        </c:manualLayout>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A3D7-4A24-8078-4EFE3CB37E3D}"/>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A3D7-4A24-8078-4EFE3CB37E3D}"/>
              </c:ext>
            </c:extLst>
          </c:dPt>
          <c:cat>
            <c:strRef>
              <c:f>Sheet1!$A$2:$A$3</c:f>
              <c:strCache>
                <c:ptCount val="2"/>
                <c:pt idx="0">
                  <c:v>Pass at SCQF 4</c:v>
                </c:pt>
                <c:pt idx="1">
                  <c:v>No pass</c:v>
                </c:pt>
              </c:strCache>
            </c:strRef>
          </c:cat>
          <c:val>
            <c:numRef>
              <c:f>Sheet1!$B$2:$B$3</c:f>
              <c:numCache>
                <c:formatCode>0.00%</c:formatCode>
                <c:ptCount val="2"/>
                <c:pt idx="0">
                  <c:v>0.63900000000000001</c:v>
                </c:pt>
                <c:pt idx="1">
                  <c:v>0.15</c:v>
                </c:pt>
              </c:numCache>
            </c:numRef>
          </c:val>
          <c:extLst>
            <c:ext xmlns:c16="http://schemas.microsoft.com/office/drawing/2014/chart" uri="{C3380CC4-5D6E-409C-BE32-E72D297353CC}">
              <c16:uniqueId val="{00000004-A3D7-4A24-8078-4EFE3CB37E3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9373-4B31-A58A-CFD364AA1345}"/>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9373-4B31-A58A-CFD364AA1345}"/>
              </c:ext>
            </c:extLst>
          </c:dPt>
          <c:cat>
            <c:strRef>
              <c:f>Sheet1!$A$2:$A$3</c:f>
              <c:strCache>
                <c:ptCount val="2"/>
                <c:pt idx="0">
                  <c:v>Pass at SCQF 4</c:v>
                </c:pt>
                <c:pt idx="1">
                  <c:v>No pass</c:v>
                </c:pt>
              </c:strCache>
            </c:strRef>
          </c:cat>
          <c:val>
            <c:numRef>
              <c:f>Sheet1!$B$2:$B$3</c:f>
              <c:numCache>
                <c:formatCode>0.00%</c:formatCode>
                <c:ptCount val="2"/>
                <c:pt idx="0">
                  <c:v>0.95899999999999996</c:v>
                </c:pt>
                <c:pt idx="1">
                  <c:v>4.1000000000000002E-2</c:v>
                </c:pt>
              </c:numCache>
            </c:numRef>
          </c:val>
          <c:extLst>
            <c:ext xmlns:c16="http://schemas.microsoft.com/office/drawing/2014/chart" uri="{C3380CC4-5D6E-409C-BE32-E72D297353CC}">
              <c16:uniqueId val="{00000004-9373-4B31-A58A-CFD364AA134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AFE8-48B8-95E5-214715A6706C}"/>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AFE8-48B8-95E5-214715A6706C}"/>
              </c:ext>
            </c:extLst>
          </c:dPt>
          <c:cat>
            <c:strRef>
              <c:f>Sheet1!$A$2:$A$3</c:f>
              <c:strCache>
                <c:ptCount val="2"/>
                <c:pt idx="0">
                  <c:v>Pass at SCQF 4</c:v>
                </c:pt>
                <c:pt idx="1">
                  <c:v>No pass</c:v>
                </c:pt>
              </c:strCache>
            </c:strRef>
          </c:cat>
          <c:val>
            <c:numRef>
              <c:f>Sheet1!$B$2:$B$3</c:f>
              <c:numCache>
                <c:formatCode>0.00%</c:formatCode>
                <c:ptCount val="2"/>
                <c:pt idx="0">
                  <c:v>0.85</c:v>
                </c:pt>
                <c:pt idx="1">
                  <c:v>0.15</c:v>
                </c:pt>
              </c:numCache>
            </c:numRef>
          </c:val>
          <c:extLst>
            <c:ext xmlns:c16="http://schemas.microsoft.com/office/drawing/2014/chart" uri="{C3380CC4-5D6E-409C-BE32-E72D297353CC}">
              <c16:uniqueId val="{00000004-AFE8-48B8-95E5-214715A670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strCache>
            </c:strRef>
          </c:tx>
          <c:dPt>
            <c:idx val="0"/>
            <c:bubble3D val="0"/>
            <c:spPr>
              <a:solidFill>
                <a:srgbClr val="09B3BB"/>
              </a:solidFill>
              <a:ln w="19050">
                <a:solidFill>
                  <a:schemeClr val="lt1"/>
                </a:solidFill>
              </a:ln>
              <a:effectLst/>
            </c:spPr>
            <c:extLst>
              <c:ext xmlns:c16="http://schemas.microsoft.com/office/drawing/2014/chart" uri="{C3380CC4-5D6E-409C-BE32-E72D297353CC}">
                <c16:uniqueId val="{00000001-9D24-4BAF-9F87-46774B0755B3}"/>
              </c:ext>
            </c:extLst>
          </c:dPt>
          <c:dPt>
            <c:idx val="1"/>
            <c:bubble3D val="0"/>
            <c:spPr>
              <a:solidFill>
                <a:srgbClr val="A0B100"/>
              </a:solidFill>
              <a:ln w="19050">
                <a:solidFill>
                  <a:schemeClr val="lt1"/>
                </a:solidFill>
              </a:ln>
              <a:effectLst/>
            </c:spPr>
            <c:extLst>
              <c:ext xmlns:c16="http://schemas.microsoft.com/office/drawing/2014/chart" uri="{C3380CC4-5D6E-409C-BE32-E72D297353CC}">
                <c16:uniqueId val="{00000003-9D24-4BAF-9F87-46774B0755B3}"/>
              </c:ext>
            </c:extLst>
          </c:dPt>
          <c:cat>
            <c:strRef>
              <c:f>Sheet1!$A$2:$A$3</c:f>
              <c:strCache>
                <c:ptCount val="2"/>
                <c:pt idx="0">
                  <c:v>Pass at SCQF 4</c:v>
                </c:pt>
                <c:pt idx="1">
                  <c:v>No pass</c:v>
                </c:pt>
              </c:strCache>
            </c:strRef>
          </c:cat>
          <c:val>
            <c:numRef>
              <c:f>Sheet1!$B$2:$B$3</c:f>
              <c:numCache>
                <c:formatCode>0.00%</c:formatCode>
                <c:ptCount val="2"/>
                <c:pt idx="0">
                  <c:v>0.85</c:v>
                </c:pt>
                <c:pt idx="1">
                  <c:v>0.15</c:v>
                </c:pt>
              </c:numCache>
            </c:numRef>
          </c:val>
          <c:extLst>
            <c:ext xmlns:c16="http://schemas.microsoft.com/office/drawing/2014/chart" uri="{C3380CC4-5D6E-409C-BE32-E72D297353CC}">
              <c16:uniqueId val="{00000004-9D24-4BAF-9F87-46774B0755B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DAFE7-B3A5-054E-B760-9EC7A9EBF883}" type="datetimeFigureOut">
              <a:rPr lang="en-US" smtClean="0"/>
              <a:t>5/20/2021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A168A-0AB5-7249-9EA0-71F7DF5A0CDF}" type="slidenum">
              <a:rPr lang="en-US" smtClean="0"/>
              <a:t>‹#›</a:t>
            </a:fld>
            <a:endParaRPr lang="en-US" dirty="0"/>
          </a:p>
        </p:txBody>
      </p:sp>
    </p:spTree>
    <p:extLst>
      <p:ext uri="{BB962C8B-B14F-4D97-AF65-F5344CB8AC3E}">
        <p14:creationId xmlns:p14="http://schemas.microsoft.com/office/powerpoint/2010/main" val="175683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fc.ac.uk/publications-statistics/statistical-publications/2019/SFCST082019.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fc.ac.uk/publications-statistics/statistical-publications/2019/SFCST062019.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sa.ac.uk/news/18-06-2020/sb257-higher-education-graduate-outcomes-statistics/study"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hesa.ac.uk/data-and-analysis/graduates/chart-4" TargetMode="External"/><Relationship Id="rId4" Type="http://schemas.openxmlformats.org/officeDocument/2006/relationships/hyperlink" Target="https://www.hesa.ac.uk/data-and-analysis/graduates/salari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sa.ac.uk/news/18-06-2020/sb257-higher-education-graduate-outcomes-statistics/stud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qf.org.uk/the-framework/search-databas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apprenticeships.scot/for-employers/browse-frameworks/" TargetMode="External"/><Relationship Id="rId5" Type="http://schemas.openxmlformats.org/officeDocument/2006/relationships/hyperlink" Target="https://ec.europa.eu/ploteus/search/site?f%5b0%5d=im_field_entity_type:97" TargetMode="External"/><Relationship Id="rId4" Type="http://schemas.openxmlformats.org/officeDocument/2006/relationships/hyperlink" Target="https://www.youtube.com/user/SCQFPartnership/video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athways.ac.uk/Abou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These slides highlight </a:t>
            </a:r>
            <a:r>
              <a:rPr lang="en-GB" sz="1200" b="1" u="sng" dirty="0"/>
              <a:t>SDS</a:t>
            </a:r>
            <a:r>
              <a:rPr lang="en-GB" sz="1200" b="1" dirty="0"/>
              <a:t> Labour Market Information (LMI) and Other Trusted Sources of LMI.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They can be used and adapted to help you turn LMI into CMI – Career Management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Please use the NOTES throughout. </a:t>
            </a:r>
            <a:endParaRPr lang="en-GB" sz="1200" b="0" dirty="0"/>
          </a:p>
          <a:p>
            <a:endParaRPr lang="en-GB" sz="1200" b="0" dirty="0"/>
          </a:p>
        </p:txBody>
      </p:sp>
      <p:sp>
        <p:nvSpPr>
          <p:cNvPr id="4" name="Slide Number Placeholder 3"/>
          <p:cNvSpPr>
            <a:spLocks noGrp="1"/>
          </p:cNvSpPr>
          <p:nvPr>
            <p:ph type="sldNum" sz="quarter" idx="10"/>
          </p:nvPr>
        </p:nvSpPr>
        <p:spPr/>
        <p:txBody>
          <a:bodyPr/>
          <a:lstStyle/>
          <a:p>
            <a:fld id="{A68A168A-0AB5-7249-9EA0-71F7DF5A0CDF}" type="slidenum">
              <a:rPr lang="en-US" smtClean="0"/>
              <a:t>1</a:t>
            </a:fld>
            <a:endParaRPr lang="en-US"/>
          </a:p>
        </p:txBody>
      </p:sp>
    </p:spTree>
    <p:extLst>
      <p:ext uri="{BB962C8B-B14F-4D97-AF65-F5344CB8AC3E}">
        <p14:creationId xmlns:p14="http://schemas.microsoft.com/office/powerpoint/2010/main" val="121223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rial" panose="020B0604020202020204" pitchFamily="34" charset="0"/>
              </a:rPr>
              <a:t>Scottish Foundation Apprenticeships </a:t>
            </a:r>
            <a:r>
              <a:rPr lang="en-GB" sz="1800" b="0" i="0" u="none" strike="noStrike" dirty="0">
                <a:solidFill>
                  <a:srgbClr val="000000"/>
                </a:solidFill>
                <a:effectLst/>
                <a:latin typeface="Arial" panose="020B0604020202020204" pitchFamily="34" charset="0"/>
              </a:rPr>
              <a:t>(version 2, 2020). </a:t>
            </a:r>
          </a:p>
          <a:p>
            <a:pPr algn="l" rtl="0" fontAlgn="base"/>
            <a:r>
              <a:rPr lang="en-GB" sz="1800"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rial" panose="020B0604020202020204" pitchFamily="34" charset="0"/>
              </a:rPr>
              <a:t>We know Foundation Apprenticeships help to develop a wide range of skills and experience, demonstrating and strengthening Career Management Skills. This slides shows how each Foundation Apprenticeship connects with a University Courses in the same subject </a:t>
            </a:r>
            <a:r>
              <a:rPr lang="en-US" sz="1800" b="0" i="0" u="none" strike="noStrike" dirty="0">
                <a:solidFill>
                  <a:srgbClr val="000000"/>
                </a:solidFill>
                <a:effectLst/>
                <a:latin typeface="Arial" panose="020B0604020202020204" pitchFamily="34" charset="0"/>
              </a:rPr>
              <a:t>(e.g. FA Accountancy to BA Accountancy). </a:t>
            </a:r>
            <a:r>
              <a:rPr lang="en-GB" sz="1800" b="0" i="0" u="none" strike="noStrike" dirty="0">
                <a:solidFill>
                  <a:srgbClr val="000000"/>
                </a:solidFill>
                <a:effectLst/>
                <a:latin typeface="Arial" panose="020B0604020202020204" pitchFamily="34" charset="0"/>
              </a:rPr>
              <a:t>A benefit for those applying to university with a Foundation Apprenticeship is, while most universities recognise the Foundation Apprenticeship as equivalent to One Higher, the skills and experience gained add value to Personal Statements, plus some universities recognise the ‘Enhanced’ value of the Foundation Apprenticeship as equivalent to 2 Highers (show by Star):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Arial" panose="020B0604020202020204" pitchFamily="34" charset="0"/>
              </a:rPr>
              <a:t>NOTE EXCEPTIONS - </a:t>
            </a:r>
            <a:r>
              <a:rPr lang="en-US" sz="1800" b="0" i="0" u="none" strike="noStrike" dirty="0">
                <a:solidFill>
                  <a:srgbClr val="000000"/>
                </a:solidFill>
                <a:effectLst/>
                <a:latin typeface="Arial" panose="020B0604020202020204" pitchFamily="34" charset="0"/>
              </a:rPr>
              <a:t>Excludes Medicine and Dentistry; Excludes Law, Medicine, Dentistry, Vet Medicine; Excludes Medicine; Excludes Law. If applying for Engineering, only FA in Civil or Engineering will be recognised; Enhanced recognition varies per framework, equivalent is at 2 Highers for most frameworks.</a:t>
            </a:r>
            <a:r>
              <a:rPr lang="en-GB" sz="1800" b="0" i="0" dirty="0">
                <a:solidFill>
                  <a:srgbClr val="444444"/>
                </a:solidFill>
                <a:effectLst/>
                <a:latin typeface="Arial" panose="020B0604020202020204" pitchFamily="34" charset="0"/>
              </a:rPr>
              <a:t>​</a:t>
            </a:r>
            <a:endParaRPr lang="en-GB" b="1" dirty="0"/>
          </a:p>
          <a:p>
            <a:endParaRPr lang="en-GB" b="1" dirty="0"/>
          </a:p>
          <a:p>
            <a:endParaRPr lang="en-GB" b="1" dirty="0"/>
          </a:p>
          <a:p>
            <a:r>
              <a:rPr lang="en-GB" b="1" dirty="0"/>
              <a:t>Sources: </a:t>
            </a:r>
            <a:r>
              <a:rPr lang="en-GB" b="0" u="sng" dirty="0"/>
              <a:t>https://www.apprenticeships.scot/</a:t>
            </a:r>
          </a:p>
        </p:txBody>
      </p:sp>
      <p:sp>
        <p:nvSpPr>
          <p:cNvPr id="4" name="Slide Number Placeholder 3"/>
          <p:cNvSpPr>
            <a:spLocks noGrp="1"/>
          </p:cNvSpPr>
          <p:nvPr>
            <p:ph type="sldNum" sz="quarter" idx="5"/>
          </p:nvPr>
        </p:nvSpPr>
        <p:spPr/>
        <p:txBody>
          <a:bodyPr/>
          <a:lstStyle/>
          <a:p>
            <a:fld id="{A68A168A-0AB5-7249-9EA0-71F7DF5A0CDF}" type="slidenum">
              <a:rPr lang="en-US" smtClean="0"/>
              <a:t>11</a:t>
            </a:fld>
            <a:endParaRPr lang="en-US" dirty="0"/>
          </a:p>
        </p:txBody>
      </p:sp>
    </p:spTree>
    <p:extLst>
      <p:ext uri="{BB962C8B-B14F-4D97-AF65-F5344CB8AC3E}">
        <p14:creationId xmlns:p14="http://schemas.microsoft.com/office/powerpoint/2010/main" val="230415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look at college leaver destinations to understand learner journeys and identify career pathways across the region. This provides a narrative on what leavers do post-further education, and helps identify areas where additional area of support is needed to improve leaver destinations. </a:t>
            </a:r>
          </a:p>
          <a:p>
            <a:endParaRPr lang="en-GB" dirty="0"/>
          </a:p>
          <a:p>
            <a:r>
              <a:rPr lang="en-GB" b="1" dirty="0"/>
              <a:t>Sources: </a:t>
            </a:r>
            <a:r>
              <a:rPr lang="en-GB" u="sng" dirty="0"/>
              <a:t>http://www.sfc.ac.uk/web/FILES/statisticalpublications_sfcst072020/College_Leaver_Destinations_2018-19_Full_Report.pdf</a:t>
            </a:r>
          </a:p>
        </p:txBody>
      </p:sp>
      <p:sp>
        <p:nvSpPr>
          <p:cNvPr id="4" name="Slide Number Placeholder 3"/>
          <p:cNvSpPr>
            <a:spLocks noGrp="1"/>
          </p:cNvSpPr>
          <p:nvPr>
            <p:ph type="sldNum" sz="quarter" idx="5"/>
          </p:nvPr>
        </p:nvSpPr>
        <p:spPr/>
        <p:txBody>
          <a:bodyPr/>
          <a:lstStyle/>
          <a:p>
            <a:fld id="{A68A168A-0AB5-7249-9EA0-71F7DF5A0CDF}" type="slidenum">
              <a:rPr lang="en-US" smtClean="0"/>
              <a:t>12</a:t>
            </a:fld>
            <a:endParaRPr lang="en-US" dirty="0"/>
          </a:p>
        </p:txBody>
      </p:sp>
    </p:spTree>
    <p:extLst>
      <p:ext uri="{BB962C8B-B14F-4D97-AF65-F5344CB8AC3E}">
        <p14:creationId xmlns:p14="http://schemas.microsoft.com/office/powerpoint/2010/main" val="29719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SCOTTISH FIGURES - Scottish College Leaver Destinations 2017/18.</a:t>
            </a:r>
            <a:r>
              <a:rPr lang="en-GB" sz="1200" b="0" dirty="0">
                <a:latin typeface="Arial" panose="020B0604020202020204" pitchFamily="34" charset="0"/>
                <a:cs typeface="Arial" panose="020B0604020202020204" pitchFamily="34" charset="0"/>
              </a:rPr>
              <a:t> F</a:t>
            </a:r>
            <a:r>
              <a:rPr lang="en-GB" altLang="en-US" sz="1200" b="0" dirty="0">
                <a:latin typeface="Arial" panose="020B0604020202020204" pitchFamily="34" charset="0"/>
                <a:ea typeface="Geneva"/>
                <a:cs typeface="Arial" panose="020B0604020202020204" pitchFamily="34" charset="0"/>
              </a:rPr>
              <a:t>or a full list of destination by subject area see 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 </a:t>
            </a:r>
            <a:r>
              <a:rPr lang="en-GB" sz="1200" b="0" dirty="0"/>
              <a:t>Some college courses are more likely to lead to employment, others are targeted towards university, many open doors to other pathways such as Modern or Graduate Apprenticeships.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dirty="0"/>
          </a:p>
          <a:p>
            <a:r>
              <a:rPr lang="en-GB" sz="1200" b="1" dirty="0"/>
              <a:t>LMI NOT ON SLIDE: </a:t>
            </a:r>
            <a:r>
              <a:rPr lang="en-GB" sz="1200" b="0" dirty="0"/>
              <a:t>Of the 9,519 qualifiers who entered work 78.3% gave feedback on the relationship between their studies and work </a:t>
            </a:r>
            <a:r>
              <a:rPr lang="en-GB" sz="1200" b="1" dirty="0"/>
              <a:t>– two-thirds entered work related to their course of study</a:t>
            </a:r>
            <a:r>
              <a:rPr lang="en-GB" sz="1200" b="0" dirty="0"/>
              <a:t>. Highest correlation occurs in industry driven subjects and those with work placements</a:t>
            </a:r>
            <a:r>
              <a:rPr lang="en-GB" sz="1200" b="1" dirty="0"/>
              <a:t> </a:t>
            </a:r>
            <a:r>
              <a:rPr lang="en-GB" sz="1200" b="0" dirty="0"/>
              <a:t>(for more detail see SOURCE page 17). </a:t>
            </a:r>
            <a:endParaRPr lang="en-GB" sz="1200" b="1" dirty="0"/>
          </a:p>
          <a:p>
            <a:r>
              <a:rPr lang="en-GB" sz="1200" b="0" dirty="0"/>
              <a:t>The bar charts show only positive destinations to highlight the link between level of study and initial post-college destination, but negative destinations were also varied:</a:t>
            </a:r>
          </a:p>
          <a:p>
            <a:pPr marL="171450" indent="-171450">
              <a:buFont typeface="Arial" panose="020B0604020202020204" pitchFamily="34" charset="0"/>
              <a:buChar char="•"/>
            </a:pPr>
            <a:r>
              <a:rPr lang="en-GB" sz="1200" b="1" dirty="0"/>
              <a:t>At SCQF 1-6 negative destinations range from 7.5% to 34.4% </a:t>
            </a:r>
            <a:r>
              <a:rPr lang="en-GB" sz="1200" b="0" dirty="0"/>
              <a:t>– highest in: Computing &amp; ICT (34.4%); Media (31%); and Business, Management and Administration (27.4%).  Lowest in: Nautical Studies (7.6%); Science (9.7%) and Engineering (10%). </a:t>
            </a:r>
          </a:p>
          <a:p>
            <a:pPr marL="171450" indent="-171450">
              <a:buFont typeface="Arial" panose="020B0604020202020204" pitchFamily="34" charset="0"/>
              <a:buChar char="•"/>
            </a:pPr>
            <a:r>
              <a:rPr lang="en-GB" sz="1200" b="1" dirty="0"/>
              <a:t>At SCQF 7+ negative destinations range from 2% to 11.3% </a:t>
            </a:r>
            <a:r>
              <a:rPr lang="en-GB" sz="1200" b="0" dirty="0"/>
              <a:t>- highest in: Hairdressing, Beauty and Complementary Therapies (11.3%); Media (10.4%); and Nautical Studies (9.8%). Lowest in:  Social Sciences (2%); Science (4%); Sports &amp; Leisure / Engineering (both 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Source</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Scottish Funding Council (SFC) (2019) Statistical Publication: College Leaver Destinations, available online at: </a:t>
            </a:r>
            <a:r>
              <a:rPr lang="en-GB" b="0" dirty="0">
                <a:hlinkClick r:id="rId3"/>
              </a:rPr>
              <a:t>http://www.sfc.ac.uk/publications-statistics/statistical-publications/2019/SFCST082019.aspx</a:t>
            </a:r>
            <a:r>
              <a:rPr lang="en-GB" sz="1200" b="0" dirty="0"/>
              <a:t> </a:t>
            </a:r>
            <a:endParaRPr lang="en-GB" b="0" dirty="0"/>
          </a:p>
        </p:txBody>
      </p:sp>
      <p:sp>
        <p:nvSpPr>
          <p:cNvPr id="4" name="Slide Number Placeholder 3"/>
          <p:cNvSpPr>
            <a:spLocks noGrp="1"/>
          </p:cNvSpPr>
          <p:nvPr>
            <p:ph type="sldNum" sz="quarter" idx="10"/>
          </p:nvPr>
        </p:nvSpPr>
        <p:spPr/>
        <p:txBody>
          <a:bodyPr/>
          <a:lstStyle/>
          <a:p>
            <a:fld id="{F935F9D2-03A2-449E-B0EB-8AAADDD5FBF8}" type="slidenum">
              <a:rPr lang="en-GB" smtClean="0"/>
              <a:pPr/>
              <a:t>13</a:t>
            </a:fld>
            <a:endParaRPr lang="en-GB" dirty="0"/>
          </a:p>
        </p:txBody>
      </p:sp>
    </p:spTree>
    <p:extLst>
      <p:ext uri="{BB962C8B-B14F-4D97-AF65-F5344CB8AC3E}">
        <p14:creationId xmlns:p14="http://schemas.microsoft.com/office/powerpoint/2010/main" val="271303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SCOTTISH FIGURES 2017/18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The Scottish Funding Council identify that “the relationship between college and university subjects is key to observing routes of articulation”.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Articulation is when the content of courses that are transferred between post secondary education institutions are compared. </a:t>
            </a:r>
            <a:r>
              <a:rPr lang="en-GB" sz="1200" b="1" i="0" u="none" strike="noStrike" kern="1200" baseline="0" dirty="0">
                <a:solidFill>
                  <a:schemeClr val="tx1"/>
                </a:solidFill>
                <a:latin typeface="+mn-lt"/>
                <a:ea typeface="+mn-ea"/>
                <a:cs typeface="+mn-cs"/>
              </a:rPr>
              <a:t>This allows us to understand routes from college to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The top college subjects with Advanced Standing (combing all Articulation years from 2014-15 to 2017-18) are:  Accountancy with 1,189 students gaining AS; Sports &amp; Hobbies, change to sports related in the slide, with 988; Business Studies with 910; Applied Social Science/Studies with 854; computer studies with 581.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tx1"/>
                </a:solidFill>
                <a:latin typeface="Arial" panose="020B0604020202020204" pitchFamily="34" charset="0"/>
                <a:ea typeface="+mn-ea"/>
                <a:cs typeface="Arial" panose="020B0604020202020204" pitchFamily="34" charset="0"/>
              </a:rPr>
              <a:t>Not on slide: </a:t>
            </a: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Other Courses leading to Advanced Standing entry included: Management, 565; Mechanical Engineering, 511; Music, 471; Computer science, 424; and administrative management, 415.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Scottish Funding Council (SFC) (2019) Articulation from Scottish College to Scottish Universities 2017-18, available online at: </a:t>
            </a:r>
            <a:r>
              <a:rPr lang="en-GB" dirty="0">
                <a:hlinkClick r:id="rId3"/>
              </a:rPr>
              <a:t>http://www.sfc.ac.uk/publications-statistics/statistical-publications/2019/SFCST062019.aspx</a:t>
            </a:r>
            <a:endParaRPr lang="en-GB" dirty="0"/>
          </a:p>
        </p:txBody>
      </p:sp>
      <p:sp>
        <p:nvSpPr>
          <p:cNvPr id="4" name="Slide Number Placeholder 3"/>
          <p:cNvSpPr>
            <a:spLocks noGrp="1"/>
          </p:cNvSpPr>
          <p:nvPr>
            <p:ph type="sldNum" sz="quarter" idx="10"/>
          </p:nvPr>
        </p:nvSpPr>
        <p:spPr/>
        <p:txBody>
          <a:bodyPr/>
          <a:lstStyle/>
          <a:p>
            <a:fld id="{A68A168A-0AB5-7249-9EA0-71F7DF5A0CDF}" type="slidenum">
              <a:rPr lang="en-US" smtClean="0"/>
              <a:t>14</a:t>
            </a:fld>
            <a:endParaRPr lang="en-US" dirty="0"/>
          </a:p>
        </p:txBody>
      </p:sp>
    </p:spTree>
    <p:extLst>
      <p:ext uri="{BB962C8B-B14F-4D97-AF65-F5344CB8AC3E}">
        <p14:creationId xmlns:p14="http://schemas.microsoft.com/office/powerpoint/2010/main" val="376074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Arial" panose="020B0604020202020204" pitchFamily="34" charset="0"/>
                <a:ea typeface="+mn-ea"/>
                <a:cs typeface="Arial" panose="020B0604020202020204" pitchFamily="34" charset="0"/>
              </a:rPr>
              <a:t>GRADUATE DESTINATIONS – Scottish data 2020. </a:t>
            </a:r>
            <a:r>
              <a:rPr lang="en-GB" sz="1200" b="0" kern="1200" dirty="0">
                <a:solidFill>
                  <a:schemeClr val="tx1"/>
                </a:solidFill>
                <a:latin typeface="Arial" panose="020B0604020202020204" pitchFamily="34" charset="0"/>
                <a:ea typeface="+mn-ea"/>
                <a:cs typeface="Arial" panose="020B0604020202020204" pitchFamily="34" charset="0"/>
              </a:rPr>
              <a:t>Latest HESA figures published June 2020 reflect 2017-18 leavers 15 months after graduation</a:t>
            </a:r>
            <a:br>
              <a:rPr lang="en-GB" sz="1200" b="1" dirty="0"/>
            </a:b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In all sectors High Skill jobs paid better. </a:t>
            </a:r>
            <a:r>
              <a:rPr lang="en-GB" sz="1200" b="0" dirty="0"/>
              <a:t>The examples here show the median salary for first degree graduates entering jobs at different skills levels. High Skill wages range from £28,000 (computing science and engineering &amp; technology) to £21,000 (law and creative arts). Medium Skills jobs all ranged from £18,000 to £20,000 with the exception of engineering (£24,000). Low Skill jobs were all £16,000 to £17,000.</a:t>
            </a:r>
            <a:r>
              <a:rPr lang="en-GB" sz="1200" b="1" dirty="0"/>
              <a:t> Not on slide: </a:t>
            </a:r>
            <a:r>
              <a:rPr lang="en-GB" sz="1200" b="0" dirty="0"/>
              <a:t>The three sectors with the highest median High Skill salary were: Medicine &amp; Dentistry £35,000; Education £32,000; and Veterinary Science £31,000, these were not included as examples as all graduates entered High Skill jobs. Supports discussion around entry level jobs/wages, progression, experience and life-long learning. Law may be a useful example as considered high paid job, but high skill starter wage is one of the lowest.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dirty="0"/>
          </a:p>
          <a:p>
            <a:r>
              <a:rPr lang="en-GB" b="1" dirty="0"/>
              <a:t>NOTE: </a:t>
            </a:r>
            <a:r>
              <a:rPr lang="en-GB" b="0" dirty="0"/>
              <a:t>For all 18 sectors see Source. Can also view pay </a:t>
            </a:r>
            <a:r>
              <a:rPr lang="en-GB" dirty="0"/>
              <a:t>differences are available by gender, age group, ethnicity, and disability. You can also view the salary band of graduates by individual university/institution.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SOURCE: </a:t>
            </a:r>
            <a:r>
              <a:rPr lang="en-GB" sz="1100" b="1" kern="1200" dirty="0">
                <a:solidFill>
                  <a:schemeClr val="tx1"/>
                </a:solidFill>
                <a:latin typeface="Arial" panose="020B0604020202020204" pitchFamily="34" charset="0"/>
                <a:ea typeface="+mn-ea"/>
                <a:cs typeface="Arial" panose="020B0604020202020204" pitchFamily="34" charset="0"/>
              </a:rPr>
              <a:t>HE Graduate Outcomes: UK 2017-18 </a:t>
            </a:r>
            <a:r>
              <a:rPr lang="en-GB" sz="1100" b="1" u="none" kern="1200" dirty="0">
                <a:solidFill>
                  <a:schemeClr val="tx1"/>
                </a:solidFill>
                <a:latin typeface="Arial" panose="020B0604020202020204" pitchFamily="34" charset="0"/>
                <a:ea typeface="+mn-ea"/>
                <a:cs typeface="Arial" panose="020B0604020202020204" pitchFamily="34" charset="0"/>
                <a:hlinkClick r:id="rId3"/>
              </a:rPr>
              <a:t>–</a:t>
            </a:r>
            <a:r>
              <a:rPr lang="en-GB" sz="1100" b="1" kern="1200" dirty="0">
                <a:solidFill>
                  <a:schemeClr val="tx1"/>
                </a:solidFill>
                <a:latin typeface="Arial" panose="020B0604020202020204" pitchFamily="34" charset="0"/>
                <a:ea typeface="+mn-ea"/>
                <a:cs typeface="Arial" panose="020B0604020202020204" pitchFamily="34" charset="0"/>
              </a:rPr>
              <a:t> Graduate Salaries </a:t>
            </a:r>
            <a:r>
              <a:rPr lang="en-GB" sz="1100" dirty="0">
                <a:hlinkClick r:id="rId4"/>
              </a:rPr>
              <a:t>https://www.hesa.ac.uk/data-and-analysis/graduates/salaries </a:t>
            </a:r>
            <a:r>
              <a:rPr lang="en-GB" sz="1100" dirty="0"/>
              <a:t>(18 June 2020) and </a:t>
            </a:r>
            <a:r>
              <a:rPr lang="en-GB" sz="1100" b="1" dirty="0"/>
              <a:t>Chart4 - Graduates in The UK Main Reason for taking the job and skills group </a:t>
            </a:r>
            <a:r>
              <a:rPr lang="en-GB" sz="1100" dirty="0">
                <a:hlinkClick r:id="rId5"/>
              </a:rPr>
              <a:t>https://www.hesa.ac.uk/data-and-analysis/graduates/chart-4</a:t>
            </a:r>
            <a:endParaRPr lang="en-GB" sz="1100" dirty="0"/>
          </a:p>
          <a:p>
            <a:endParaRPr lang="en-GB" dirty="0"/>
          </a:p>
        </p:txBody>
      </p:sp>
      <p:sp>
        <p:nvSpPr>
          <p:cNvPr id="4" name="Slide Number Placeholder 3"/>
          <p:cNvSpPr>
            <a:spLocks noGrp="1"/>
          </p:cNvSpPr>
          <p:nvPr>
            <p:ph type="sldNum" sz="quarter" idx="5"/>
          </p:nvPr>
        </p:nvSpPr>
        <p:spPr/>
        <p:txBody>
          <a:bodyPr/>
          <a:lstStyle/>
          <a:p>
            <a:fld id="{A68A168A-0AB5-7249-9EA0-71F7DF5A0CDF}" type="slidenum">
              <a:rPr lang="en-US" smtClean="0"/>
              <a:t>15</a:t>
            </a:fld>
            <a:endParaRPr lang="en-US" dirty="0"/>
          </a:p>
        </p:txBody>
      </p:sp>
    </p:spTree>
    <p:extLst>
      <p:ext uri="{BB962C8B-B14F-4D97-AF65-F5344CB8AC3E}">
        <p14:creationId xmlns:p14="http://schemas.microsoft.com/office/powerpoint/2010/main" val="191820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100" b="1" dirty="0"/>
              <a:t>This page provides an overview of graduate destination data at a Scotland level (2017-18). </a:t>
            </a:r>
          </a:p>
          <a:p>
            <a:endParaRPr lang="en-GB" sz="1100" b="1" dirty="0"/>
          </a:p>
          <a:p>
            <a:r>
              <a:rPr lang="en-GB" sz="1100" b="0" dirty="0"/>
              <a:t>From the slide we can se that 73% of Scottish graduates were in full or part-time work 6 months after graduation. </a:t>
            </a:r>
          </a:p>
          <a:p>
            <a:endParaRPr lang="en-GB" sz="1100" b="0" dirty="0"/>
          </a:p>
          <a:p>
            <a:r>
              <a:rPr lang="en-GB" sz="1100" b="0" dirty="0"/>
              <a:t>The top 3 employing industries in 2017/18 was Health and Social Care, Education and Professional, Scientific and Technical. This kind of LMI is useful when supporting individuals within the labour market to make informed decisions about routes into occupations. </a:t>
            </a:r>
          </a:p>
          <a:p>
            <a:endParaRPr lang="en-GB" sz="1100" b="0" dirty="0"/>
          </a:p>
          <a:p>
            <a:r>
              <a:rPr lang="en-GB" sz="1100" b="0" dirty="0"/>
              <a:t>For example if someone wished to become a nurse, we know that this is a sector of growth and that there is a strong chance of employment when they graduate from university. However if someone is wishing to access an industry that does not have a high employment rate from university, they may wish to enter the industry via an alternative route. This could also shorten the learner journey. </a:t>
            </a:r>
          </a:p>
          <a:p>
            <a:br>
              <a:rPr lang="en-GB" sz="1100" b="0" dirty="0"/>
            </a:br>
            <a:r>
              <a:rPr lang="en-GB" sz="1100" b="0" dirty="0"/>
              <a:t>It is important to encourage people within the labour market seeking education and employment opportunities to consider what they look for in a job and what industry they might want to work in. We can then rely on the LMI to support people into the right pathways into employment. </a:t>
            </a:r>
          </a:p>
          <a:p>
            <a:endParaRPr lang="en-GB"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Arial" panose="020B0604020202020204" pitchFamily="34" charset="0"/>
                <a:ea typeface="+mn-ea"/>
                <a:cs typeface="Arial" panose="020B0604020202020204" pitchFamily="34" charset="0"/>
              </a:rPr>
              <a:t>NOTE: ‘Other’ </a:t>
            </a:r>
            <a:r>
              <a:rPr lang="en-US" sz="1100" b="0" i="0" kern="1200" dirty="0">
                <a:solidFill>
                  <a:schemeClr val="tx1"/>
                </a:solidFill>
                <a:effectLst/>
                <a:latin typeface="Arial" panose="020B0604020202020204" pitchFamily="34" charset="0"/>
                <a:ea typeface="+mn-ea"/>
                <a:cs typeface="Arial" panose="020B0604020202020204" pitchFamily="34" charset="0"/>
              </a:rPr>
              <a:t>includes unknown work pattern 1%; voluntary or unpaid work 1%; unemployed due to start work 1%; and other including travel, caring for someone or retired. </a:t>
            </a:r>
            <a:r>
              <a:rPr lang="en-US" sz="1100" b="1" i="0" kern="1200" dirty="0">
                <a:solidFill>
                  <a:schemeClr val="tx1"/>
                </a:solidFill>
                <a:effectLst/>
                <a:latin typeface="Arial" panose="020B0604020202020204" pitchFamily="34" charset="0"/>
                <a:ea typeface="+mn-ea"/>
                <a:cs typeface="Arial" panose="020B0604020202020204" pitchFamily="34" charset="0"/>
              </a:rPr>
              <a:t>RUK</a:t>
            </a:r>
            <a:r>
              <a:rPr lang="en-US" sz="1100" b="0" i="0" kern="1200" dirty="0">
                <a:solidFill>
                  <a:schemeClr val="tx1"/>
                </a:solidFill>
                <a:effectLst/>
                <a:latin typeface="Arial" panose="020B0604020202020204" pitchFamily="34" charset="0"/>
                <a:ea typeface="+mn-ea"/>
                <a:cs typeface="Arial" panose="020B0604020202020204" pitchFamily="34" charset="0"/>
              </a:rPr>
              <a:t> Stands for Rest of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1" dirty="0"/>
          </a:p>
          <a:p>
            <a:pPr algn="l"/>
            <a:r>
              <a:rPr lang="en-GB" sz="1100" b="1" kern="1200" dirty="0">
                <a:solidFill>
                  <a:schemeClr val="tx1"/>
                </a:solidFill>
                <a:latin typeface="Arial" panose="020B0604020202020204" pitchFamily="34" charset="0"/>
                <a:ea typeface="+mn-ea"/>
                <a:cs typeface="Arial" panose="020B0604020202020204" pitchFamily="34" charset="0"/>
              </a:rPr>
              <a:t>Source: </a:t>
            </a:r>
          </a:p>
          <a:p>
            <a:pPr algn="l"/>
            <a:r>
              <a:rPr lang="en-GB" sz="1100" b="1" kern="1200" dirty="0">
                <a:solidFill>
                  <a:schemeClr val="tx1"/>
                </a:solidFill>
                <a:latin typeface="Arial" panose="020B0604020202020204" pitchFamily="34" charset="0"/>
                <a:ea typeface="+mn-ea"/>
                <a:cs typeface="Arial" panose="020B0604020202020204" pitchFamily="34" charset="0"/>
              </a:rPr>
              <a:t>HE Graduate Outcomes: UK 2017-18 - by outcome &amp; domicile </a:t>
            </a:r>
            <a:r>
              <a:rPr lang="en-GB" sz="1100" dirty="0">
                <a:hlinkClick r:id="rId3"/>
              </a:rPr>
              <a:t>https://www.hesa.ac.uk/news/18-06-2020/sb257-higher-education-graduate-outcomes-statistics/study</a:t>
            </a:r>
            <a:r>
              <a:rPr lang="en-GB" sz="1100" dirty="0"/>
              <a:t> (18 June 2020) figures reflect both fully and partially completed survey results of </a:t>
            </a:r>
            <a:r>
              <a:rPr lang="en-GB" sz="1100" b="0" i="0" kern="1200" dirty="0">
                <a:solidFill>
                  <a:schemeClr val="tx1"/>
                </a:solidFill>
                <a:effectLst/>
                <a:latin typeface="Arial" panose="020B0604020202020204" pitchFamily="34" charset="0"/>
                <a:ea typeface="+mn-ea"/>
                <a:cs typeface="Arial" panose="020B0604020202020204" pitchFamily="34" charset="0"/>
              </a:rPr>
              <a:t>361,215 (53%) of all UK domicile Graduates.</a:t>
            </a:r>
            <a:endParaRPr lang="en-GB" sz="1100" b="1" kern="1200" dirty="0">
              <a:solidFill>
                <a:schemeClr val="tx1"/>
              </a:solidFill>
              <a:latin typeface="Arial" panose="020B0604020202020204" pitchFamily="34" charset="0"/>
              <a:ea typeface="+mn-ea"/>
              <a:cs typeface="Arial" panose="020B0604020202020204" pitchFamily="34" charset="0"/>
            </a:endParaRPr>
          </a:p>
          <a:p>
            <a:endParaRPr lang="en-GB" b="0" dirty="0"/>
          </a:p>
        </p:txBody>
      </p:sp>
      <p:sp>
        <p:nvSpPr>
          <p:cNvPr id="4" name="Slide Number Placeholder 3"/>
          <p:cNvSpPr>
            <a:spLocks noGrp="1"/>
          </p:cNvSpPr>
          <p:nvPr>
            <p:ph type="sldNum" sz="quarter" idx="10"/>
          </p:nvPr>
        </p:nvSpPr>
        <p:spPr/>
        <p:txBody>
          <a:bodyPr/>
          <a:lstStyle/>
          <a:p>
            <a:fld id="{F935F9D2-03A2-449E-B0EB-8AAADDD5FBF8}" type="slidenum">
              <a:rPr lang="en-GB" smtClean="0"/>
              <a:pPr/>
              <a:t>16</a:t>
            </a:fld>
            <a:endParaRPr lang="en-GB" dirty="0"/>
          </a:p>
        </p:txBody>
      </p:sp>
    </p:spTree>
    <p:extLst>
      <p:ext uri="{BB962C8B-B14F-4D97-AF65-F5344CB8AC3E}">
        <p14:creationId xmlns:p14="http://schemas.microsoft.com/office/powerpoint/2010/main" val="331404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b="1" dirty="0"/>
              <a:t>CLICK ON SCREEN TO GO TO SCQF INTERACTIVE FRAMEWORK</a:t>
            </a:r>
          </a:p>
          <a:p>
            <a:endParaRPr lang="en-GB" sz="500" b="1" dirty="0"/>
          </a:p>
          <a:p>
            <a:r>
              <a:rPr lang="en-GB" sz="1000" b="1" dirty="0"/>
              <a:t>Qualifications change to ensure the labour market has a supply of people with the right skills and qualifications to meet demand</a:t>
            </a:r>
            <a:r>
              <a:rPr lang="en-GB" sz="1000" b="0" dirty="0"/>
              <a:t>. </a:t>
            </a:r>
            <a:br>
              <a:rPr lang="en-GB" sz="1000" b="0" dirty="0"/>
            </a:br>
            <a:r>
              <a:rPr lang="en-GB" sz="1000" b="0" dirty="0"/>
              <a:t>An example of this is the introduction of Foundation Apprenticeships and Graduate Apprenticeships offering new ways to get the skills, experience and qualifications employers need. </a:t>
            </a:r>
          </a:p>
          <a:p>
            <a:endParaRPr lang="en-GB" sz="1000" baseline="0" dirty="0"/>
          </a:p>
          <a:p>
            <a:r>
              <a:rPr lang="en-GB" sz="1000" b="1" baseline="0" dirty="0"/>
              <a:t>SOURCE: </a:t>
            </a:r>
            <a:endParaRPr lang="en-GB" sz="1000" b="0" baseline="0" dirty="0"/>
          </a:p>
          <a:p>
            <a:r>
              <a:rPr lang="en-GB" sz="1000" b="0" baseline="0" dirty="0"/>
              <a:t>SCQF (2014) The SCQF: Scotland's framework for lifelong learning – a guide for learners, providers and employers, available online at: https://scqf.org.uk/media/2czjfrud/scqf-a4-purple-leaflet-final-july-2014-web.pdf</a:t>
            </a:r>
          </a:p>
          <a:p>
            <a:r>
              <a:rPr lang="en-GB" sz="1000" b="1" baseline="0" dirty="0"/>
              <a:t>RELATED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SCQF Searchable Qualifications Database </a:t>
            </a:r>
            <a:r>
              <a:rPr lang="en-GB" sz="800" b="0" u="sng" kern="1200" dirty="0">
                <a:solidFill>
                  <a:schemeClr val="tx1"/>
                </a:solidFill>
                <a:effectLst/>
                <a:latin typeface="Arial" panose="020B0604020202020204" pitchFamily="34" charset="0"/>
                <a:ea typeface="+mn-ea"/>
                <a:cs typeface="Arial" panose="020B0604020202020204" pitchFamily="34" charset="0"/>
                <a:hlinkClick r:id="rId3"/>
              </a:rPr>
              <a:t>http://scqf.org.uk/the-framework/search-database/</a:t>
            </a:r>
            <a:r>
              <a:rPr lang="en-GB" sz="800" b="0" u="none" kern="1200" dirty="0">
                <a:solidFill>
                  <a:schemeClr val="tx1"/>
                </a:solidFill>
                <a:effectLst/>
                <a:latin typeface="Arial" panose="020B0604020202020204" pitchFamily="34" charset="0"/>
                <a:ea typeface="+mn-ea"/>
                <a:cs typeface="Arial" panose="020B0604020202020204" pitchFamily="34" charset="0"/>
              </a:rPr>
              <a:t> </a:t>
            </a:r>
            <a:r>
              <a:rPr lang="en-GB" sz="1000" b="0" u="none" kern="1200" dirty="0">
                <a:solidFill>
                  <a:schemeClr val="tx1"/>
                </a:solidFill>
                <a:effectLst/>
                <a:latin typeface="Arial" panose="020B0604020202020204" pitchFamily="34" charset="0"/>
                <a:ea typeface="+mn-ea"/>
                <a:cs typeface="Arial" panose="020B0604020202020204" pitchFamily="34" charset="0"/>
              </a:rPr>
              <a:t>and </a:t>
            </a:r>
            <a:r>
              <a:rPr lang="en-GB" sz="1000" b="0" dirty="0"/>
              <a:t>SCQF YouTube Channel </a:t>
            </a:r>
            <a:r>
              <a:rPr lang="en-GB" sz="800" b="0" dirty="0">
                <a:hlinkClick r:id="rId4"/>
              </a:rPr>
              <a:t>https://www.youtube.com/user/SCQFPartnership/videos</a:t>
            </a:r>
            <a:endParaRPr lang="en-US" sz="8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mn-lt"/>
                <a:ea typeface="+mn-ea"/>
                <a:cs typeface="+mn-cs"/>
              </a:rPr>
              <a:t>European Qualifications Framework (EQF) or National Qualifications Framework (NQF) see:</a:t>
            </a:r>
            <a:r>
              <a:rPr lang="en-GB" sz="1000" b="0" i="0" kern="1200" dirty="0">
                <a:solidFill>
                  <a:schemeClr val="tx2"/>
                </a:solidFill>
                <a:effectLst/>
                <a:latin typeface="+mn-lt"/>
                <a:ea typeface="+mn-ea"/>
                <a:cs typeface="+mn-cs"/>
              </a:rPr>
              <a:t> </a:t>
            </a:r>
            <a:r>
              <a:rPr lang="en-GB" sz="800" b="0" dirty="0">
                <a:hlinkClick r:id="rId5"/>
              </a:rPr>
              <a:t>https://ec.europa.eu/ploteus/search/site?f%5B0%5D=im_field_entity_type%3A97</a:t>
            </a:r>
            <a:endParaRPr lang="en-GB" sz="800" b="0" dirty="0"/>
          </a:p>
          <a:p>
            <a:pPr marL="171450" indent="-171450">
              <a:buFont typeface="Arial" panose="020B0604020202020204" pitchFamily="34" charset="0"/>
              <a:buChar char="•"/>
            </a:pPr>
            <a:r>
              <a:rPr lang="en-GB" sz="1000" b="0" baseline="0" dirty="0"/>
              <a:t>Apprenticeship Scotland A-Z  </a:t>
            </a:r>
            <a:r>
              <a:rPr lang="en-GB" sz="800" b="0" dirty="0">
                <a:hlinkClick r:id="rId6"/>
              </a:rPr>
              <a:t>https://www.apprenticeships.scot/for-employers/browse-frameworks/</a:t>
            </a:r>
            <a:endParaRPr lang="en-GB" sz="800" b="0" u="sng" kern="1200" baseline="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935F9D2-03A2-449E-B0EB-8AAADDD5FBF8}" type="slidenum">
              <a:rPr lang="en-GB" smtClean="0"/>
              <a:pPr/>
              <a:t>17</a:t>
            </a:fld>
            <a:endParaRPr lang="en-GB" dirty="0"/>
          </a:p>
        </p:txBody>
      </p:sp>
    </p:spTree>
    <p:extLst>
      <p:ext uri="{BB962C8B-B14F-4D97-AF65-F5344CB8AC3E}">
        <p14:creationId xmlns:p14="http://schemas.microsoft.com/office/powerpoint/2010/main" val="2669876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tx1"/>
                </a:solidFill>
                <a:latin typeface="+mn-lt"/>
                <a:ea typeface="+mn-ea"/>
                <a:cs typeface="+mn-cs"/>
              </a:rPr>
              <a:t>Articulation ‘Pathways’ search tool</a:t>
            </a:r>
            <a:r>
              <a:rPr lang="en-GB" sz="1800" b="0" i="0" u="none" strike="noStrike" kern="1200" baseline="0" dirty="0">
                <a:solidFill>
                  <a:schemeClr val="tx1"/>
                </a:solidFill>
                <a:latin typeface="+mn-lt"/>
                <a:ea typeface="+mn-ea"/>
                <a:cs typeface="+mn-cs"/>
              </a:rPr>
              <a:t> (launched July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sz="1200" b="0" i="0" kern="1200" dirty="0">
                <a:solidFill>
                  <a:schemeClr val="tx1"/>
                </a:solidFill>
                <a:effectLst/>
                <a:latin typeface="Arial" panose="020B0604020202020204" pitchFamily="34" charset="0"/>
                <a:ea typeface="+mn-ea"/>
                <a:cs typeface="Arial" panose="020B0604020202020204" pitchFamily="34" charset="0"/>
              </a:rPr>
              <a:t>This new search tool shows pathways between college and university in the regions of Stirling, Clackmannanshire, Fife, Falkirk, West Lothian, City of Edinburgh, Midlothian, East Lothian, and the Scottish Borders.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For school pupils, adult returners, those already in college and considering progression options you can search by college, university or subject area to see agreed pathways for seamless transition from HND to degree level study. Also has information on whether entry is to second or third year of a degree.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Pathways App </a:t>
            </a:r>
            <a:r>
              <a:rPr lang="en-GB" dirty="0">
                <a:hlinkClick r:id="rId3"/>
              </a:rPr>
              <a:t>https://www.pathways.ac.uk/About</a:t>
            </a:r>
            <a:endParaRPr lang="en-GB" dirty="0"/>
          </a:p>
          <a:p>
            <a:endParaRPr lang="en-GB" dirty="0"/>
          </a:p>
        </p:txBody>
      </p:sp>
      <p:sp>
        <p:nvSpPr>
          <p:cNvPr id="4" name="Slide Number Placeholder 3"/>
          <p:cNvSpPr>
            <a:spLocks noGrp="1"/>
          </p:cNvSpPr>
          <p:nvPr>
            <p:ph type="sldNum" sz="quarter" idx="5"/>
          </p:nvPr>
        </p:nvSpPr>
        <p:spPr/>
        <p:txBody>
          <a:bodyPr/>
          <a:lstStyle/>
          <a:p>
            <a:fld id="{A68A168A-0AB5-7249-9EA0-71F7DF5A0CDF}" type="slidenum">
              <a:rPr lang="en-US" smtClean="0"/>
              <a:t>18</a:t>
            </a:fld>
            <a:endParaRPr lang="en-US" dirty="0"/>
          </a:p>
        </p:txBody>
      </p:sp>
    </p:spTree>
    <p:extLst>
      <p:ext uri="{BB962C8B-B14F-4D97-AF65-F5344CB8AC3E}">
        <p14:creationId xmlns:p14="http://schemas.microsoft.com/office/powerpoint/2010/main" val="281431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A168A-0AB5-7249-9EA0-71F7DF5A0CDF}" type="slidenum">
              <a:rPr lang="en-US" smtClean="0"/>
              <a:t>3</a:t>
            </a:fld>
            <a:endParaRPr lang="en-US"/>
          </a:p>
        </p:txBody>
      </p:sp>
    </p:spTree>
    <p:extLst>
      <p:ext uri="{BB962C8B-B14F-4D97-AF65-F5344CB8AC3E}">
        <p14:creationId xmlns:p14="http://schemas.microsoft.com/office/powerpoint/2010/main" val="77623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1" dirty="0">
                <a:solidFill>
                  <a:schemeClr val="tx1"/>
                </a:solidFill>
                <a:latin typeface="+mn-lt"/>
              </a:rPr>
              <a:t>These </a:t>
            </a:r>
            <a:r>
              <a:rPr lang="en-US" altLang="en-US" sz="1200" b="1" dirty="0">
                <a:solidFill>
                  <a:schemeClr val="tx1"/>
                </a:solidFill>
                <a:latin typeface="+mn-lt"/>
              </a:rPr>
              <a:t>Labour Market Information (LMI) to Career Management Information (CMI) slides operate as an LMI Toolkit for the Edinburgh and South East Scotland City Region to help you find and interpret evidence that can enhance Careers Information, Advice and Guidance (CIAG) delivery. </a:t>
            </a:r>
            <a:endParaRPr lang="en-GB" dirty="0"/>
          </a:p>
          <a:p>
            <a:endParaRPr lang="en-GB" dirty="0"/>
          </a:p>
          <a:p>
            <a:r>
              <a:rPr lang="en-GB" sz="1000" dirty="0"/>
              <a:t>The slide pack will introduce LMI use within the skills planning landscape. The purpose of this slide deck is to provide you with an introduction to the use of LMI and evidence in skills planning and provision, and to support you in your own use of the data and how it informs your everyday practice. </a:t>
            </a:r>
          </a:p>
          <a:p>
            <a:pPr marL="0" indent="0">
              <a:buFont typeface="+mj-lt"/>
              <a:buNone/>
            </a:pPr>
            <a:endParaRPr lang="en-GB" sz="1000" dirty="0"/>
          </a:p>
          <a:p>
            <a:pPr marL="0" indent="0">
              <a:buFont typeface="+mj-lt"/>
              <a:buNone/>
            </a:pPr>
            <a:r>
              <a:rPr lang="en-GB" sz="1000" dirty="0"/>
              <a:t>This Toolkit will use data from the Edinburgh and South East of Scotland City Region in the examples. It is important to note that data is update and renewed frequently and so the insight contained within this Toolkit may not be up to date. It is for this reason that you should use Toolkit to develop your understanding so that you can interpret the most up to date LMI available at the linked and recommended sources. </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4</a:t>
            </a:fld>
            <a:endParaRPr lang="en-GB"/>
          </a:p>
        </p:txBody>
      </p:sp>
    </p:spTree>
    <p:extLst>
      <p:ext uri="{BB962C8B-B14F-4D97-AF65-F5344CB8AC3E}">
        <p14:creationId xmlns:p14="http://schemas.microsoft.com/office/powerpoint/2010/main" val="6399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look at the age of individuals within a region (demographics) to understand the skills supply. For example, if we have a high number of young people (0-15) and a higher number of older people (65+), we have a lot of individuals in the population that might not be working. This means that we do not have huge pool of labour to draw from to fill opportunities in the labour market. This would cause labour market challenges. </a:t>
            </a:r>
          </a:p>
          <a:p>
            <a:br>
              <a:rPr lang="en-GB" dirty="0"/>
            </a:br>
            <a:r>
              <a:rPr lang="en-GB" dirty="0"/>
              <a:t>Rural regions, such as the Scottish Borders have historically had issues of talent retention, whereby adolescents and young adults migrate out of the region to other densely populated areas in search of training, education or employment opportunities. This means that there is a high number of people in the region who no longer work, and a low number of people of working age. </a:t>
            </a:r>
          </a:p>
          <a:p>
            <a:endParaRPr lang="en-GB" dirty="0"/>
          </a:p>
          <a:p>
            <a:r>
              <a:rPr lang="en-GB" b="1" dirty="0"/>
              <a:t>Sources:</a:t>
            </a:r>
          </a:p>
          <a:p>
            <a:r>
              <a:rPr lang="en-GB" b="1" dirty="0"/>
              <a:t>National Records of Scotland (2020) Mid-2019 Population Estimates Scotland, available online: </a:t>
            </a:r>
            <a:r>
              <a:rPr lang="en-GB" b="0" u="sng" dirty="0"/>
              <a:t>https://www.nrscotland.gov.uk/statistics-and-data/statistics/statistics-by-theme/population/population-estimates/mid-year-population-estimates/mid-2019</a:t>
            </a:r>
          </a:p>
          <a:p>
            <a:r>
              <a:rPr lang="en-GB" b="1" u="none" dirty="0"/>
              <a:t>Skills Development Scotland (2021) Regional Skills Assessments: Edinburgh and South East City Deal, available online: </a:t>
            </a:r>
            <a:r>
              <a:rPr lang="en-GB" b="0" u="sng" dirty="0"/>
              <a:t>https://www.skillsdevelopmentscotland.co.uk/what-we-do/skills-planning-alignment/regional-skills-assessments/</a:t>
            </a:r>
          </a:p>
        </p:txBody>
      </p:sp>
      <p:sp>
        <p:nvSpPr>
          <p:cNvPr id="4" name="Slide Number Placeholder 3"/>
          <p:cNvSpPr>
            <a:spLocks noGrp="1"/>
          </p:cNvSpPr>
          <p:nvPr>
            <p:ph type="sldNum" sz="quarter" idx="5"/>
          </p:nvPr>
        </p:nvSpPr>
        <p:spPr/>
        <p:txBody>
          <a:bodyPr/>
          <a:lstStyle/>
          <a:p>
            <a:fld id="{A68A168A-0AB5-7249-9EA0-71F7DF5A0CDF}" type="slidenum">
              <a:rPr lang="en-US" smtClean="0"/>
              <a:t>5</a:t>
            </a:fld>
            <a:endParaRPr lang="en-US" dirty="0"/>
          </a:p>
        </p:txBody>
      </p:sp>
    </p:spTree>
    <p:extLst>
      <p:ext uri="{BB962C8B-B14F-4D97-AF65-F5344CB8AC3E}">
        <p14:creationId xmlns:p14="http://schemas.microsoft.com/office/powerpoint/2010/main" val="199619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use current population data, and population projection insight to forecast future dependency rations by calculating the number of people of people of non-working age, dependant on the number of people of working age (16-64).</a:t>
            </a:r>
          </a:p>
          <a:p>
            <a:endParaRPr lang="en-GB" dirty="0"/>
          </a:p>
          <a:p>
            <a:r>
              <a:rPr lang="en-GB" dirty="0"/>
              <a:t>A region with a high dependency ratio will result in increased strain on the labour market and individuals of working age. </a:t>
            </a:r>
          </a:p>
          <a:p>
            <a:endParaRPr lang="en-GB" dirty="0"/>
          </a:p>
          <a:p>
            <a:r>
              <a:rPr lang="en-GB"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National Records of Scotland (2020) Mid-2019 Population Estimates Scotland, available online: </a:t>
            </a:r>
            <a:r>
              <a:rPr lang="en-GB" b="0" u="sng" dirty="0"/>
              <a:t>https://www.nrscotland.gov.uk/statistics-and-data/statistics/statistics-by-theme/population/population-estimates/mid-year-population-estimates/mid-2019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National Records of Scotland (2020) Projected Population of Scotland (2018-based), available online: </a:t>
            </a:r>
            <a:r>
              <a:rPr lang="en-GB" b="0" u="sng" dirty="0"/>
              <a:t>https://www.nrscotland.gov.uk/statistics-and-data/statistics/statistics-by-theme/population/population-projections/population-projections-scotland/2018-based</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68A168A-0AB5-7249-9EA0-71F7DF5A0CDF}" type="slidenum">
              <a:rPr lang="en-US" smtClean="0"/>
              <a:t>6</a:t>
            </a:fld>
            <a:endParaRPr lang="en-US" dirty="0"/>
          </a:p>
        </p:txBody>
      </p:sp>
    </p:spTree>
    <p:extLst>
      <p:ext uri="{BB962C8B-B14F-4D97-AF65-F5344CB8AC3E}">
        <p14:creationId xmlns:p14="http://schemas.microsoft.com/office/powerpoint/2010/main" val="107661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Skills Development Scotland publishes the </a:t>
            </a:r>
            <a:r>
              <a:rPr lang="en-GB" sz="1200" b="1" dirty="0"/>
              <a:t>Annual Participation Measure</a:t>
            </a:r>
            <a:r>
              <a:rPr lang="en-GB" sz="1200" dirty="0"/>
              <a:t> (APM), with records drawn from their internal Customer Support System (CSS). This measure is now part of the Scottish Government’s </a:t>
            </a:r>
            <a:r>
              <a:rPr lang="en-GB" sz="1200" b="1" dirty="0"/>
              <a:t>National Performance Framework </a:t>
            </a:r>
            <a:r>
              <a:rPr lang="en-GB" sz="1200" dirty="0"/>
              <a:t>as the measure of young peoples participation within the skills system and labour market. The APM can be defined as the “</a:t>
            </a:r>
            <a:r>
              <a:rPr lang="en-GB" sz="1200" b="1" dirty="0"/>
              <a:t>percentage of young adults (16-19 year olds) participating in education, training or employment”</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can use the annual participation measure to identify where young people are within the skill system, and to gauge their participation. SDS publishes the APM tool which can provide breakdowns by age, and local authority. It also includes insight on equalities issues such as the status of individuals from areas identified in the Scottish Index of Multiple Deprivation (SIMD).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can see from the slides that the 18-19 year olds have a lower rate of participation than 16-17) however this is largely due to ‘unconfirmed’ data as individuals become more difficult to reach, i.e. not in school, move away from home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 participating includes those who are unemployed and actively seeking employment, education or training and unemployed not seeking.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Not on the slide - </a:t>
            </a:r>
            <a:r>
              <a:rPr lang="en-GB" sz="1200" dirty="0"/>
              <a:t>Individuals from the least deprived areas are more likely to stay in school, whereas different types of provision and training becomes important for individuals from the most deprived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Skills Development Scotland (2020) Annual Participation Measure, available online: </a:t>
            </a:r>
            <a:r>
              <a:rPr lang="en-GB" sz="1200" b="0" u="sng" dirty="0"/>
              <a:t>https://www.skillsdevelopmentscotland.co.uk/publications-statistics/statistics/annual-participation-measure/?page=1&amp;statisticCategoryId=7&amp;order=date-desc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Skills Development Scotland (2020) Annual Participation Measure (Statistics), available online at: </a:t>
            </a:r>
            <a:r>
              <a:rPr lang="en-GB" sz="1200" b="0" u="sng" dirty="0"/>
              <a:t>https://www.skillsdevelopmentscotland.co.uk/publications-statistics/statistics/annual-participation-measure/?page=1&amp;statisticCategoryId=7&amp;order=date-desc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F935F9D2-03A2-449E-B0EB-8AAADDD5FBF8}" type="slidenum">
              <a:rPr lang="en-GB" smtClean="0"/>
              <a:pPr/>
              <a:t>7</a:t>
            </a:fld>
            <a:endParaRPr lang="en-GB" dirty="0"/>
          </a:p>
        </p:txBody>
      </p:sp>
    </p:spTree>
    <p:extLst>
      <p:ext uri="{BB962C8B-B14F-4D97-AF65-F5344CB8AC3E}">
        <p14:creationId xmlns:p14="http://schemas.microsoft.com/office/powerpoint/2010/main" val="90025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b="1" u="sng" dirty="0"/>
              <a:t>School leaver attainment</a:t>
            </a:r>
          </a:p>
          <a:p>
            <a:endParaRPr lang="en-GB" b="1" u="sng" dirty="0"/>
          </a:p>
          <a:p>
            <a:r>
              <a:rPr lang="en-GB" altLang="en-US" sz="1200" b="1" dirty="0">
                <a:ea typeface="Geneva"/>
              </a:rPr>
              <a:t>The labour market is constantly changing, shaped by supply and demand. School leavers are a valuable part of that ‘labour supply</a:t>
            </a:r>
            <a:r>
              <a:rPr lang="en-GB" altLang="en-US" sz="1200" b="0" dirty="0">
                <a:ea typeface="Geneva"/>
              </a:rPr>
              <a:t>’ but to find their place in the labour market they need to recognise both what they have to offer – skills, qualification, attitude - and investigate what labour market demand they could fill. </a:t>
            </a:r>
          </a:p>
          <a:p>
            <a:endParaRPr lang="en-GB" sz="1200" b="0" dirty="0"/>
          </a:p>
          <a:p>
            <a:r>
              <a:rPr lang="en-GB" sz="1200" b="1" dirty="0"/>
              <a:t>We can use school leaver attainment data to identify the level of education young people are leaving school with. </a:t>
            </a:r>
            <a:r>
              <a:rPr lang="en-GB" sz="1200" b="0" dirty="0"/>
              <a:t>Young people with higher attainment levels are more likely to go into positive destinations. We can view attainment data by local authority and the Scottish Index of Multiple Deprivation (SIMD). </a:t>
            </a:r>
          </a:p>
          <a:p>
            <a:endParaRPr lang="en-GB" sz="1200" b="0" dirty="0"/>
          </a:p>
          <a:p>
            <a:r>
              <a:rPr lang="en-GB" sz="1200" b="1" dirty="0"/>
              <a:t>Not on the slide: </a:t>
            </a:r>
            <a:r>
              <a:rPr lang="en-GB" sz="1200" b="0" dirty="0"/>
              <a:t>The 2018-19 data provides individuals from the most deprived areas in Scotland have a lower number of qualification attainments across SCQF level 5 to 7. For example across Scotland, there were 3,191 individuals with at least one of more qualifications at SCQF level 7 from the least deprived areas in Scotland, compared to 920 individuals from the most deprived areas in Scotland. </a:t>
            </a:r>
          </a:p>
          <a:p>
            <a:endParaRPr lang="en-GB" sz="1200" b="0" dirty="0"/>
          </a:p>
          <a:p>
            <a:r>
              <a:rPr lang="en-GB" sz="1200" b="0" dirty="0"/>
              <a:t>At a more granular level, the same can be said as true across the 6 local authorities in the Edinburgh city region. Looking at information like this allows us to understand the social context of skills and education. Knowing this allows us to help individuals in the labour market explore options available to them and try to best quip them with the qualifications they need to enter the labour market, and for us to provide support to individuals who might need it most.  </a:t>
            </a:r>
          </a:p>
          <a:p>
            <a:endParaRPr lang="en-GB" sz="1200" b="0" dirty="0"/>
          </a:p>
          <a:p>
            <a:r>
              <a:rPr lang="en-GB" sz="1200" b="1" dirty="0"/>
              <a:t>SOURCES:</a:t>
            </a:r>
          </a:p>
          <a:p>
            <a:r>
              <a:rPr lang="en-GB" sz="1200" b="1" dirty="0"/>
              <a:t>Scottish Government (2021) Summary Statistics for Attainment and Initial Leaver Destinations, No.3: 2021 Edition, available online at</a:t>
            </a:r>
            <a:r>
              <a:rPr lang="en-GB" sz="1200" b="0" dirty="0"/>
              <a:t>: </a:t>
            </a:r>
            <a:r>
              <a:rPr lang="en-GB" sz="1200" b="0" u="sng" dirty="0"/>
              <a:t>https://www.gov.scot/publications/summary-statistics-attainment-initial-leaver-destinations-no-3-2021-edition/</a:t>
            </a:r>
          </a:p>
        </p:txBody>
      </p:sp>
      <p:sp>
        <p:nvSpPr>
          <p:cNvPr id="4" name="Slide Number Placeholder 3"/>
          <p:cNvSpPr>
            <a:spLocks noGrp="1"/>
          </p:cNvSpPr>
          <p:nvPr>
            <p:ph type="sldNum" sz="quarter" idx="10"/>
          </p:nvPr>
        </p:nvSpPr>
        <p:spPr/>
        <p:txBody>
          <a:bodyPr/>
          <a:lstStyle/>
          <a:p>
            <a:fld id="{F935F9D2-03A2-449E-B0EB-8AAADDD5FBF8}" type="slidenum">
              <a:rPr lang="en-GB" smtClean="0"/>
              <a:pPr/>
              <a:t>8</a:t>
            </a:fld>
            <a:endParaRPr lang="en-GB" dirty="0"/>
          </a:p>
        </p:txBody>
      </p:sp>
    </p:spTree>
    <p:extLst>
      <p:ext uri="{BB962C8B-B14F-4D97-AF65-F5344CB8AC3E}">
        <p14:creationId xmlns:p14="http://schemas.microsoft.com/office/powerpoint/2010/main" val="145165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We can look at school leaver destinations to assess the impact of labour market interventions that aim to support young people into positive destinations within the labour market. </a:t>
            </a:r>
          </a:p>
          <a:p>
            <a:endParaRPr lang="en-GB" dirty="0"/>
          </a:p>
          <a:p>
            <a:r>
              <a:rPr lang="en-GB" dirty="0"/>
              <a:t>School leavers who are engaged in higher education, further-education, training, voluntary work, employment or activity agreements are classified as having a ‘positive destination’.</a:t>
            </a:r>
          </a:p>
          <a:p>
            <a:endParaRPr lang="en-GB" dirty="0"/>
          </a:p>
          <a:p>
            <a:r>
              <a:rPr lang="en-GB" dirty="0"/>
              <a:t>The initial (3 months after the individual has left school) school leaver destinations are shown on the slide. There is also a follow-up data set that identifies where individuals are 6 months after they leave school:</a:t>
            </a:r>
          </a:p>
          <a:p>
            <a:endParaRPr lang="en-GB" dirty="0"/>
          </a:p>
          <a:p>
            <a:r>
              <a:rPr lang="en-GB" dirty="0"/>
              <a:t>In Edinburgh and South East Scotland, the follow-up destination finds that 92.6% of individuals were in positive destinations This is marginally lower than the follow-up destinations for Scotland at 92.9%.</a:t>
            </a:r>
          </a:p>
          <a:p>
            <a:endParaRPr lang="en-GB" dirty="0"/>
          </a:p>
          <a:p>
            <a:r>
              <a:rPr lang="en-GB" b="1" dirty="0"/>
              <a:t>Not on the slide: </a:t>
            </a:r>
            <a:r>
              <a:rPr lang="en-GB" b="0" dirty="0"/>
              <a:t>As the figures show, the follow up destination rates are lower than the initial leaver destinations. This is because some destinations are more sustainable than others. For example, those that go into higher education or employment are more likely to stay there for 6 months, than those that go into training or voluntary work. </a:t>
            </a:r>
          </a:p>
          <a:p>
            <a:endParaRPr lang="en-GB" b="0" dirty="0"/>
          </a:p>
          <a:p>
            <a:r>
              <a:rPr lang="en-GB" b="1" dirty="0"/>
              <a:t>SOURCE:</a:t>
            </a:r>
          </a:p>
          <a:p>
            <a:r>
              <a:rPr lang="en-GB" sz="1200" b="1" dirty="0"/>
              <a:t>Scottish Government (2021) Summary Statistics for Attainment and Initial Leaver Destinations, No.3: 2021 Edition, available online at</a:t>
            </a:r>
            <a:r>
              <a:rPr lang="en-GB" sz="1200" b="0" dirty="0"/>
              <a:t>: </a:t>
            </a:r>
            <a:r>
              <a:rPr lang="en-GB" sz="1200" b="0" u="sng" dirty="0"/>
              <a:t>https://www.gov.scot/publications/summary-statistics-attainment-initial-leaver-destinations-no-3-2021-edition/</a:t>
            </a:r>
          </a:p>
        </p:txBody>
      </p:sp>
      <p:sp>
        <p:nvSpPr>
          <p:cNvPr id="4" name="Slide Number Placeholder 3"/>
          <p:cNvSpPr>
            <a:spLocks noGrp="1"/>
          </p:cNvSpPr>
          <p:nvPr>
            <p:ph type="sldNum" sz="quarter" idx="10"/>
          </p:nvPr>
        </p:nvSpPr>
        <p:spPr/>
        <p:txBody>
          <a:bodyPr/>
          <a:lstStyle/>
          <a:p>
            <a:fld id="{F935F9D2-03A2-449E-B0EB-8AAADDD5FBF8}" type="slidenum">
              <a:rPr lang="en-GB" smtClean="0"/>
              <a:pPr/>
              <a:t>9</a:t>
            </a:fld>
            <a:endParaRPr lang="en-GB" dirty="0"/>
          </a:p>
        </p:txBody>
      </p:sp>
    </p:spTree>
    <p:extLst>
      <p:ext uri="{BB962C8B-B14F-4D97-AF65-F5344CB8AC3E}">
        <p14:creationId xmlns:p14="http://schemas.microsoft.com/office/powerpoint/2010/main" val="317266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rial" panose="020B0604020202020204" pitchFamily="34" charset="0"/>
              </a:rPr>
              <a:t>Scottish Foundation Apprenticeships </a:t>
            </a:r>
            <a:r>
              <a:rPr lang="en-GB" sz="1800" b="0" i="0" u="none" strike="noStrike" dirty="0">
                <a:solidFill>
                  <a:srgbClr val="000000"/>
                </a:solidFill>
                <a:effectLst/>
                <a:latin typeface="Arial" panose="020B0604020202020204" pitchFamily="34" charset="0"/>
              </a:rPr>
              <a:t>(version 4, 2020). </a:t>
            </a:r>
            <a:endParaRPr lang="en-US" b="0" i="0" dirty="0">
              <a:solidFill>
                <a:srgbClr val="444444"/>
              </a:solidFill>
              <a:effectLst/>
              <a:latin typeface="Calibri" panose="020F0502020204030204" pitchFamily="34" charset="0"/>
            </a:endParaRPr>
          </a:p>
          <a:p>
            <a:pPr algn="l" rtl="0" fontAlgn="base"/>
            <a:r>
              <a:rPr lang="en-GB" sz="1800"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rial" panose="020B0604020202020204" pitchFamily="34" charset="0"/>
              </a:rPr>
              <a:t>We know Foundation Apprenticeships help to develop a wide range of skills and experience, demonstrating and strengthening Career Management Skills. It can also be helpful to show how each Foundation Apprenticeship connect with post-school career pathways. This slides shows how each Foundation Apprenticeship connects with a College Courses in the same subject </a:t>
            </a:r>
            <a:r>
              <a:rPr lang="en-US" sz="1800" b="0" i="0" u="none" strike="noStrike" dirty="0">
                <a:solidFill>
                  <a:srgbClr val="000000"/>
                </a:solidFill>
                <a:effectLst/>
                <a:latin typeface="Arial" panose="020B0604020202020204" pitchFamily="34" charset="0"/>
              </a:rPr>
              <a:t>(e.g. FA Accountancy to HNC Accountancy). </a:t>
            </a:r>
            <a:r>
              <a:rPr lang="en-GB" sz="1800" b="0" i="0" u="none" strike="noStrike" dirty="0">
                <a:solidFill>
                  <a:srgbClr val="000000"/>
                </a:solidFill>
                <a:effectLst/>
                <a:latin typeface="Arial" panose="020B0604020202020204" pitchFamily="34" charset="0"/>
              </a:rPr>
              <a:t>A benefit for those moving from a Foundation Apprenticeship to a course in the same subject is that many courses will accept the Foundation Apprenticeship for entry with no other requirements (show by Tick):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 Direct entry with FA, no additional qualifications required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✓1 - Entry with FA plus unspecified qualifications (e.g. FA plus additional Higher and/or Nat 5s)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✓2 - Entry with FA plus specified qualifications (e.g. FA plus Higher English and/or Nat 5 </a:t>
            </a:r>
            <a:r>
              <a:rPr lang="en-US" sz="1800" b="0" i="0" u="none" strike="noStrike" dirty="0" err="1">
                <a:solidFill>
                  <a:srgbClr val="000000"/>
                </a:solidFill>
                <a:effectLst/>
                <a:latin typeface="Arial" panose="020B0604020202020204" pitchFamily="34" charset="0"/>
              </a:rPr>
              <a:t>Maths</a:t>
            </a:r>
            <a:r>
              <a:rPr lang="en-US" sz="1800" b="0"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No HNC/D provision for this FA (e.g. FA will be recognised as a Higher)</a:t>
            </a:r>
            <a:r>
              <a:rPr lang="en-GB" sz="1800" b="0" i="0" dirty="0">
                <a:solidFill>
                  <a:srgbClr val="444444"/>
                </a:solidFill>
                <a:effectLst/>
                <a:latin typeface="Arial" panose="020B0604020202020204" pitchFamily="34" charset="0"/>
              </a:rPr>
              <a:t>​</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Arial" panose="020B0604020202020204" pitchFamily="34" charset="0"/>
              </a:rPr>
              <a:t>NOTE</a:t>
            </a:r>
            <a:r>
              <a:rPr lang="en-US" sz="1800" b="0" i="0" u="none" strike="noStrike" dirty="0">
                <a:solidFill>
                  <a:srgbClr val="000000"/>
                </a:solidFill>
                <a:effectLst/>
                <a:latin typeface="Arial" panose="020B0604020202020204" pitchFamily="34" charset="0"/>
              </a:rPr>
              <a:t>: For those applying to different subject areas the Foundation Apprenticeship is recognised as a Higher.</a:t>
            </a:r>
            <a:endParaRPr lang="en-GB" b="1" dirty="0"/>
          </a:p>
          <a:p>
            <a:r>
              <a:rPr lang="en-GB" b="1" dirty="0"/>
              <a:t>Sources: </a:t>
            </a:r>
            <a:r>
              <a:rPr lang="en-GB" b="0" u="sng" dirty="0"/>
              <a:t>https://www.apprenticeships.scot/</a:t>
            </a:r>
          </a:p>
        </p:txBody>
      </p:sp>
      <p:sp>
        <p:nvSpPr>
          <p:cNvPr id="4" name="Slide Number Placeholder 3"/>
          <p:cNvSpPr>
            <a:spLocks noGrp="1"/>
          </p:cNvSpPr>
          <p:nvPr>
            <p:ph type="sldNum" sz="quarter" idx="5"/>
          </p:nvPr>
        </p:nvSpPr>
        <p:spPr/>
        <p:txBody>
          <a:bodyPr/>
          <a:lstStyle/>
          <a:p>
            <a:fld id="{A68A168A-0AB5-7249-9EA0-71F7DF5A0CDF}" type="slidenum">
              <a:rPr lang="en-US" smtClean="0"/>
              <a:t>10</a:t>
            </a:fld>
            <a:endParaRPr lang="en-US" dirty="0"/>
          </a:p>
        </p:txBody>
      </p:sp>
    </p:spTree>
    <p:extLst>
      <p:ext uri="{BB962C8B-B14F-4D97-AF65-F5344CB8AC3E}">
        <p14:creationId xmlns:p14="http://schemas.microsoft.com/office/powerpoint/2010/main" val="2897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D0503-394C-43E2-89CA-440DFA1BF40E}" type="datetimeFigureOut">
              <a:rPr lang="en-GB" smtClean="0"/>
              <a:pPr/>
              <a:t>20/05/2021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A7D589-7317-49A9-B911-C562C699BBC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D0503-394C-43E2-89CA-440DFA1BF40E}" type="datetimeFigureOut">
              <a:rPr lang="en-GB" smtClean="0"/>
              <a:pPr/>
              <a:t>20/05/2021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D589-7317-49A9-B911-C562C699BBC4}"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pprenticeships.sco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hyperlink" Target="https://www.apprenticeships.sco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35.png"/><Relationship Id="rId7"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chart" Target="../charts/chart17.xml"/><Relationship Id="rId4" Type="http://schemas.openxmlformats.org/officeDocument/2006/relationships/image" Target="../media/image36.svg"/><Relationship Id="rId9" Type="http://schemas.openxmlformats.org/officeDocument/2006/relationships/chart" Target="../charts/chart16.xml"/></Relationships>
</file>

<file path=ppt/slides/_rels/slide14.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3.xml"/><Relationship Id="rId16" Type="http://schemas.openxmlformats.org/officeDocument/2006/relationships/image" Target="../media/image78.svg"/><Relationship Id="rId1" Type="http://schemas.openxmlformats.org/officeDocument/2006/relationships/slideLayout" Target="../slideLayouts/slideLayout2.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17.xml.rels><?xml version="1.0" encoding="UTF-8" standalone="yes"?>
<Relationships xmlns="http://schemas.openxmlformats.org/package/2006/relationships"><Relationship Id="rId3" Type="http://schemas.openxmlformats.org/officeDocument/2006/relationships/hyperlink" Target="https://scqf.org.uk/interactive-framewor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8.xml.rels><?xml version="1.0" encoding="UTF-8" standalone="yes"?>
<Relationships xmlns="http://schemas.openxmlformats.org/package/2006/relationships"><Relationship Id="rId3" Type="http://schemas.openxmlformats.org/officeDocument/2006/relationships/hyperlink" Target="https://www.pathways.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27.png"/><Relationship Id="rId5" Type="http://schemas.openxmlformats.org/officeDocument/2006/relationships/chart" Target="../charts/chart1.xml"/><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3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chart" Target="../charts/chart4.xml"/><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12" Type="http://schemas.openxmlformats.org/officeDocument/2006/relationships/image" Target="../media/image49.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8.xml"/><Relationship Id="rId11" Type="http://schemas.openxmlformats.org/officeDocument/2006/relationships/image" Target="../media/image48.png"/><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39.png"/><Relationship Id="rId12" Type="http://schemas.openxmlformats.org/officeDocument/2006/relationships/image" Target="../media/image5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38.svg"/><Relationship Id="rId4" Type="http://schemas.openxmlformats.org/officeDocument/2006/relationships/image" Target="../media/image51.svg"/><Relationship Id="rId9" Type="http://schemas.openxmlformats.org/officeDocument/2006/relationships/image" Target="../media/image37.png"/><Relationship Id="rId1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DB5"/>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5514A78-D0A1-4243-A1BB-ABE65A2CE8E1}"/>
              </a:ext>
            </a:extLst>
          </p:cNvPr>
          <p:cNvPicPr>
            <a:picLocks noChangeAspect="1" noChangeArrowheads="1"/>
          </p:cNvPicPr>
          <p:nvPr/>
        </p:nvPicPr>
        <p:blipFill>
          <a:blip r:embed="rId3" cstate="print"/>
          <a:srcRect/>
          <a:stretch>
            <a:fillRect/>
          </a:stretch>
        </p:blipFill>
        <p:spPr bwMode="auto">
          <a:xfrm>
            <a:off x="-11324" y="692696"/>
            <a:ext cx="1981204" cy="1054236"/>
          </a:xfrm>
          <a:prstGeom prst="rect">
            <a:avLst/>
          </a:prstGeom>
          <a:noFill/>
          <a:ln w="9525">
            <a:noFill/>
            <a:miter lim="800000"/>
            <a:headEnd/>
            <a:tailEnd/>
          </a:ln>
          <a:effectLst/>
        </p:spPr>
      </p:pic>
      <p:sp>
        <p:nvSpPr>
          <p:cNvPr id="10" name="TextBox 9">
            <a:extLst>
              <a:ext uri="{FF2B5EF4-FFF2-40B4-BE49-F238E27FC236}">
                <a16:creationId xmlns:a16="http://schemas.microsoft.com/office/drawing/2014/main" id="{313AB0B0-6E3D-47A5-BFBB-02D3FA7650BC}"/>
              </a:ext>
            </a:extLst>
          </p:cNvPr>
          <p:cNvSpPr txBox="1"/>
          <p:nvPr/>
        </p:nvSpPr>
        <p:spPr>
          <a:xfrm>
            <a:off x="479376" y="2420888"/>
            <a:ext cx="8611288" cy="1323439"/>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People and Qualifications </a:t>
            </a:r>
          </a:p>
          <a:p>
            <a:r>
              <a:rPr lang="en-GB" sz="4000" b="1" dirty="0">
                <a:solidFill>
                  <a:schemeClr val="bg1"/>
                </a:solidFill>
                <a:latin typeface="Arial" panose="020B0604020202020204" pitchFamily="34" charset="0"/>
                <a:cs typeface="Arial" panose="020B0604020202020204" pitchFamily="34" charset="0"/>
              </a:rPr>
              <a:t>Skills Supply</a:t>
            </a:r>
          </a:p>
        </p:txBody>
      </p:sp>
      <p:sp>
        <p:nvSpPr>
          <p:cNvPr id="8" name="TextBox 7">
            <a:extLst>
              <a:ext uri="{FF2B5EF4-FFF2-40B4-BE49-F238E27FC236}">
                <a16:creationId xmlns:a16="http://schemas.microsoft.com/office/drawing/2014/main" id="{962994A3-9320-456E-8BE5-8E0F8DFFC757}"/>
              </a:ext>
            </a:extLst>
          </p:cNvPr>
          <p:cNvSpPr txBox="1"/>
          <p:nvPr/>
        </p:nvSpPr>
        <p:spPr>
          <a:xfrm>
            <a:off x="479376" y="3879674"/>
            <a:ext cx="11456385" cy="1077218"/>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Edinburgh and South East Scotland LMI Toolkit</a:t>
            </a:r>
          </a:p>
          <a:p>
            <a:endParaRPr lang="en-GB" sz="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Skills Development Scotland 2020-2021</a:t>
            </a:r>
          </a:p>
        </p:txBody>
      </p:sp>
    </p:spTree>
    <p:extLst>
      <p:ext uri="{BB962C8B-B14F-4D97-AF65-F5344CB8AC3E}">
        <p14:creationId xmlns:p14="http://schemas.microsoft.com/office/powerpoint/2010/main" val="268159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09590338-1528-4E2E-8ADE-32C2D6A1C7A4}"/>
              </a:ext>
            </a:extLst>
          </p:cNvPr>
          <p:cNvPicPr>
            <a:picLocks noGrp="1" noChangeAspect="1"/>
          </p:cNvPicPr>
          <p:nvPr>
            <p:ph idx="1"/>
          </p:nvPr>
        </p:nvPicPr>
        <p:blipFill>
          <a:blip r:embed="rId4"/>
          <a:stretch>
            <a:fillRect/>
          </a:stretch>
        </p:blipFill>
        <p:spPr>
          <a:xfrm>
            <a:off x="1775520" y="247492"/>
            <a:ext cx="10304479" cy="6363015"/>
          </a:xfrm>
          <a:prstGeom prst="rect">
            <a:avLst/>
          </a:prstGeom>
        </p:spPr>
      </p:pic>
      <p:sp>
        <p:nvSpPr>
          <p:cNvPr id="3" name="Rectangle 2">
            <a:extLst>
              <a:ext uri="{FF2B5EF4-FFF2-40B4-BE49-F238E27FC236}">
                <a16:creationId xmlns:a16="http://schemas.microsoft.com/office/drawing/2014/main" id="{5E57B65A-87A3-40F3-87B1-E7236361661E}"/>
              </a:ext>
            </a:extLst>
          </p:cNvPr>
          <p:cNvSpPr/>
          <p:nvPr/>
        </p:nvSpPr>
        <p:spPr>
          <a:xfrm>
            <a:off x="0" y="0"/>
            <a:ext cx="1703512"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946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hlinkClick r:id="rId3"/>
            <a:extLst>
              <a:ext uri="{FF2B5EF4-FFF2-40B4-BE49-F238E27FC236}">
                <a16:creationId xmlns:a16="http://schemas.microsoft.com/office/drawing/2014/main" id="{510EF7E1-9176-4F89-8003-52FAB415F8CD}"/>
              </a:ext>
            </a:extLst>
          </p:cNvPr>
          <p:cNvPicPr>
            <a:picLocks noGrp="1" noChangeAspect="1"/>
          </p:cNvPicPr>
          <p:nvPr>
            <p:ph idx="1"/>
          </p:nvPr>
        </p:nvPicPr>
        <p:blipFill rotWithShape="1">
          <a:blip r:embed="rId4"/>
          <a:srcRect b="21339"/>
          <a:stretch/>
        </p:blipFill>
        <p:spPr>
          <a:xfrm>
            <a:off x="1487488" y="637712"/>
            <a:ext cx="10592547" cy="5582575"/>
          </a:xfrm>
          <a:prstGeom prst="rect">
            <a:avLst/>
          </a:prstGeom>
        </p:spPr>
      </p:pic>
      <p:sp>
        <p:nvSpPr>
          <p:cNvPr id="3" name="Rectangle 2">
            <a:extLst>
              <a:ext uri="{FF2B5EF4-FFF2-40B4-BE49-F238E27FC236}">
                <a16:creationId xmlns:a16="http://schemas.microsoft.com/office/drawing/2014/main" id="{8F786BC5-7B89-453C-B9FD-9E3D8D89AA36}"/>
              </a:ext>
            </a:extLst>
          </p:cNvPr>
          <p:cNvSpPr/>
          <p:nvPr/>
        </p:nvSpPr>
        <p:spPr>
          <a:xfrm>
            <a:off x="0" y="0"/>
            <a:ext cx="1703512" cy="685800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574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0AE6B9C-26A8-44B9-95D6-5A47A6DA4445}"/>
              </a:ext>
            </a:extLst>
          </p:cNvPr>
          <p:cNvSpPr/>
          <p:nvPr/>
        </p:nvSpPr>
        <p:spPr>
          <a:xfrm>
            <a:off x="434988" y="1854122"/>
            <a:ext cx="11449272" cy="4752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8F038F0-367F-49EF-AEE9-38B44D60FA63}"/>
              </a:ext>
            </a:extLst>
          </p:cNvPr>
          <p:cNvSpPr/>
          <p:nvPr/>
        </p:nvSpPr>
        <p:spPr>
          <a:xfrm>
            <a:off x="767408" y="1179070"/>
            <a:ext cx="11089232" cy="530122"/>
          </a:xfrm>
          <a:prstGeom prst="rect">
            <a:avLst/>
          </a:prstGeom>
          <a:gradFill flip="none" rotWithShape="1">
            <a:gsLst>
              <a:gs pos="0">
                <a:srgbClr val="58417E">
                  <a:tint val="66000"/>
                  <a:satMod val="160000"/>
                </a:srgbClr>
              </a:gs>
              <a:gs pos="50000">
                <a:srgbClr val="58417E">
                  <a:tint val="44500"/>
                  <a:satMod val="160000"/>
                </a:srgbClr>
              </a:gs>
              <a:gs pos="100000">
                <a:srgbClr val="58417E">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F5285796-DD68-465F-A65C-D1FA490B165F}"/>
              </a:ext>
            </a:extLst>
          </p:cNvPr>
          <p:cNvSpPr/>
          <p:nvPr/>
        </p:nvSpPr>
        <p:spPr>
          <a:xfrm>
            <a:off x="0" y="45028"/>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FF74708-178F-4750-A943-856902C51B2F}"/>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College Leaver Destinations</a:t>
            </a:r>
          </a:p>
        </p:txBody>
      </p:sp>
      <p:sp>
        <p:nvSpPr>
          <p:cNvPr id="6" name="Rectangle 5">
            <a:extLst>
              <a:ext uri="{FF2B5EF4-FFF2-40B4-BE49-F238E27FC236}">
                <a16:creationId xmlns:a16="http://schemas.microsoft.com/office/drawing/2014/main" id="{69CCA8EB-93B7-4C76-BB4F-76D0C0C46013}"/>
              </a:ext>
            </a:extLst>
          </p:cNvPr>
          <p:cNvSpPr/>
          <p:nvPr/>
        </p:nvSpPr>
        <p:spPr>
          <a:xfrm>
            <a:off x="434988" y="1008208"/>
            <a:ext cx="11089232" cy="530122"/>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Example 5:</a:t>
            </a:r>
            <a:r>
              <a:rPr lang="en-GB" b="1" dirty="0"/>
              <a:t> We can look at regional college leaver destinations to understand learner journey pathways. </a:t>
            </a:r>
          </a:p>
        </p:txBody>
      </p:sp>
      <p:graphicFrame>
        <p:nvGraphicFramePr>
          <p:cNvPr id="11" name="Chart 10">
            <a:extLst>
              <a:ext uri="{FF2B5EF4-FFF2-40B4-BE49-F238E27FC236}">
                <a16:creationId xmlns:a16="http://schemas.microsoft.com/office/drawing/2014/main" id="{12D22885-41A1-4094-B1A9-94C4F30544C5}"/>
              </a:ext>
            </a:extLst>
          </p:cNvPr>
          <p:cNvGraphicFramePr/>
          <p:nvPr>
            <p:extLst>
              <p:ext uri="{D42A27DB-BD31-4B8C-83A1-F6EECF244321}">
                <p14:modId xmlns:p14="http://schemas.microsoft.com/office/powerpoint/2010/main" val="828247776"/>
              </p:ext>
            </p:extLst>
          </p:nvPr>
        </p:nvGraphicFramePr>
        <p:xfrm>
          <a:off x="6356058" y="2492521"/>
          <a:ext cx="5328592" cy="411412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666ACDCE-90AC-46EA-8767-25D16E678CD4}"/>
              </a:ext>
            </a:extLst>
          </p:cNvPr>
          <p:cNvSpPr txBox="1"/>
          <p:nvPr/>
        </p:nvSpPr>
        <p:spPr>
          <a:xfrm>
            <a:off x="7930564" y="4436737"/>
            <a:ext cx="1020688" cy="523220"/>
          </a:xfrm>
          <a:prstGeom prst="rect">
            <a:avLst/>
          </a:prstGeom>
          <a:noFill/>
        </p:spPr>
        <p:txBody>
          <a:bodyPr wrap="square" rtlCol="0">
            <a:spAutoFit/>
          </a:bodyPr>
          <a:lstStyle/>
          <a:p>
            <a:r>
              <a:rPr lang="en-GB" sz="1400" b="1" dirty="0">
                <a:solidFill>
                  <a:schemeClr val="bg1"/>
                </a:solidFill>
              </a:rPr>
              <a:t>Study </a:t>
            </a:r>
          </a:p>
          <a:p>
            <a:r>
              <a:rPr lang="en-GB" sz="1400" b="1" dirty="0">
                <a:solidFill>
                  <a:schemeClr val="bg1"/>
                </a:solidFill>
              </a:rPr>
              <a:t>66%</a:t>
            </a:r>
          </a:p>
        </p:txBody>
      </p:sp>
      <p:sp>
        <p:nvSpPr>
          <p:cNvPr id="19" name="TextBox 18">
            <a:extLst>
              <a:ext uri="{FF2B5EF4-FFF2-40B4-BE49-F238E27FC236}">
                <a16:creationId xmlns:a16="http://schemas.microsoft.com/office/drawing/2014/main" id="{64A7A29E-EE37-4BC5-88C6-7EBB64EF8DFC}"/>
              </a:ext>
            </a:extLst>
          </p:cNvPr>
          <p:cNvSpPr txBox="1"/>
          <p:nvPr/>
        </p:nvSpPr>
        <p:spPr>
          <a:xfrm>
            <a:off x="9298716" y="3527055"/>
            <a:ext cx="1020688" cy="523220"/>
          </a:xfrm>
          <a:prstGeom prst="rect">
            <a:avLst/>
          </a:prstGeom>
          <a:noFill/>
        </p:spPr>
        <p:txBody>
          <a:bodyPr wrap="square" rtlCol="0">
            <a:spAutoFit/>
          </a:bodyPr>
          <a:lstStyle/>
          <a:p>
            <a:r>
              <a:rPr lang="en-GB" sz="1400" b="1" dirty="0">
                <a:solidFill>
                  <a:schemeClr val="bg1"/>
                </a:solidFill>
              </a:rPr>
              <a:t>Work</a:t>
            </a:r>
          </a:p>
          <a:p>
            <a:r>
              <a:rPr lang="en-GB" sz="1400" b="1" dirty="0">
                <a:solidFill>
                  <a:schemeClr val="bg1"/>
                </a:solidFill>
              </a:rPr>
              <a:t>20%</a:t>
            </a:r>
          </a:p>
        </p:txBody>
      </p:sp>
      <p:cxnSp>
        <p:nvCxnSpPr>
          <p:cNvPr id="22" name="Connector: Elbow 21">
            <a:extLst>
              <a:ext uri="{FF2B5EF4-FFF2-40B4-BE49-F238E27FC236}">
                <a16:creationId xmlns:a16="http://schemas.microsoft.com/office/drawing/2014/main" id="{EE28E489-B6BA-4194-BF5F-8A461A108378}"/>
              </a:ext>
            </a:extLst>
          </p:cNvPr>
          <p:cNvCxnSpPr>
            <a:cxnSpLocks/>
          </p:cNvCxnSpPr>
          <p:nvPr/>
        </p:nvCxnSpPr>
        <p:spPr>
          <a:xfrm flipV="1">
            <a:off x="8951252" y="3066292"/>
            <a:ext cx="1368152" cy="288032"/>
          </a:xfrm>
          <a:prstGeom prst="bentConnector3">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2C79A69-7049-4806-92D9-54BA47871B21}"/>
              </a:ext>
            </a:extLst>
          </p:cNvPr>
          <p:cNvSpPr txBox="1"/>
          <p:nvPr/>
        </p:nvSpPr>
        <p:spPr>
          <a:xfrm>
            <a:off x="10388506" y="2763473"/>
            <a:ext cx="1296144" cy="523220"/>
          </a:xfrm>
          <a:prstGeom prst="rect">
            <a:avLst/>
          </a:prstGeom>
          <a:noFill/>
        </p:spPr>
        <p:txBody>
          <a:bodyPr wrap="square" rtlCol="0">
            <a:spAutoFit/>
          </a:bodyPr>
          <a:lstStyle/>
          <a:p>
            <a:r>
              <a:rPr lang="en-GB" sz="1400" b="1" dirty="0">
                <a:solidFill>
                  <a:schemeClr val="bg1">
                    <a:lumMod val="50000"/>
                  </a:schemeClr>
                </a:solidFill>
              </a:rPr>
              <a:t>Unemployed</a:t>
            </a:r>
          </a:p>
          <a:p>
            <a:r>
              <a:rPr lang="en-GB" sz="1400" b="1" dirty="0">
                <a:solidFill>
                  <a:schemeClr val="bg1">
                    <a:lumMod val="50000"/>
                  </a:schemeClr>
                </a:solidFill>
              </a:rPr>
              <a:t>2.2%</a:t>
            </a:r>
          </a:p>
        </p:txBody>
      </p:sp>
      <p:sp>
        <p:nvSpPr>
          <p:cNvPr id="26" name="TextBox 25">
            <a:extLst>
              <a:ext uri="{FF2B5EF4-FFF2-40B4-BE49-F238E27FC236}">
                <a16:creationId xmlns:a16="http://schemas.microsoft.com/office/drawing/2014/main" id="{CB74ACDD-19F7-4C05-B21A-AD0ACDEBF345}"/>
              </a:ext>
            </a:extLst>
          </p:cNvPr>
          <p:cNvSpPr txBox="1"/>
          <p:nvPr/>
        </p:nvSpPr>
        <p:spPr>
          <a:xfrm>
            <a:off x="569244" y="2036043"/>
            <a:ext cx="6336704" cy="830997"/>
          </a:xfrm>
          <a:prstGeom prst="rect">
            <a:avLst/>
          </a:prstGeom>
          <a:noFill/>
        </p:spPr>
        <p:txBody>
          <a:bodyPr wrap="square" rtlCol="0">
            <a:spAutoFit/>
          </a:bodyPr>
          <a:lstStyle/>
          <a:p>
            <a:r>
              <a:rPr lang="en-GB" sz="1600" dirty="0"/>
              <a:t>In 2018/19 there were </a:t>
            </a:r>
            <a:r>
              <a:rPr lang="en-GB" sz="1600" b="1" dirty="0">
                <a:solidFill>
                  <a:srgbClr val="58417E"/>
                </a:solidFill>
              </a:rPr>
              <a:t>9,989 College Qualifiers </a:t>
            </a:r>
            <a:r>
              <a:rPr lang="en-GB" sz="1600" dirty="0"/>
              <a:t>across Edinburgh and South East Scotland.  </a:t>
            </a:r>
            <a:r>
              <a:rPr lang="en-GB" sz="1600" b="1" dirty="0">
                <a:solidFill>
                  <a:srgbClr val="58417E"/>
                </a:solidFill>
              </a:rPr>
              <a:t>85.6%</a:t>
            </a:r>
            <a:r>
              <a:rPr lang="en-GB" sz="1600" dirty="0">
                <a:solidFill>
                  <a:srgbClr val="58417E"/>
                </a:solidFill>
              </a:rPr>
              <a:t> </a:t>
            </a:r>
            <a:r>
              <a:rPr lang="en-GB" sz="1600" dirty="0"/>
              <a:t>of all qualifiers went on to </a:t>
            </a:r>
            <a:r>
              <a:rPr lang="en-GB" sz="1600" b="1" dirty="0">
                <a:solidFill>
                  <a:srgbClr val="58417E"/>
                </a:solidFill>
              </a:rPr>
              <a:t>positive destinations. </a:t>
            </a:r>
          </a:p>
        </p:txBody>
      </p:sp>
      <p:sp>
        <p:nvSpPr>
          <p:cNvPr id="28" name="TextBox 27">
            <a:extLst>
              <a:ext uri="{FF2B5EF4-FFF2-40B4-BE49-F238E27FC236}">
                <a16:creationId xmlns:a16="http://schemas.microsoft.com/office/drawing/2014/main" id="{E0512E00-7A1A-4AD7-A3DB-9B3EC3029432}"/>
              </a:ext>
            </a:extLst>
          </p:cNvPr>
          <p:cNvSpPr txBox="1"/>
          <p:nvPr/>
        </p:nvSpPr>
        <p:spPr>
          <a:xfrm>
            <a:off x="6760275" y="1898876"/>
            <a:ext cx="4376285" cy="584775"/>
          </a:xfrm>
          <a:prstGeom prst="rect">
            <a:avLst/>
          </a:prstGeom>
          <a:noFill/>
        </p:spPr>
        <p:txBody>
          <a:bodyPr wrap="square">
            <a:spAutoFit/>
          </a:bodyPr>
          <a:lstStyle/>
          <a:p>
            <a:pPr algn="ctr"/>
            <a:r>
              <a:rPr lang="en-GB" sz="1600" b="1" dirty="0"/>
              <a:t>College Leaver Destinations 2018/19: </a:t>
            </a:r>
          </a:p>
          <a:p>
            <a:pPr algn="ctr"/>
            <a:r>
              <a:rPr lang="en-GB" sz="1600" b="1" dirty="0"/>
              <a:t>Edinburgh and South East Scotland</a:t>
            </a:r>
          </a:p>
        </p:txBody>
      </p:sp>
      <p:sp>
        <p:nvSpPr>
          <p:cNvPr id="29" name="TextBox 28">
            <a:extLst>
              <a:ext uri="{FF2B5EF4-FFF2-40B4-BE49-F238E27FC236}">
                <a16:creationId xmlns:a16="http://schemas.microsoft.com/office/drawing/2014/main" id="{C4D74914-BCE9-414C-A085-78F8093E7AEF}"/>
              </a:ext>
            </a:extLst>
          </p:cNvPr>
          <p:cNvSpPr txBox="1"/>
          <p:nvPr/>
        </p:nvSpPr>
        <p:spPr>
          <a:xfrm>
            <a:off x="1316951" y="2865350"/>
            <a:ext cx="4970005" cy="338554"/>
          </a:xfrm>
          <a:prstGeom prst="rect">
            <a:avLst/>
          </a:prstGeom>
          <a:noFill/>
        </p:spPr>
        <p:txBody>
          <a:bodyPr wrap="square" rtlCol="0">
            <a:spAutoFit/>
          </a:bodyPr>
          <a:lstStyle/>
          <a:p>
            <a:r>
              <a:rPr lang="en-GB" sz="1600" dirty="0"/>
              <a:t> </a:t>
            </a:r>
          </a:p>
        </p:txBody>
      </p:sp>
      <p:sp>
        <p:nvSpPr>
          <p:cNvPr id="30" name="TextBox 29">
            <a:extLst>
              <a:ext uri="{FF2B5EF4-FFF2-40B4-BE49-F238E27FC236}">
                <a16:creationId xmlns:a16="http://schemas.microsoft.com/office/drawing/2014/main" id="{F0127FE9-6FFE-48A0-B4F2-E4748719FB1A}"/>
              </a:ext>
            </a:extLst>
          </p:cNvPr>
          <p:cNvSpPr txBox="1"/>
          <p:nvPr/>
        </p:nvSpPr>
        <p:spPr>
          <a:xfrm>
            <a:off x="1703512" y="3210308"/>
            <a:ext cx="4832597" cy="3046988"/>
          </a:xfrm>
          <a:prstGeom prst="rect">
            <a:avLst/>
          </a:prstGeom>
          <a:noFill/>
        </p:spPr>
        <p:txBody>
          <a:bodyPr wrap="square" rtlCol="0">
            <a:spAutoFit/>
          </a:bodyPr>
          <a:lstStyle/>
          <a:p>
            <a:r>
              <a:rPr lang="en-GB" sz="1600" dirty="0"/>
              <a:t>Fife college had the </a:t>
            </a:r>
            <a:r>
              <a:rPr lang="en-GB" sz="1600" b="1" dirty="0">
                <a:solidFill>
                  <a:srgbClr val="009DB5"/>
                </a:solidFill>
              </a:rPr>
              <a:t>highest rates </a:t>
            </a:r>
            <a:r>
              <a:rPr lang="en-GB" sz="1600" dirty="0"/>
              <a:t>of qualifiers transitioning into</a:t>
            </a:r>
            <a:r>
              <a:rPr lang="en-GB" sz="1600" b="1" dirty="0">
                <a:solidFill>
                  <a:srgbClr val="58417E"/>
                </a:solidFill>
              </a:rPr>
              <a:t> </a:t>
            </a:r>
            <a:r>
              <a:rPr lang="en-GB" sz="1600" b="1" dirty="0">
                <a:solidFill>
                  <a:srgbClr val="009DB5"/>
                </a:solidFill>
              </a:rPr>
              <a:t>work</a:t>
            </a:r>
            <a:r>
              <a:rPr lang="en-GB" sz="1600" b="1" dirty="0">
                <a:solidFill>
                  <a:srgbClr val="58417E"/>
                </a:solidFill>
              </a:rPr>
              <a:t> </a:t>
            </a:r>
            <a:r>
              <a:rPr lang="en-GB" sz="1600" dirty="0"/>
              <a:t>(27%) followed by Borders College (23%).</a:t>
            </a:r>
          </a:p>
          <a:p>
            <a:endParaRPr lang="en-GB" sz="1600" dirty="0"/>
          </a:p>
          <a:p>
            <a:endParaRPr lang="en-GB" sz="1600" dirty="0"/>
          </a:p>
          <a:p>
            <a:r>
              <a:rPr lang="en-GB" sz="1600" dirty="0"/>
              <a:t>Edinburgh and Fife College had the </a:t>
            </a:r>
            <a:r>
              <a:rPr lang="en-GB" sz="1600" b="1" dirty="0">
                <a:solidFill>
                  <a:srgbClr val="A0B100"/>
                </a:solidFill>
              </a:rPr>
              <a:t>highest number </a:t>
            </a:r>
            <a:r>
              <a:rPr lang="en-GB" sz="1600" dirty="0"/>
              <a:t>of qualifiers going on to </a:t>
            </a:r>
            <a:r>
              <a:rPr lang="en-GB" sz="1600" b="1" dirty="0">
                <a:solidFill>
                  <a:srgbClr val="A0B100"/>
                </a:solidFill>
              </a:rPr>
              <a:t>further study </a:t>
            </a:r>
            <a:r>
              <a:rPr lang="en-GB" sz="1600" dirty="0"/>
              <a:t>(66.5%) followed by West Lothian (65.6). </a:t>
            </a:r>
          </a:p>
          <a:p>
            <a:endParaRPr lang="en-GB" sz="1600" dirty="0"/>
          </a:p>
          <a:p>
            <a:endParaRPr lang="en-GB" sz="1600" dirty="0"/>
          </a:p>
          <a:p>
            <a:r>
              <a:rPr lang="en-GB" sz="1600" dirty="0"/>
              <a:t>Fife College had the </a:t>
            </a:r>
            <a:r>
              <a:rPr lang="en-GB" sz="1600" b="1" dirty="0">
                <a:solidFill>
                  <a:srgbClr val="005F72"/>
                </a:solidFill>
              </a:rPr>
              <a:t>highest rate </a:t>
            </a:r>
            <a:r>
              <a:rPr lang="en-GB" sz="1600" dirty="0"/>
              <a:t>of </a:t>
            </a:r>
            <a:r>
              <a:rPr lang="en-GB" sz="1600" b="1" dirty="0">
                <a:solidFill>
                  <a:srgbClr val="005F72"/>
                </a:solidFill>
              </a:rPr>
              <a:t>unemployed</a:t>
            </a:r>
            <a:r>
              <a:rPr lang="en-GB" sz="1600" dirty="0"/>
              <a:t> qualifiers (4.3) followed by Borders College (3.5%). </a:t>
            </a:r>
          </a:p>
        </p:txBody>
      </p:sp>
      <p:pic>
        <p:nvPicPr>
          <p:cNvPr id="32" name="Picture 31" descr="Icon&#10;&#10;Description automatically generated">
            <a:extLst>
              <a:ext uri="{FF2B5EF4-FFF2-40B4-BE49-F238E27FC236}">
                <a16:creationId xmlns:a16="http://schemas.microsoft.com/office/drawing/2014/main" id="{91B8D07F-A49C-4A0B-A78F-9AB8747D8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532" y="5608298"/>
            <a:ext cx="650370" cy="648998"/>
          </a:xfrm>
          <a:prstGeom prst="rect">
            <a:avLst/>
          </a:prstGeom>
        </p:spPr>
      </p:pic>
      <p:pic>
        <p:nvPicPr>
          <p:cNvPr id="34" name="Picture 33" descr="Icon&#10;&#10;Description automatically generated">
            <a:extLst>
              <a:ext uri="{FF2B5EF4-FFF2-40B4-BE49-F238E27FC236}">
                <a16:creationId xmlns:a16="http://schemas.microsoft.com/office/drawing/2014/main" id="{28F514FE-620F-425B-A436-C2076FE05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200" y="3260883"/>
            <a:ext cx="647702" cy="647702"/>
          </a:xfrm>
          <a:prstGeom prst="rect">
            <a:avLst/>
          </a:prstGeom>
        </p:spPr>
      </p:pic>
      <p:pic>
        <p:nvPicPr>
          <p:cNvPr id="36" name="Picture 35" descr="Icon&#10;&#10;Description automatically generated">
            <a:extLst>
              <a:ext uri="{FF2B5EF4-FFF2-40B4-BE49-F238E27FC236}">
                <a16:creationId xmlns:a16="http://schemas.microsoft.com/office/drawing/2014/main" id="{8A6DB350-06BE-48B8-90E7-54366C97F7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121" y="4450450"/>
            <a:ext cx="693781" cy="695248"/>
          </a:xfrm>
          <a:prstGeom prst="rect">
            <a:avLst/>
          </a:prstGeom>
        </p:spPr>
      </p:pic>
    </p:spTree>
    <p:extLst>
      <p:ext uri="{BB962C8B-B14F-4D97-AF65-F5344CB8AC3E}">
        <p14:creationId xmlns:p14="http://schemas.microsoft.com/office/powerpoint/2010/main" val="288586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B963E3-B174-47A0-ABF0-593401A4C5A1}"/>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C638B2-328D-4045-8820-DC6546E92B67}"/>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College Leaver Destinations</a:t>
            </a:r>
          </a:p>
        </p:txBody>
      </p:sp>
      <p:sp>
        <p:nvSpPr>
          <p:cNvPr id="6" name="Rectangle 5">
            <a:extLst>
              <a:ext uri="{FF2B5EF4-FFF2-40B4-BE49-F238E27FC236}">
                <a16:creationId xmlns:a16="http://schemas.microsoft.com/office/drawing/2014/main" id="{7BB6FD78-074D-48ED-B5A2-186800CACF8F}"/>
              </a:ext>
            </a:extLst>
          </p:cNvPr>
          <p:cNvSpPr/>
          <p:nvPr/>
        </p:nvSpPr>
        <p:spPr>
          <a:xfrm>
            <a:off x="153300" y="938272"/>
            <a:ext cx="11846364" cy="57937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E629BF6-3218-4F8E-B5E8-BB56DD673ED5}"/>
              </a:ext>
            </a:extLst>
          </p:cNvPr>
          <p:cNvSpPr/>
          <p:nvPr/>
        </p:nvSpPr>
        <p:spPr>
          <a:xfrm>
            <a:off x="153300" y="954187"/>
            <a:ext cx="11846364" cy="474504"/>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Level of Study and Future Destinations </a:t>
            </a:r>
          </a:p>
        </p:txBody>
      </p:sp>
      <p:pic>
        <p:nvPicPr>
          <p:cNvPr id="7" name="Graphic 6" descr="Graduation cap">
            <a:extLst>
              <a:ext uri="{FF2B5EF4-FFF2-40B4-BE49-F238E27FC236}">
                <a16:creationId xmlns:a16="http://schemas.microsoft.com/office/drawing/2014/main" id="{D240A2FD-3233-4FCC-8722-34DDA66501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723" y="1565019"/>
            <a:ext cx="678438" cy="678438"/>
          </a:xfrm>
          <a:prstGeom prst="rect">
            <a:avLst/>
          </a:prstGeom>
        </p:spPr>
      </p:pic>
      <p:sp>
        <p:nvSpPr>
          <p:cNvPr id="8" name="Rectangle 7">
            <a:extLst>
              <a:ext uri="{FF2B5EF4-FFF2-40B4-BE49-F238E27FC236}">
                <a16:creationId xmlns:a16="http://schemas.microsoft.com/office/drawing/2014/main" id="{6EED77F9-03C1-4284-B80E-A9B33E21CF03}"/>
              </a:ext>
            </a:extLst>
          </p:cNvPr>
          <p:cNvSpPr/>
          <p:nvPr/>
        </p:nvSpPr>
        <p:spPr>
          <a:xfrm>
            <a:off x="1199456" y="1611851"/>
            <a:ext cx="3988054" cy="584775"/>
          </a:xfrm>
          <a:prstGeom prst="rect">
            <a:avLst/>
          </a:prstGeom>
        </p:spPr>
        <p:txBody>
          <a:bodyPr wrap="square">
            <a:spAutoFit/>
          </a:bodyPr>
          <a:lstStyle/>
          <a:p>
            <a:pPr defTabSz="257167">
              <a:defRPr/>
            </a:pPr>
            <a:r>
              <a:rPr lang="en-GB" sz="1600" dirty="0"/>
              <a:t>Some courses are more likely to </a:t>
            </a:r>
            <a:r>
              <a:rPr lang="en-GB" sz="1600" b="1" dirty="0">
                <a:solidFill>
                  <a:srgbClr val="009DB5"/>
                </a:solidFill>
              </a:rPr>
              <a:t>lead to university</a:t>
            </a:r>
            <a:r>
              <a:rPr lang="en-GB" sz="1600" dirty="0"/>
              <a:t> what ever the level of qualification. </a:t>
            </a:r>
            <a:endParaRPr lang="en-GB" sz="1600" b="1" dirty="0"/>
          </a:p>
        </p:txBody>
      </p:sp>
      <p:graphicFrame>
        <p:nvGraphicFramePr>
          <p:cNvPr id="9" name="Chart 8">
            <a:extLst>
              <a:ext uri="{FF2B5EF4-FFF2-40B4-BE49-F238E27FC236}">
                <a16:creationId xmlns:a16="http://schemas.microsoft.com/office/drawing/2014/main" id="{FC134E7D-6628-491C-B83A-C31DBCEA9EA1}"/>
              </a:ext>
            </a:extLst>
          </p:cNvPr>
          <p:cNvGraphicFramePr/>
          <p:nvPr>
            <p:extLst>
              <p:ext uri="{D42A27DB-BD31-4B8C-83A1-F6EECF244321}">
                <p14:modId xmlns:p14="http://schemas.microsoft.com/office/powerpoint/2010/main" val="3672713627"/>
              </p:ext>
            </p:extLst>
          </p:nvPr>
        </p:nvGraphicFramePr>
        <p:xfrm>
          <a:off x="1559496" y="2505593"/>
          <a:ext cx="3844038" cy="113943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227A86C0-AC04-467D-8D9E-C8BFA50C89CF}"/>
              </a:ext>
            </a:extLst>
          </p:cNvPr>
          <p:cNvSpPr txBox="1"/>
          <p:nvPr/>
        </p:nvSpPr>
        <p:spPr>
          <a:xfrm>
            <a:off x="-6920" y="2659809"/>
            <a:ext cx="1682897" cy="830997"/>
          </a:xfrm>
          <a:prstGeom prst="rect">
            <a:avLst/>
          </a:prstGeom>
          <a:noFill/>
        </p:spPr>
        <p:txBody>
          <a:bodyPr wrap="square" rtlCol="0">
            <a:spAutoFit/>
          </a:bodyPr>
          <a:lstStyle/>
          <a:p>
            <a:pPr algn="r"/>
            <a:r>
              <a:rPr lang="en-GB" sz="1600" b="1" dirty="0">
                <a:solidFill>
                  <a:srgbClr val="005F72"/>
                </a:solidFill>
              </a:rPr>
              <a:t>Science</a:t>
            </a:r>
          </a:p>
          <a:p>
            <a:pPr algn="r"/>
            <a:endParaRPr lang="en-GB" sz="1400" b="1" dirty="0">
              <a:solidFill>
                <a:srgbClr val="005F72"/>
              </a:solidFill>
            </a:endParaRPr>
          </a:p>
          <a:p>
            <a:pPr algn="r"/>
            <a:r>
              <a:rPr lang="en-GB" sz="1600" b="1" dirty="0">
                <a:solidFill>
                  <a:srgbClr val="005F72"/>
                </a:solidFill>
              </a:rPr>
              <a:t>Social Sciences</a:t>
            </a:r>
          </a:p>
        </p:txBody>
      </p:sp>
      <p:sp>
        <p:nvSpPr>
          <p:cNvPr id="11" name="Title 1">
            <a:extLst>
              <a:ext uri="{FF2B5EF4-FFF2-40B4-BE49-F238E27FC236}">
                <a16:creationId xmlns:a16="http://schemas.microsoft.com/office/drawing/2014/main" id="{E90816E2-4099-4428-BD88-E7082DD52685}"/>
              </a:ext>
            </a:extLst>
          </p:cNvPr>
          <p:cNvSpPr txBox="1">
            <a:spLocks/>
          </p:cNvSpPr>
          <p:nvPr/>
        </p:nvSpPr>
        <p:spPr bwMode="auto">
          <a:xfrm>
            <a:off x="1674985" y="2293900"/>
            <a:ext cx="2592288" cy="35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503238" rtl="0" eaLnBrk="0" fontAlgn="base" hangingPunct="0">
              <a:spcBef>
                <a:spcPct val="0"/>
              </a:spcBef>
              <a:spcAft>
                <a:spcPct val="0"/>
              </a:spcAft>
              <a:defRPr sz="3900" kern="1200">
                <a:solidFill>
                  <a:srgbClr val="276F8B"/>
                </a:solidFill>
                <a:latin typeface="+mj-lt"/>
                <a:ea typeface="+mj-ea"/>
                <a:cs typeface="+mj-cs"/>
              </a:defRPr>
            </a:lvl1pPr>
            <a:lvl2pPr algn="l" defTabSz="503238" rtl="0" eaLnBrk="0" fontAlgn="base" hangingPunct="0">
              <a:spcBef>
                <a:spcPct val="0"/>
              </a:spcBef>
              <a:spcAft>
                <a:spcPct val="0"/>
              </a:spcAft>
              <a:defRPr sz="3900">
                <a:solidFill>
                  <a:srgbClr val="276F8B"/>
                </a:solidFill>
                <a:latin typeface="Trebuchet MS" panose="020B0603020202020204" pitchFamily="34" charset="0"/>
              </a:defRPr>
            </a:lvl2pPr>
            <a:lvl3pPr algn="l" defTabSz="503238" rtl="0" eaLnBrk="0" fontAlgn="base" hangingPunct="0">
              <a:spcBef>
                <a:spcPct val="0"/>
              </a:spcBef>
              <a:spcAft>
                <a:spcPct val="0"/>
              </a:spcAft>
              <a:defRPr sz="3900">
                <a:solidFill>
                  <a:srgbClr val="276F8B"/>
                </a:solidFill>
                <a:latin typeface="Trebuchet MS" panose="020B0603020202020204" pitchFamily="34" charset="0"/>
              </a:defRPr>
            </a:lvl3pPr>
            <a:lvl4pPr algn="l" defTabSz="503238" rtl="0" eaLnBrk="0" fontAlgn="base" hangingPunct="0">
              <a:spcBef>
                <a:spcPct val="0"/>
              </a:spcBef>
              <a:spcAft>
                <a:spcPct val="0"/>
              </a:spcAft>
              <a:defRPr sz="3900">
                <a:solidFill>
                  <a:srgbClr val="276F8B"/>
                </a:solidFill>
                <a:latin typeface="Trebuchet MS" panose="020B0603020202020204" pitchFamily="34" charset="0"/>
              </a:defRPr>
            </a:lvl4pPr>
            <a:lvl5pPr algn="l" defTabSz="503238" rtl="0" eaLnBrk="0" fontAlgn="base" hangingPunct="0">
              <a:spcBef>
                <a:spcPct val="0"/>
              </a:spcBef>
              <a:spcAft>
                <a:spcPct val="0"/>
              </a:spcAft>
              <a:defRPr sz="3900">
                <a:solidFill>
                  <a:srgbClr val="276F8B"/>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257167" eaLnBrk="1" fontAlgn="auto" hangingPunct="1">
              <a:spcAft>
                <a:spcPts val="0"/>
              </a:spcAft>
              <a:defRPr/>
            </a:pPr>
            <a:r>
              <a:rPr lang="en-GB" sz="1600" b="1" dirty="0">
                <a:solidFill>
                  <a:srgbClr val="005F72"/>
                </a:solidFill>
                <a:latin typeface="+mn-lt"/>
              </a:rPr>
              <a:t>Leaving with SCQF 1-6</a:t>
            </a:r>
          </a:p>
        </p:txBody>
      </p:sp>
      <p:sp>
        <p:nvSpPr>
          <p:cNvPr id="12" name="Title 1">
            <a:extLst>
              <a:ext uri="{FF2B5EF4-FFF2-40B4-BE49-F238E27FC236}">
                <a16:creationId xmlns:a16="http://schemas.microsoft.com/office/drawing/2014/main" id="{104E7E79-3EAC-4CD0-A730-38F7C793D0A9}"/>
              </a:ext>
            </a:extLst>
          </p:cNvPr>
          <p:cNvSpPr txBox="1">
            <a:spLocks/>
          </p:cNvSpPr>
          <p:nvPr/>
        </p:nvSpPr>
        <p:spPr bwMode="auto">
          <a:xfrm>
            <a:off x="5403534" y="2335943"/>
            <a:ext cx="2726031" cy="37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503238" rtl="0" eaLnBrk="0" fontAlgn="base" hangingPunct="0">
              <a:spcBef>
                <a:spcPct val="0"/>
              </a:spcBef>
              <a:spcAft>
                <a:spcPct val="0"/>
              </a:spcAft>
              <a:defRPr sz="3900" kern="1200">
                <a:solidFill>
                  <a:srgbClr val="276F8B"/>
                </a:solidFill>
                <a:latin typeface="+mj-lt"/>
                <a:ea typeface="+mj-ea"/>
                <a:cs typeface="+mj-cs"/>
              </a:defRPr>
            </a:lvl1pPr>
            <a:lvl2pPr algn="l" defTabSz="503238" rtl="0" eaLnBrk="0" fontAlgn="base" hangingPunct="0">
              <a:spcBef>
                <a:spcPct val="0"/>
              </a:spcBef>
              <a:spcAft>
                <a:spcPct val="0"/>
              </a:spcAft>
              <a:defRPr sz="3900">
                <a:solidFill>
                  <a:srgbClr val="276F8B"/>
                </a:solidFill>
                <a:latin typeface="Trebuchet MS" panose="020B0603020202020204" pitchFamily="34" charset="0"/>
              </a:defRPr>
            </a:lvl2pPr>
            <a:lvl3pPr algn="l" defTabSz="503238" rtl="0" eaLnBrk="0" fontAlgn="base" hangingPunct="0">
              <a:spcBef>
                <a:spcPct val="0"/>
              </a:spcBef>
              <a:spcAft>
                <a:spcPct val="0"/>
              </a:spcAft>
              <a:defRPr sz="3900">
                <a:solidFill>
                  <a:srgbClr val="276F8B"/>
                </a:solidFill>
                <a:latin typeface="Trebuchet MS" panose="020B0603020202020204" pitchFamily="34" charset="0"/>
              </a:defRPr>
            </a:lvl3pPr>
            <a:lvl4pPr algn="l" defTabSz="503238" rtl="0" eaLnBrk="0" fontAlgn="base" hangingPunct="0">
              <a:spcBef>
                <a:spcPct val="0"/>
              </a:spcBef>
              <a:spcAft>
                <a:spcPct val="0"/>
              </a:spcAft>
              <a:defRPr sz="3900">
                <a:solidFill>
                  <a:srgbClr val="276F8B"/>
                </a:solidFill>
                <a:latin typeface="Trebuchet MS" panose="020B0603020202020204" pitchFamily="34" charset="0"/>
              </a:defRPr>
            </a:lvl4pPr>
            <a:lvl5pPr algn="l" defTabSz="503238" rtl="0" eaLnBrk="0" fontAlgn="base" hangingPunct="0">
              <a:spcBef>
                <a:spcPct val="0"/>
              </a:spcBef>
              <a:spcAft>
                <a:spcPct val="0"/>
              </a:spcAft>
              <a:defRPr sz="3900">
                <a:solidFill>
                  <a:srgbClr val="276F8B"/>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257167" eaLnBrk="1" fontAlgn="auto" hangingPunct="1">
              <a:spcAft>
                <a:spcPts val="0"/>
              </a:spcAft>
              <a:defRPr/>
            </a:pPr>
            <a:r>
              <a:rPr lang="en-GB" sz="1600" b="1" dirty="0">
                <a:solidFill>
                  <a:srgbClr val="005F72"/>
                </a:solidFill>
                <a:latin typeface="+mn-lt"/>
              </a:rPr>
              <a:t>Leaving with SCQF 7 or above</a:t>
            </a:r>
          </a:p>
        </p:txBody>
      </p:sp>
      <p:graphicFrame>
        <p:nvGraphicFramePr>
          <p:cNvPr id="13" name="Chart 12">
            <a:extLst>
              <a:ext uri="{FF2B5EF4-FFF2-40B4-BE49-F238E27FC236}">
                <a16:creationId xmlns:a16="http://schemas.microsoft.com/office/drawing/2014/main" id="{2CC19B02-2420-410E-8D15-C170C3DD4595}"/>
              </a:ext>
            </a:extLst>
          </p:cNvPr>
          <p:cNvGraphicFramePr/>
          <p:nvPr>
            <p:extLst>
              <p:ext uri="{D42A27DB-BD31-4B8C-83A1-F6EECF244321}">
                <p14:modId xmlns:p14="http://schemas.microsoft.com/office/powerpoint/2010/main" val="2594503414"/>
              </p:ext>
            </p:extLst>
          </p:nvPr>
        </p:nvGraphicFramePr>
        <p:xfrm>
          <a:off x="5015880" y="2594370"/>
          <a:ext cx="4640119" cy="1129516"/>
        </p:xfrm>
        <a:graphic>
          <a:graphicData uri="http://schemas.openxmlformats.org/drawingml/2006/chart">
            <c:chart xmlns:c="http://schemas.openxmlformats.org/drawingml/2006/chart" xmlns:r="http://schemas.openxmlformats.org/officeDocument/2006/relationships" r:id="rId6"/>
          </a:graphicData>
        </a:graphic>
      </p:graphicFrame>
      <p:pic>
        <p:nvPicPr>
          <p:cNvPr id="14" name="Graphic 13" descr="Graduation cap">
            <a:extLst>
              <a:ext uri="{FF2B5EF4-FFF2-40B4-BE49-F238E27FC236}">
                <a16:creationId xmlns:a16="http://schemas.microsoft.com/office/drawing/2014/main" id="{794E40BD-CCF1-4E07-944F-91BAD67FC3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754" y="3798010"/>
            <a:ext cx="678438" cy="678438"/>
          </a:xfrm>
          <a:prstGeom prst="rect">
            <a:avLst/>
          </a:prstGeom>
        </p:spPr>
      </p:pic>
      <p:pic>
        <p:nvPicPr>
          <p:cNvPr id="16" name="Graphic 15" descr="Briefcase">
            <a:extLst>
              <a:ext uri="{FF2B5EF4-FFF2-40B4-BE49-F238E27FC236}">
                <a16:creationId xmlns:a16="http://schemas.microsoft.com/office/drawing/2014/main" id="{84EFC17C-50A1-44DE-A0F1-77D6506EAA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4378" y="3861048"/>
            <a:ext cx="545298" cy="545298"/>
          </a:xfrm>
          <a:prstGeom prst="rect">
            <a:avLst/>
          </a:prstGeom>
        </p:spPr>
      </p:pic>
      <p:sp>
        <p:nvSpPr>
          <p:cNvPr id="17" name="Rectangle 16">
            <a:extLst>
              <a:ext uri="{FF2B5EF4-FFF2-40B4-BE49-F238E27FC236}">
                <a16:creationId xmlns:a16="http://schemas.microsoft.com/office/drawing/2014/main" id="{654F8B42-E1EF-4C7E-AD74-96B73DBE43D5}"/>
              </a:ext>
            </a:extLst>
          </p:cNvPr>
          <p:cNvSpPr/>
          <p:nvPr/>
        </p:nvSpPr>
        <p:spPr>
          <a:xfrm>
            <a:off x="1701542" y="3865036"/>
            <a:ext cx="4178434" cy="584775"/>
          </a:xfrm>
          <a:prstGeom prst="rect">
            <a:avLst/>
          </a:prstGeom>
        </p:spPr>
        <p:txBody>
          <a:bodyPr wrap="square">
            <a:spAutoFit/>
          </a:bodyPr>
          <a:lstStyle/>
          <a:p>
            <a:pPr defTabSz="257167">
              <a:defRPr/>
            </a:pPr>
            <a:r>
              <a:rPr lang="en-GB" sz="1600" dirty="0"/>
              <a:t>Some courses are more likely to </a:t>
            </a:r>
            <a:r>
              <a:rPr lang="en-GB" sz="1600" b="1" dirty="0">
                <a:solidFill>
                  <a:srgbClr val="A0B100"/>
                </a:solidFill>
              </a:rPr>
              <a:t>lead to work </a:t>
            </a:r>
            <a:r>
              <a:rPr lang="en-GB" sz="1600" dirty="0"/>
              <a:t>at SCQF level 1-6 or</a:t>
            </a:r>
            <a:r>
              <a:rPr lang="en-GB" sz="1600" b="1" dirty="0">
                <a:solidFill>
                  <a:srgbClr val="009DB5"/>
                </a:solidFill>
              </a:rPr>
              <a:t> University </a:t>
            </a:r>
            <a:r>
              <a:rPr lang="en-GB" sz="1600" dirty="0"/>
              <a:t>at SCQF level 7+. </a:t>
            </a:r>
          </a:p>
        </p:txBody>
      </p:sp>
      <p:graphicFrame>
        <p:nvGraphicFramePr>
          <p:cNvPr id="18" name="Chart 17">
            <a:extLst>
              <a:ext uri="{FF2B5EF4-FFF2-40B4-BE49-F238E27FC236}">
                <a16:creationId xmlns:a16="http://schemas.microsoft.com/office/drawing/2014/main" id="{A92BC19B-C593-43EA-A92E-B39DC4831499}"/>
              </a:ext>
            </a:extLst>
          </p:cNvPr>
          <p:cNvGraphicFramePr/>
          <p:nvPr>
            <p:extLst>
              <p:ext uri="{D42A27DB-BD31-4B8C-83A1-F6EECF244321}">
                <p14:modId xmlns:p14="http://schemas.microsoft.com/office/powerpoint/2010/main" val="2498189661"/>
              </p:ext>
            </p:extLst>
          </p:nvPr>
        </p:nvGraphicFramePr>
        <p:xfrm>
          <a:off x="1836197" y="4781600"/>
          <a:ext cx="3599615" cy="16963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Chart 18">
            <a:extLst>
              <a:ext uri="{FF2B5EF4-FFF2-40B4-BE49-F238E27FC236}">
                <a16:creationId xmlns:a16="http://schemas.microsoft.com/office/drawing/2014/main" id="{4D6F9B24-42D9-432B-AAE3-9F6EF6642525}"/>
              </a:ext>
            </a:extLst>
          </p:cNvPr>
          <p:cNvGraphicFramePr/>
          <p:nvPr>
            <p:extLst>
              <p:ext uri="{D42A27DB-BD31-4B8C-83A1-F6EECF244321}">
                <p14:modId xmlns:p14="http://schemas.microsoft.com/office/powerpoint/2010/main" val="1700612786"/>
              </p:ext>
            </p:extLst>
          </p:nvPr>
        </p:nvGraphicFramePr>
        <p:xfrm>
          <a:off x="5435812" y="4796024"/>
          <a:ext cx="3246456" cy="1591083"/>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9">
            <a:extLst>
              <a:ext uri="{FF2B5EF4-FFF2-40B4-BE49-F238E27FC236}">
                <a16:creationId xmlns:a16="http://schemas.microsoft.com/office/drawing/2014/main" id="{1D2B3BAA-0BFE-45C5-8D2D-13476C62CC71}"/>
              </a:ext>
            </a:extLst>
          </p:cNvPr>
          <p:cNvSpPr txBox="1"/>
          <p:nvPr/>
        </p:nvSpPr>
        <p:spPr>
          <a:xfrm>
            <a:off x="0" y="4876142"/>
            <a:ext cx="1950488" cy="584775"/>
          </a:xfrm>
          <a:prstGeom prst="rect">
            <a:avLst/>
          </a:prstGeom>
          <a:noFill/>
        </p:spPr>
        <p:txBody>
          <a:bodyPr wrap="square" rtlCol="0">
            <a:spAutoFit/>
          </a:bodyPr>
          <a:lstStyle/>
          <a:p>
            <a:pPr algn="r"/>
            <a:r>
              <a:rPr lang="en-GB" sz="1600" b="1" dirty="0">
                <a:solidFill>
                  <a:srgbClr val="005F72"/>
                </a:solidFill>
              </a:rPr>
              <a:t>Business, Man &amp; Admin</a:t>
            </a:r>
            <a:endParaRPr lang="en-GB" sz="1400" b="1" dirty="0">
              <a:solidFill>
                <a:srgbClr val="005F72"/>
              </a:solidFill>
            </a:endParaRPr>
          </a:p>
        </p:txBody>
      </p:sp>
      <p:sp>
        <p:nvSpPr>
          <p:cNvPr id="21" name="Title 1">
            <a:extLst>
              <a:ext uri="{FF2B5EF4-FFF2-40B4-BE49-F238E27FC236}">
                <a16:creationId xmlns:a16="http://schemas.microsoft.com/office/drawing/2014/main" id="{2A939B63-3F01-4C68-925A-F811A7DE4F52}"/>
              </a:ext>
            </a:extLst>
          </p:cNvPr>
          <p:cNvSpPr txBox="1">
            <a:spLocks/>
          </p:cNvSpPr>
          <p:nvPr/>
        </p:nvSpPr>
        <p:spPr bwMode="auto">
          <a:xfrm>
            <a:off x="1935403" y="4555552"/>
            <a:ext cx="2592288" cy="35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503238" rtl="0" eaLnBrk="0" fontAlgn="base" hangingPunct="0">
              <a:spcBef>
                <a:spcPct val="0"/>
              </a:spcBef>
              <a:spcAft>
                <a:spcPct val="0"/>
              </a:spcAft>
              <a:defRPr sz="3900" kern="1200">
                <a:solidFill>
                  <a:srgbClr val="276F8B"/>
                </a:solidFill>
                <a:latin typeface="+mj-lt"/>
                <a:ea typeface="+mj-ea"/>
                <a:cs typeface="+mj-cs"/>
              </a:defRPr>
            </a:lvl1pPr>
            <a:lvl2pPr algn="l" defTabSz="503238" rtl="0" eaLnBrk="0" fontAlgn="base" hangingPunct="0">
              <a:spcBef>
                <a:spcPct val="0"/>
              </a:spcBef>
              <a:spcAft>
                <a:spcPct val="0"/>
              </a:spcAft>
              <a:defRPr sz="3900">
                <a:solidFill>
                  <a:srgbClr val="276F8B"/>
                </a:solidFill>
                <a:latin typeface="Trebuchet MS" panose="020B0603020202020204" pitchFamily="34" charset="0"/>
              </a:defRPr>
            </a:lvl2pPr>
            <a:lvl3pPr algn="l" defTabSz="503238" rtl="0" eaLnBrk="0" fontAlgn="base" hangingPunct="0">
              <a:spcBef>
                <a:spcPct val="0"/>
              </a:spcBef>
              <a:spcAft>
                <a:spcPct val="0"/>
              </a:spcAft>
              <a:defRPr sz="3900">
                <a:solidFill>
                  <a:srgbClr val="276F8B"/>
                </a:solidFill>
                <a:latin typeface="Trebuchet MS" panose="020B0603020202020204" pitchFamily="34" charset="0"/>
              </a:defRPr>
            </a:lvl3pPr>
            <a:lvl4pPr algn="l" defTabSz="503238" rtl="0" eaLnBrk="0" fontAlgn="base" hangingPunct="0">
              <a:spcBef>
                <a:spcPct val="0"/>
              </a:spcBef>
              <a:spcAft>
                <a:spcPct val="0"/>
              </a:spcAft>
              <a:defRPr sz="3900">
                <a:solidFill>
                  <a:srgbClr val="276F8B"/>
                </a:solidFill>
                <a:latin typeface="Trebuchet MS" panose="020B0603020202020204" pitchFamily="34" charset="0"/>
              </a:defRPr>
            </a:lvl4pPr>
            <a:lvl5pPr algn="l" defTabSz="503238" rtl="0" eaLnBrk="0" fontAlgn="base" hangingPunct="0">
              <a:spcBef>
                <a:spcPct val="0"/>
              </a:spcBef>
              <a:spcAft>
                <a:spcPct val="0"/>
              </a:spcAft>
              <a:defRPr sz="3900">
                <a:solidFill>
                  <a:srgbClr val="276F8B"/>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257167" eaLnBrk="1" fontAlgn="auto" hangingPunct="1">
              <a:spcAft>
                <a:spcPts val="0"/>
              </a:spcAft>
              <a:defRPr/>
            </a:pPr>
            <a:r>
              <a:rPr lang="en-GB" sz="1600" b="1" dirty="0">
                <a:solidFill>
                  <a:srgbClr val="005F72"/>
                </a:solidFill>
                <a:latin typeface="+mn-lt"/>
              </a:rPr>
              <a:t>Leaving with SCQF 1-6</a:t>
            </a:r>
          </a:p>
        </p:txBody>
      </p:sp>
      <p:sp>
        <p:nvSpPr>
          <p:cNvPr id="22" name="Title 1">
            <a:extLst>
              <a:ext uri="{FF2B5EF4-FFF2-40B4-BE49-F238E27FC236}">
                <a16:creationId xmlns:a16="http://schemas.microsoft.com/office/drawing/2014/main" id="{A3227EC6-55C0-4D27-9F8E-E1A413709AF1}"/>
              </a:ext>
            </a:extLst>
          </p:cNvPr>
          <p:cNvSpPr txBox="1">
            <a:spLocks/>
          </p:cNvSpPr>
          <p:nvPr/>
        </p:nvSpPr>
        <p:spPr bwMode="auto">
          <a:xfrm>
            <a:off x="5663952" y="4597595"/>
            <a:ext cx="2726031" cy="37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503238" rtl="0" eaLnBrk="0" fontAlgn="base" hangingPunct="0">
              <a:spcBef>
                <a:spcPct val="0"/>
              </a:spcBef>
              <a:spcAft>
                <a:spcPct val="0"/>
              </a:spcAft>
              <a:defRPr sz="3900" kern="1200">
                <a:solidFill>
                  <a:srgbClr val="276F8B"/>
                </a:solidFill>
                <a:latin typeface="+mj-lt"/>
                <a:ea typeface="+mj-ea"/>
                <a:cs typeface="+mj-cs"/>
              </a:defRPr>
            </a:lvl1pPr>
            <a:lvl2pPr algn="l" defTabSz="503238" rtl="0" eaLnBrk="0" fontAlgn="base" hangingPunct="0">
              <a:spcBef>
                <a:spcPct val="0"/>
              </a:spcBef>
              <a:spcAft>
                <a:spcPct val="0"/>
              </a:spcAft>
              <a:defRPr sz="3900">
                <a:solidFill>
                  <a:srgbClr val="276F8B"/>
                </a:solidFill>
                <a:latin typeface="Trebuchet MS" panose="020B0603020202020204" pitchFamily="34" charset="0"/>
              </a:defRPr>
            </a:lvl2pPr>
            <a:lvl3pPr algn="l" defTabSz="503238" rtl="0" eaLnBrk="0" fontAlgn="base" hangingPunct="0">
              <a:spcBef>
                <a:spcPct val="0"/>
              </a:spcBef>
              <a:spcAft>
                <a:spcPct val="0"/>
              </a:spcAft>
              <a:defRPr sz="3900">
                <a:solidFill>
                  <a:srgbClr val="276F8B"/>
                </a:solidFill>
                <a:latin typeface="Trebuchet MS" panose="020B0603020202020204" pitchFamily="34" charset="0"/>
              </a:defRPr>
            </a:lvl3pPr>
            <a:lvl4pPr algn="l" defTabSz="503238" rtl="0" eaLnBrk="0" fontAlgn="base" hangingPunct="0">
              <a:spcBef>
                <a:spcPct val="0"/>
              </a:spcBef>
              <a:spcAft>
                <a:spcPct val="0"/>
              </a:spcAft>
              <a:defRPr sz="3900">
                <a:solidFill>
                  <a:srgbClr val="276F8B"/>
                </a:solidFill>
                <a:latin typeface="Trebuchet MS" panose="020B0603020202020204" pitchFamily="34" charset="0"/>
              </a:defRPr>
            </a:lvl4pPr>
            <a:lvl5pPr algn="l" defTabSz="503238" rtl="0" eaLnBrk="0" fontAlgn="base" hangingPunct="0">
              <a:spcBef>
                <a:spcPct val="0"/>
              </a:spcBef>
              <a:spcAft>
                <a:spcPct val="0"/>
              </a:spcAft>
              <a:defRPr sz="3900">
                <a:solidFill>
                  <a:srgbClr val="276F8B"/>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257167" eaLnBrk="1" fontAlgn="auto" hangingPunct="1">
              <a:spcAft>
                <a:spcPts val="0"/>
              </a:spcAft>
              <a:defRPr/>
            </a:pPr>
            <a:r>
              <a:rPr lang="en-GB" sz="1600" b="1" dirty="0">
                <a:solidFill>
                  <a:srgbClr val="005F72"/>
                </a:solidFill>
                <a:latin typeface="+mn-lt"/>
              </a:rPr>
              <a:t>Leaving with SCQF 7 or above</a:t>
            </a:r>
          </a:p>
        </p:txBody>
      </p:sp>
      <p:sp>
        <p:nvSpPr>
          <p:cNvPr id="23" name="Rectangle 22">
            <a:extLst>
              <a:ext uri="{FF2B5EF4-FFF2-40B4-BE49-F238E27FC236}">
                <a16:creationId xmlns:a16="http://schemas.microsoft.com/office/drawing/2014/main" id="{47354526-6FDD-4529-B009-BC7F07EF5CD4}"/>
              </a:ext>
            </a:extLst>
          </p:cNvPr>
          <p:cNvSpPr/>
          <p:nvPr/>
        </p:nvSpPr>
        <p:spPr>
          <a:xfrm>
            <a:off x="9079440" y="1817103"/>
            <a:ext cx="2623924" cy="4542283"/>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94B6566-F1B1-4D29-AC70-D627EEA3B942}"/>
              </a:ext>
            </a:extLst>
          </p:cNvPr>
          <p:cNvSpPr/>
          <p:nvPr/>
        </p:nvSpPr>
        <p:spPr>
          <a:xfrm>
            <a:off x="9143445" y="1874979"/>
            <a:ext cx="2404022" cy="1569660"/>
          </a:xfrm>
          <a:prstGeom prst="rect">
            <a:avLst/>
          </a:prstGeom>
        </p:spPr>
        <p:txBody>
          <a:bodyPr wrap="square">
            <a:spAutoFit/>
          </a:bodyPr>
          <a:lstStyle/>
          <a:p>
            <a:r>
              <a:rPr lang="en-GB" sz="1600" b="1" dirty="0">
                <a:solidFill>
                  <a:schemeClr val="bg1"/>
                </a:solidFill>
              </a:rPr>
              <a:t>Between 2020 – 2023 across Edinburgh and South East Scotland: </a:t>
            </a:r>
          </a:p>
          <a:p>
            <a:endParaRPr lang="en-GB" sz="1600" b="1" dirty="0">
              <a:solidFill>
                <a:schemeClr val="bg1"/>
              </a:solidFill>
            </a:endParaRPr>
          </a:p>
          <a:p>
            <a:r>
              <a:rPr lang="en-GB" sz="1600" b="1" dirty="0">
                <a:solidFill>
                  <a:schemeClr val="bg1"/>
                </a:solidFill>
              </a:rPr>
              <a:t>The greatest demand for qualifications will be:</a:t>
            </a:r>
          </a:p>
        </p:txBody>
      </p:sp>
      <p:sp>
        <p:nvSpPr>
          <p:cNvPr id="27" name="TextBox 26">
            <a:extLst>
              <a:ext uri="{FF2B5EF4-FFF2-40B4-BE49-F238E27FC236}">
                <a16:creationId xmlns:a16="http://schemas.microsoft.com/office/drawing/2014/main" id="{79AFD5B3-43F8-4664-9569-67C5EBCEEEA6}"/>
              </a:ext>
            </a:extLst>
          </p:cNvPr>
          <p:cNvSpPr txBox="1"/>
          <p:nvPr/>
        </p:nvSpPr>
        <p:spPr>
          <a:xfrm>
            <a:off x="16138" y="5460479"/>
            <a:ext cx="1950488" cy="338554"/>
          </a:xfrm>
          <a:prstGeom prst="rect">
            <a:avLst/>
          </a:prstGeom>
          <a:noFill/>
        </p:spPr>
        <p:txBody>
          <a:bodyPr wrap="square" rtlCol="0">
            <a:spAutoFit/>
          </a:bodyPr>
          <a:lstStyle/>
          <a:p>
            <a:pPr algn="r"/>
            <a:r>
              <a:rPr lang="en-GB" sz="1600" b="1" dirty="0">
                <a:solidFill>
                  <a:srgbClr val="005F72"/>
                </a:solidFill>
              </a:rPr>
              <a:t>Construction</a:t>
            </a:r>
            <a:endParaRPr lang="en-GB" sz="1400" b="1" dirty="0">
              <a:solidFill>
                <a:srgbClr val="005F72"/>
              </a:solidFill>
            </a:endParaRPr>
          </a:p>
        </p:txBody>
      </p:sp>
      <p:sp>
        <p:nvSpPr>
          <p:cNvPr id="28" name="TextBox 27">
            <a:extLst>
              <a:ext uri="{FF2B5EF4-FFF2-40B4-BE49-F238E27FC236}">
                <a16:creationId xmlns:a16="http://schemas.microsoft.com/office/drawing/2014/main" id="{EB5FB648-EA6C-495C-87CD-0C26AA0293D0}"/>
              </a:ext>
            </a:extLst>
          </p:cNvPr>
          <p:cNvSpPr txBox="1"/>
          <p:nvPr/>
        </p:nvSpPr>
        <p:spPr>
          <a:xfrm>
            <a:off x="16138" y="5835147"/>
            <a:ext cx="1950488" cy="584775"/>
          </a:xfrm>
          <a:prstGeom prst="rect">
            <a:avLst/>
          </a:prstGeom>
          <a:noFill/>
        </p:spPr>
        <p:txBody>
          <a:bodyPr wrap="square" rtlCol="0">
            <a:spAutoFit/>
          </a:bodyPr>
          <a:lstStyle/>
          <a:p>
            <a:pPr algn="r"/>
            <a:r>
              <a:rPr lang="en-GB" sz="1600" b="1" dirty="0">
                <a:solidFill>
                  <a:srgbClr val="005F72"/>
                </a:solidFill>
              </a:rPr>
              <a:t>Land-based Industries</a:t>
            </a:r>
            <a:endParaRPr lang="en-GB" sz="1400" b="1" dirty="0">
              <a:solidFill>
                <a:srgbClr val="005F72"/>
              </a:solidFill>
            </a:endParaRPr>
          </a:p>
        </p:txBody>
      </p:sp>
      <p:sp>
        <p:nvSpPr>
          <p:cNvPr id="29" name="TextBox 28">
            <a:extLst>
              <a:ext uri="{FF2B5EF4-FFF2-40B4-BE49-F238E27FC236}">
                <a16:creationId xmlns:a16="http://schemas.microsoft.com/office/drawing/2014/main" id="{8C2462E8-8DA0-478D-9B08-067577AD91F1}"/>
              </a:ext>
            </a:extLst>
          </p:cNvPr>
          <p:cNvSpPr txBox="1"/>
          <p:nvPr/>
        </p:nvSpPr>
        <p:spPr>
          <a:xfrm>
            <a:off x="9745692" y="3626473"/>
            <a:ext cx="2551286" cy="2308324"/>
          </a:xfrm>
          <a:prstGeom prst="rect">
            <a:avLst/>
          </a:prstGeom>
          <a:noFill/>
        </p:spPr>
        <p:txBody>
          <a:bodyPr wrap="square">
            <a:spAutoFit/>
          </a:bodyPr>
          <a:lstStyle/>
          <a:p>
            <a:r>
              <a:rPr lang="en-GB" sz="1600" b="1" dirty="0">
                <a:solidFill>
                  <a:schemeClr val="bg1"/>
                </a:solidFill>
              </a:rPr>
              <a:t>SCQF 7 - 10     (49%)</a:t>
            </a:r>
          </a:p>
          <a:p>
            <a:endParaRPr lang="en-GB" sz="1600" b="1" dirty="0">
              <a:solidFill>
                <a:schemeClr val="bg1"/>
              </a:solidFill>
            </a:endParaRPr>
          </a:p>
          <a:p>
            <a:r>
              <a:rPr lang="en-GB" sz="1600" b="1" dirty="0">
                <a:solidFill>
                  <a:schemeClr val="bg1"/>
                </a:solidFill>
              </a:rPr>
              <a:t>SCQF 5 	      (19%)</a:t>
            </a:r>
          </a:p>
          <a:p>
            <a:endParaRPr lang="en-GB" sz="1600" b="1" dirty="0">
              <a:solidFill>
                <a:schemeClr val="bg1"/>
              </a:solidFill>
            </a:endParaRPr>
          </a:p>
          <a:p>
            <a:r>
              <a:rPr lang="en-GB" sz="1600" b="1" dirty="0">
                <a:solidFill>
                  <a:schemeClr val="bg1"/>
                </a:solidFill>
              </a:rPr>
              <a:t>SCQF 6	      (12%)</a:t>
            </a:r>
          </a:p>
          <a:p>
            <a:endParaRPr lang="en-GB" sz="1600" b="1" dirty="0">
              <a:solidFill>
                <a:schemeClr val="bg1"/>
              </a:solidFill>
            </a:endParaRPr>
          </a:p>
          <a:p>
            <a:r>
              <a:rPr lang="en-GB" sz="1600" b="1" dirty="0">
                <a:solidFill>
                  <a:schemeClr val="bg1"/>
                </a:solidFill>
              </a:rPr>
              <a:t>SCQF 11 - 12   (8%)</a:t>
            </a:r>
          </a:p>
          <a:p>
            <a:endParaRPr lang="en-GB" sz="1600" b="1" dirty="0">
              <a:solidFill>
                <a:schemeClr val="bg1"/>
              </a:solidFill>
            </a:endParaRPr>
          </a:p>
          <a:p>
            <a:r>
              <a:rPr lang="en-GB" sz="1600" b="1" dirty="0">
                <a:solidFill>
                  <a:schemeClr val="bg1"/>
                </a:solidFill>
              </a:rPr>
              <a:t>SCQF 1 – 4       (4%)</a:t>
            </a:r>
          </a:p>
        </p:txBody>
      </p:sp>
      <p:sp>
        <p:nvSpPr>
          <p:cNvPr id="15" name="Oval 14">
            <a:extLst>
              <a:ext uri="{FF2B5EF4-FFF2-40B4-BE49-F238E27FC236}">
                <a16:creationId xmlns:a16="http://schemas.microsoft.com/office/drawing/2014/main" id="{366E483C-64EB-4F6D-814F-975DD03C5F75}"/>
              </a:ext>
            </a:extLst>
          </p:cNvPr>
          <p:cNvSpPr/>
          <p:nvPr/>
        </p:nvSpPr>
        <p:spPr>
          <a:xfrm>
            <a:off x="9290947" y="3639512"/>
            <a:ext cx="341196" cy="341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0B100"/>
                </a:solidFill>
              </a:rPr>
              <a:t>1</a:t>
            </a:r>
          </a:p>
        </p:txBody>
      </p:sp>
      <p:sp>
        <p:nvSpPr>
          <p:cNvPr id="30" name="Oval 29">
            <a:extLst>
              <a:ext uri="{FF2B5EF4-FFF2-40B4-BE49-F238E27FC236}">
                <a16:creationId xmlns:a16="http://schemas.microsoft.com/office/drawing/2014/main" id="{8612CA68-FC5B-48CC-ADD8-835A464AC649}"/>
              </a:ext>
            </a:extLst>
          </p:cNvPr>
          <p:cNvSpPr/>
          <p:nvPr/>
        </p:nvSpPr>
        <p:spPr>
          <a:xfrm>
            <a:off x="9290947" y="4095916"/>
            <a:ext cx="341196" cy="341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0B100"/>
                </a:solidFill>
              </a:rPr>
              <a:t>2</a:t>
            </a:r>
          </a:p>
        </p:txBody>
      </p:sp>
      <p:sp>
        <p:nvSpPr>
          <p:cNvPr id="31" name="Oval 30">
            <a:extLst>
              <a:ext uri="{FF2B5EF4-FFF2-40B4-BE49-F238E27FC236}">
                <a16:creationId xmlns:a16="http://schemas.microsoft.com/office/drawing/2014/main" id="{C6281A22-F54B-4F4D-A6FA-59C89BDDC051}"/>
              </a:ext>
            </a:extLst>
          </p:cNvPr>
          <p:cNvSpPr/>
          <p:nvPr/>
        </p:nvSpPr>
        <p:spPr>
          <a:xfrm>
            <a:off x="9290947" y="5104028"/>
            <a:ext cx="341196" cy="341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0B100"/>
                </a:solidFill>
              </a:rPr>
              <a:t>4</a:t>
            </a:r>
          </a:p>
        </p:txBody>
      </p:sp>
      <p:sp>
        <p:nvSpPr>
          <p:cNvPr id="32" name="Oval 31">
            <a:extLst>
              <a:ext uri="{FF2B5EF4-FFF2-40B4-BE49-F238E27FC236}">
                <a16:creationId xmlns:a16="http://schemas.microsoft.com/office/drawing/2014/main" id="{DAD96100-51A4-4315-9DA0-9B6B83DBB3FD}"/>
              </a:ext>
            </a:extLst>
          </p:cNvPr>
          <p:cNvSpPr/>
          <p:nvPr/>
        </p:nvSpPr>
        <p:spPr>
          <a:xfrm>
            <a:off x="9290947" y="4581128"/>
            <a:ext cx="341196" cy="341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0B100"/>
                </a:solidFill>
              </a:rPr>
              <a:t>3</a:t>
            </a:r>
          </a:p>
        </p:txBody>
      </p:sp>
      <p:sp>
        <p:nvSpPr>
          <p:cNvPr id="33" name="Oval 32">
            <a:extLst>
              <a:ext uri="{FF2B5EF4-FFF2-40B4-BE49-F238E27FC236}">
                <a16:creationId xmlns:a16="http://schemas.microsoft.com/office/drawing/2014/main" id="{4CCB7956-BB15-464A-AE67-AD4DFEA45CC2}"/>
              </a:ext>
            </a:extLst>
          </p:cNvPr>
          <p:cNvSpPr/>
          <p:nvPr/>
        </p:nvSpPr>
        <p:spPr>
          <a:xfrm>
            <a:off x="9290947" y="5593601"/>
            <a:ext cx="341196" cy="341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A0B100"/>
                </a:solidFill>
              </a:rPr>
              <a:t>5</a:t>
            </a:r>
          </a:p>
        </p:txBody>
      </p:sp>
    </p:spTree>
    <p:extLst>
      <p:ext uri="{BB962C8B-B14F-4D97-AF65-F5344CB8AC3E}">
        <p14:creationId xmlns:p14="http://schemas.microsoft.com/office/powerpoint/2010/main" val="379481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7A80C-2A68-4C3F-BC67-FF98725A130D}"/>
              </a:ext>
            </a:extLst>
          </p:cNvPr>
          <p:cNvSpPr/>
          <p:nvPr/>
        </p:nvSpPr>
        <p:spPr>
          <a:xfrm>
            <a:off x="263352" y="925882"/>
            <a:ext cx="11665296" cy="574347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a:extLst>
              <a:ext uri="{FF2B5EF4-FFF2-40B4-BE49-F238E27FC236}">
                <a16:creationId xmlns:a16="http://schemas.microsoft.com/office/drawing/2014/main" id="{5F5F3234-D770-4E14-A9EC-3C9BD090F993}"/>
              </a:ext>
            </a:extLst>
          </p:cNvPr>
          <p:cNvGraphicFramePr>
            <a:graphicFrameLocks noGrp="1"/>
          </p:cNvGraphicFramePr>
          <p:nvPr>
            <p:extLst>
              <p:ext uri="{D42A27DB-BD31-4B8C-83A1-F6EECF244321}">
                <p14:modId xmlns:p14="http://schemas.microsoft.com/office/powerpoint/2010/main" val="69112381"/>
              </p:ext>
            </p:extLst>
          </p:nvPr>
        </p:nvGraphicFramePr>
        <p:xfrm>
          <a:off x="1662665" y="1039181"/>
          <a:ext cx="9217024" cy="5516880"/>
        </p:xfrm>
        <a:graphic>
          <a:graphicData uri="http://schemas.openxmlformats.org/drawingml/2006/table">
            <a:tbl>
              <a:tblPr firstRow="1" bandRow="1">
                <a:tableStyleId>{2D5ABB26-0587-4C30-8999-92F81FD0307C}</a:tableStyleId>
              </a:tblPr>
              <a:tblGrid>
                <a:gridCol w="3888432">
                  <a:extLst>
                    <a:ext uri="{9D8B030D-6E8A-4147-A177-3AD203B41FA5}">
                      <a16:colId xmlns:a16="http://schemas.microsoft.com/office/drawing/2014/main" val="2153430477"/>
                    </a:ext>
                  </a:extLst>
                </a:gridCol>
                <a:gridCol w="5328592">
                  <a:extLst>
                    <a:ext uri="{9D8B030D-6E8A-4147-A177-3AD203B41FA5}">
                      <a16:colId xmlns:a16="http://schemas.microsoft.com/office/drawing/2014/main" val="3327306089"/>
                    </a:ext>
                  </a:extLst>
                </a:gridCol>
              </a:tblGrid>
              <a:tr h="342996">
                <a:tc>
                  <a:txBody>
                    <a:bodyPr/>
                    <a:lstStyle/>
                    <a:p>
                      <a:pPr algn="l"/>
                      <a:r>
                        <a:rPr lang="en-GB" sz="1800" b="1" dirty="0"/>
                        <a:t>College Course</a:t>
                      </a:r>
                    </a:p>
                  </a:txBody>
                  <a:tcPr/>
                </a:tc>
                <a:tc>
                  <a:txBody>
                    <a:bodyPr/>
                    <a:lstStyle/>
                    <a:p>
                      <a:pPr algn="l"/>
                      <a:r>
                        <a:rPr lang="en-GB" sz="1800" b="1" dirty="0"/>
                        <a:t>Entry to University Course 2</a:t>
                      </a:r>
                      <a:r>
                        <a:rPr lang="en-GB" sz="1800" b="1" baseline="30000" dirty="0"/>
                        <a:t>nd</a:t>
                      </a:r>
                      <a:r>
                        <a:rPr lang="en-GB" sz="1800" b="1" dirty="0"/>
                        <a:t> or 3</a:t>
                      </a:r>
                      <a:r>
                        <a:rPr lang="en-GB" sz="1800" b="1" baseline="30000" dirty="0"/>
                        <a:t>rd</a:t>
                      </a:r>
                      <a:r>
                        <a:rPr lang="en-GB" sz="1800" b="1" dirty="0"/>
                        <a:t> Year</a:t>
                      </a:r>
                    </a:p>
                  </a:txBody>
                  <a:tcPr/>
                </a:tc>
                <a:extLst>
                  <a:ext uri="{0D108BD9-81ED-4DB2-BD59-A6C34878D82A}">
                    <a16:rowId xmlns:a16="http://schemas.microsoft.com/office/drawing/2014/main" val="2571164056"/>
                  </a:ext>
                </a:extLst>
              </a:tr>
              <a:tr h="874892">
                <a:tc>
                  <a:txBody>
                    <a:bodyPr/>
                    <a:lstStyle/>
                    <a:p>
                      <a:pPr algn="l"/>
                      <a:r>
                        <a:rPr lang="en-GB" b="1" dirty="0">
                          <a:solidFill>
                            <a:srgbClr val="A0B100"/>
                          </a:solidFill>
                        </a:rPr>
                        <a:t>Accountancy</a:t>
                      </a:r>
                      <a:r>
                        <a:rPr lang="en-GB" b="1" dirty="0"/>
                        <a:t> </a:t>
                      </a:r>
                      <a:endParaRPr lang="en-GB" b="1" dirty="0">
                        <a:latin typeface="+mn-lt"/>
                      </a:endParaRPr>
                    </a:p>
                  </a:txBody>
                  <a:tcPr anchor="ctr"/>
                </a:tc>
                <a:tc>
                  <a:txBody>
                    <a:bodyPr/>
                    <a:lstStyle/>
                    <a:p>
                      <a:pPr marL="285750" indent="-285750">
                        <a:buFont typeface="Arial" panose="020B0604020202020204" pitchFamily="34" charset="0"/>
                        <a:buChar char="•"/>
                      </a:pPr>
                      <a:r>
                        <a:rPr lang="en-GB" sz="1400" dirty="0"/>
                        <a:t>ACCOUNTANCY</a:t>
                      </a:r>
                    </a:p>
                    <a:p>
                      <a:pPr marL="285750" indent="-285750">
                        <a:buFont typeface="Arial" panose="020B0604020202020204" pitchFamily="34" charset="0"/>
                        <a:buChar char="•"/>
                      </a:pPr>
                      <a:r>
                        <a:rPr lang="en-GB" sz="1400" dirty="0"/>
                        <a:t>FINANCE</a:t>
                      </a:r>
                    </a:p>
                    <a:p>
                      <a:pPr marL="285750" indent="-285750">
                        <a:buFont typeface="Arial" panose="020B0604020202020204" pitchFamily="34" charset="0"/>
                        <a:buChar char="•"/>
                      </a:pPr>
                      <a:r>
                        <a:rPr lang="en-GB" sz="1400" dirty="0"/>
                        <a:t>BUSINESS STUDIES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MANAGEMENT STUDIES</a:t>
                      </a:r>
                      <a:endParaRPr lang="en-GB" sz="1400" b="1" dirty="0">
                        <a:latin typeface="+mn-lt"/>
                      </a:endParaRPr>
                    </a:p>
                  </a:txBody>
                  <a:tcPr/>
                </a:tc>
                <a:extLst>
                  <a:ext uri="{0D108BD9-81ED-4DB2-BD59-A6C34878D82A}">
                    <a16:rowId xmlns:a16="http://schemas.microsoft.com/office/drawing/2014/main" val="4011135393"/>
                  </a:ext>
                </a:extLst>
              </a:tr>
              <a:tr h="874892">
                <a:tc>
                  <a:txBody>
                    <a:bodyPr/>
                    <a:lstStyle/>
                    <a:p>
                      <a:pPr algn="l"/>
                      <a:r>
                        <a:rPr lang="en-GB" b="1" dirty="0">
                          <a:solidFill>
                            <a:srgbClr val="58417E"/>
                          </a:solidFill>
                        </a:rPr>
                        <a:t>Sports Related </a:t>
                      </a:r>
                      <a:endParaRPr lang="en-GB" b="1" dirty="0">
                        <a:solidFill>
                          <a:srgbClr val="58417E"/>
                        </a:solidFill>
                        <a:latin typeface="+mn-lt"/>
                      </a:endParaRPr>
                    </a:p>
                  </a:txBody>
                  <a:tcPr anchor="ctr"/>
                </a:tc>
                <a:tc>
                  <a:txBody>
                    <a:bodyPr/>
                    <a:lstStyle/>
                    <a:p>
                      <a:pPr marL="285750" indent="-285750">
                        <a:buFont typeface="Arial" panose="020B0604020202020204" pitchFamily="34" charset="0"/>
                        <a:buChar char="•"/>
                      </a:pPr>
                      <a:r>
                        <a:rPr lang="en-GB" sz="1400" dirty="0"/>
                        <a:t>SPORT &amp; EXERCISE SCIENCE</a:t>
                      </a:r>
                    </a:p>
                    <a:p>
                      <a:pPr marL="285750" indent="-285750">
                        <a:buFont typeface="Arial" panose="020B0604020202020204" pitchFamily="34" charset="0"/>
                        <a:buChar char="•"/>
                      </a:pPr>
                      <a:r>
                        <a:rPr lang="en-GB" sz="1400" dirty="0"/>
                        <a:t>HOSPITALITY, LEISURE, SPORT, TOURISM &amp; TRANSPORT</a:t>
                      </a:r>
                    </a:p>
                    <a:p>
                      <a:pPr marL="285750" indent="-285750">
                        <a:buFont typeface="Arial" panose="020B0604020202020204" pitchFamily="34" charset="0"/>
                        <a:buChar char="•"/>
                      </a:pPr>
                      <a:r>
                        <a:rPr lang="en-GB" sz="1400" dirty="0"/>
                        <a:t>ANATOMY, PHYSIOLOGY &amp; PATHOLOGY</a:t>
                      </a:r>
                    </a:p>
                    <a:p>
                      <a:pPr marL="285750" indent="-285750">
                        <a:buFont typeface="Arial" panose="020B0604020202020204" pitchFamily="34" charset="0"/>
                        <a:buChar char="•"/>
                      </a:pPr>
                      <a:r>
                        <a:rPr lang="en-GB" sz="1400" dirty="0"/>
                        <a:t>NUTRITION</a:t>
                      </a:r>
                      <a:endParaRPr lang="en-GB" sz="1400" b="1" dirty="0">
                        <a:latin typeface="+mn-lt"/>
                      </a:endParaRPr>
                    </a:p>
                  </a:txBody>
                  <a:tcPr/>
                </a:tc>
                <a:extLst>
                  <a:ext uri="{0D108BD9-81ED-4DB2-BD59-A6C34878D82A}">
                    <a16:rowId xmlns:a16="http://schemas.microsoft.com/office/drawing/2014/main" val="336822758"/>
                  </a:ext>
                </a:extLst>
              </a:tr>
              <a:tr h="1072448">
                <a:tc>
                  <a:txBody>
                    <a:bodyPr/>
                    <a:lstStyle/>
                    <a:p>
                      <a:pPr algn="l"/>
                      <a:r>
                        <a:rPr lang="en-GB" b="1" dirty="0">
                          <a:solidFill>
                            <a:srgbClr val="009DB5"/>
                          </a:solidFill>
                        </a:rPr>
                        <a:t>Business Studies</a:t>
                      </a:r>
                      <a:endParaRPr lang="en-GB" b="1" dirty="0">
                        <a:solidFill>
                          <a:srgbClr val="009DB5"/>
                        </a:solidFill>
                        <a:latin typeface="+mn-lt"/>
                      </a:endParaRPr>
                    </a:p>
                  </a:txBody>
                  <a:tcPr anchor="ctr"/>
                </a:tc>
                <a:tc>
                  <a:txBody>
                    <a:bodyPr/>
                    <a:lstStyle/>
                    <a:p>
                      <a:pPr marL="285750" indent="-285750">
                        <a:buFont typeface="Arial" panose="020B0604020202020204" pitchFamily="34" charset="0"/>
                        <a:buChar char="•"/>
                      </a:pPr>
                      <a:r>
                        <a:rPr lang="en-GB" sz="1400" dirty="0"/>
                        <a:t>BUSINESS STUDIES</a:t>
                      </a:r>
                    </a:p>
                    <a:p>
                      <a:pPr marL="285750" indent="-285750">
                        <a:buFont typeface="Arial" panose="020B0604020202020204" pitchFamily="34" charset="0"/>
                        <a:buChar char="•"/>
                      </a:pPr>
                      <a:r>
                        <a:rPr lang="en-GB" sz="1400" dirty="0"/>
                        <a:t>MANAGEMENT STUDIES</a:t>
                      </a:r>
                    </a:p>
                    <a:p>
                      <a:pPr marL="285750" indent="-285750">
                        <a:buFont typeface="Arial" panose="020B0604020202020204" pitchFamily="34" charset="0"/>
                        <a:buChar char="•"/>
                      </a:pPr>
                      <a:r>
                        <a:rPr lang="en-GB" sz="1400" dirty="0"/>
                        <a:t>HOSPITALITY, LEISURE, SPORT, TOURISM &amp; TRANSPORT</a:t>
                      </a:r>
                    </a:p>
                    <a:p>
                      <a:pPr marL="285750" indent="-285750">
                        <a:buFont typeface="Arial" panose="020B0604020202020204" pitchFamily="34" charset="0"/>
                        <a:buChar char="•"/>
                      </a:pPr>
                      <a:r>
                        <a:rPr lang="en-GB" sz="1400" dirty="0"/>
                        <a:t>HUMAN REOSURCE MANAGEMENT</a:t>
                      </a:r>
                    </a:p>
                    <a:p>
                      <a:pPr marL="285750" indent="-285750">
                        <a:buFont typeface="Arial" panose="020B0604020202020204" pitchFamily="34" charset="0"/>
                        <a:buChar char="•"/>
                      </a:pPr>
                      <a:r>
                        <a:rPr lang="en-GB" sz="1400" dirty="0"/>
                        <a:t>MARKETING</a:t>
                      </a:r>
                      <a:endParaRPr lang="en-GB" sz="1400" b="1" dirty="0">
                        <a:latin typeface="+mn-lt"/>
                      </a:endParaRPr>
                    </a:p>
                  </a:txBody>
                  <a:tcPr/>
                </a:tc>
                <a:extLst>
                  <a:ext uri="{0D108BD9-81ED-4DB2-BD59-A6C34878D82A}">
                    <a16:rowId xmlns:a16="http://schemas.microsoft.com/office/drawing/2014/main" val="469054908"/>
                  </a:ext>
                </a:extLst>
              </a:tr>
              <a:tr h="1029126">
                <a:tc>
                  <a:txBody>
                    <a:bodyPr/>
                    <a:lstStyle/>
                    <a:p>
                      <a:pPr algn="l"/>
                      <a:r>
                        <a:rPr lang="en-GB" b="1" dirty="0">
                          <a:solidFill>
                            <a:srgbClr val="004B6C"/>
                          </a:solidFill>
                        </a:rPr>
                        <a:t>Social Sciences</a:t>
                      </a:r>
                      <a:endParaRPr lang="en-GB" b="1" dirty="0">
                        <a:solidFill>
                          <a:srgbClr val="004B6C"/>
                        </a:solidFill>
                        <a:latin typeface="+mn-lt"/>
                      </a:endParaRPr>
                    </a:p>
                  </a:txBody>
                  <a:tcPr anchor="ctr"/>
                </a:tc>
                <a:tc>
                  <a:txBody>
                    <a:bodyPr/>
                    <a:lstStyle/>
                    <a:p>
                      <a:pPr marL="285750" indent="-285750">
                        <a:buFont typeface="Arial" panose="020B0604020202020204" pitchFamily="34" charset="0"/>
                        <a:buChar char="•"/>
                      </a:pPr>
                      <a:r>
                        <a:rPr lang="en-GB" sz="1400" dirty="0"/>
                        <a:t>SOCIOLOGY</a:t>
                      </a:r>
                    </a:p>
                    <a:p>
                      <a:pPr marL="285750" indent="-285750">
                        <a:buFont typeface="Arial" panose="020B0604020202020204" pitchFamily="34" charset="0"/>
                        <a:buChar char="•"/>
                      </a:pPr>
                      <a:r>
                        <a:rPr lang="en-GB" sz="1400" dirty="0"/>
                        <a:t>PSYCHOLOGY</a:t>
                      </a:r>
                    </a:p>
                    <a:p>
                      <a:pPr marL="285750" indent="-285750">
                        <a:buFont typeface="Arial" panose="020B0604020202020204" pitchFamily="34" charset="0"/>
                        <a:buChar char="•"/>
                      </a:pPr>
                      <a:r>
                        <a:rPr lang="en-GB" sz="1400" dirty="0"/>
                        <a:t>POLITICS</a:t>
                      </a:r>
                    </a:p>
                    <a:p>
                      <a:pPr marL="285750" indent="-285750">
                        <a:buFont typeface="Arial" panose="020B0604020202020204" pitchFamily="34" charset="0"/>
                        <a:buChar char="•"/>
                      </a:pPr>
                      <a:r>
                        <a:rPr lang="en-GB" sz="1400" dirty="0"/>
                        <a:t>LAW BY TOPIC</a:t>
                      </a:r>
                    </a:p>
                    <a:p>
                      <a:pPr marL="285750" indent="-285750">
                        <a:buFont typeface="Arial" panose="020B0604020202020204" pitchFamily="34" charset="0"/>
                        <a:buChar char="•"/>
                      </a:pPr>
                      <a:r>
                        <a:rPr lang="en-GB" sz="1400" dirty="0"/>
                        <a:t>ANTHROPOLOGY</a:t>
                      </a:r>
                      <a:endParaRPr lang="en-GB" sz="1400" b="1" dirty="0">
                        <a:latin typeface="+mn-lt"/>
                      </a:endParaRPr>
                    </a:p>
                  </a:txBody>
                  <a:tcPr/>
                </a:tc>
                <a:extLst>
                  <a:ext uri="{0D108BD9-81ED-4DB2-BD59-A6C34878D82A}">
                    <a16:rowId xmlns:a16="http://schemas.microsoft.com/office/drawing/2014/main" val="3535986621"/>
                  </a:ext>
                </a:extLst>
              </a:tr>
              <a:tr h="874892">
                <a:tc>
                  <a:txBody>
                    <a:bodyPr/>
                    <a:lstStyle/>
                    <a:p>
                      <a:pPr algn="l"/>
                      <a:r>
                        <a:rPr lang="en-GB" b="1" dirty="0">
                          <a:solidFill>
                            <a:srgbClr val="A0B100"/>
                          </a:solidFill>
                        </a:rPr>
                        <a:t>Computer Studies</a:t>
                      </a:r>
                      <a:endParaRPr lang="en-GB" b="1" dirty="0">
                        <a:solidFill>
                          <a:srgbClr val="A0B100"/>
                        </a:solidFill>
                        <a:latin typeface="+mn-lt"/>
                      </a:endParaRPr>
                    </a:p>
                  </a:txBody>
                  <a:tcPr anchor="ctr"/>
                </a:tc>
                <a:tc>
                  <a:txBody>
                    <a:bodyPr/>
                    <a:lstStyle/>
                    <a:p>
                      <a:pPr marL="285750" indent="-285750">
                        <a:buFont typeface="Arial" panose="020B0604020202020204" pitchFamily="34" charset="0"/>
                        <a:buChar char="•"/>
                      </a:pPr>
                      <a:r>
                        <a:rPr lang="en-GB" sz="1400" dirty="0"/>
                        <a:t>COMPUTER SCIENCE</a:t>
                      </a:r>
                    </a:p>
                    <a:p>
                      <a:pPr marL="285750" indent="-285750">
                        <a:buFont typeface="Arial" panose="020B0604020202020204" pitchFamily="34" charset="0"/>
                        <a:buChar char="•"/>
                      </a:pPr>
                      <a:r>
                        <a:rPr lang="en-GB" sz="1400" dirty="0"/>
                        <a:t>INFORMATION SYSTEMS</a:t>
                      </a:r>
                    </a:p>
                    <a:p>
                      <a:pPr marL="285750" indent="-285750">
                        <a:buFont typeface="Arial" panose="020B0604020202020204" pitchFamily="34" charset="0"/>
                        <a:buChar char="•"/>
                      </a:pPr>
                      <a:r>
                        <a:rPr lang="en-GB" sz="1400" dirty="0"/>
                        <a:t>SOFTWARE ENGINEERING</a:t>
                      </a:r>
                    </a:p>
                    <a:p>
                      <a:pPr marL="285750" indent="-285750">
                        <a:buFont typeface="Arial" panose="020B0604020202020204" pitchFamily="34" charset="0"/>
                        <a:buChar char="•"/>
                      </a:pPr>
                      <a:r>
                        <a:rPr lang="en-GB" sz="1400" dirty="0"/>
                        <a:t>ARCHITECTURE</a:t>
                      </a:r>
                      <a:endParaRPr lang="en-GB" sz="1400" b="1" dirty="0">
                        <a:latin typeface="+mn-lt"/>
                      </a:endParaRPr>
                    </a:p>
                  </a:txBody>
                  <a:tcPr/>
                </a:tc>
                <a:extLst>
                  <a:ext uri="{0D108BD9-81ED-4DB2-BD59-A6C34878D82A}">
                    <a16:rowId xmlns:a16="http://schemas.microsoft.com/office/drawing/2014/main" val="1611036528"/>
                  </a:ext>
                </a:extLst>
              </a:tr>
            </a:tbl>
          </a:graphicData>
        </a:graphic>
      </p:graphicFrame>
      <p:pic>
        <p:nvPicPr>
          <p:cNvPr id="18" name="Graphic 17" descr="Cloud Computing">
            <a:extLst>
              <a:ext uri="{FF2B5EF4-FFF2-40B4-BE49-F238E27FC236}">
                <a16:creationId xmlns:a16="http://schemas.microsoft.com/office/drawing/2014/main" id="{155DF78A-2E32-427F-A646-F5EFBB31B6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419" y="5511535"/>
            <a:ext cx="697769" cy="752850"/>
          </a:xfrm>
          <a:prstGeom prst="rect">
            <a:avLst/>
          </a:prstGeom>
        </p:spPr>
      </p:pic>
      <p:pic>
        <p:nvPicPr>
          <p:cNvPr id="19" name="Graphic 18" descr="Briefcase">
            <a:extLst>
              <a:ext uri="{FF2B5EF4-FFF2-40B4-BE49-F238E27FC236}">
                <a16:creationId xmlns:a16="http://schemas.microsoft.com/office/drawing/2014/main" id="{B4190112-A5F7-4B15-8F96-DC8A9CC478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0241" y="3514284"/>
            <a:ext cx="720115" cy="720115"/>
          </a:xfrm>
          <a:prstGeom prst="rect">
            <a:avLst/>
          </a:prstGeom>
        </p:spPr>
      </p:pic>
      <p:pic>
        <p:nvPicPr>
          <p:cNvPr id="9" name="Graphic 8" descr="Coins">
            <a:extLst>
              <a:ext uri="{FF2B5EF4-FFF2-40B4-BE49-F238E27FC236}">
                <a16:creationId xmlns:a16="http://schemas.microsoft.com/office/drawing/2014/main" id="{67CB1EBC-5CB7-449C-BB98-6383745C4E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258" y="1430144"/>
            <a:ext cx="752850" cy="752850"/>
          </a:xfrm>
          <a:prstGeom prst="rect">
            <a:avLst/>
          </a:prstGeom>
        </p:spPr>
      </p:pic>
      <p:pic>
        <p:nvPicPr>
          <p:cNvPr id="22" name="Graphic 21" descr="Climbing">
            <a:extLst>
              <a:ext uri="{FF2B5EF4-FFF2-40B4-BE49-F238E27FC236}">
                <a16:creationId xmlns:a16="http://schemas.microsoft.com/office/drawing/2014/main" id="{65E78043-5483-4DC9-9444-F22E8C5D00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240" y="2511908"/>
            <a:ext cx="720116" cy="720116"/>
          </a:xfrm>
          <a:prstGeom prst="rect">
            <a:avLst/>
          </a:prstGeom>
        </p:spPr>
      </p:pic>
      <p:pic>
        <p:nvPicPr>
          <p:cNvPr id="26" name="Graphic 25" descr="Magnifying glass">
            <a:extLst>
              <a:ext uri="{FF2B5EF4-FFF2-40B4-BE49-F238E27FC236}">
                <a16:creationId xmlns:a16="http://schemas.microsoft.com/office/drawing/2014/main" id="{C769EA2F-7A81-450F-A2A9-9925A14782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240" y="4510633"/>
            <a:ext cx="720115" cy="720115"/>
          </a:xfrm>
          <a:prstGeom prst="rect">
            <a:avLst/>
          </a:prstGeom>
        </p:spPr>
      </p:pic>
      <p:sp>
        <p:nvSpPr>
          <p:cNvPr id="10" name="Rectangle 9">
            <a:extLst>
              <a:ext uri="{FF2B5EF4-FFF2-40B4-BE49-F238E27FC236}">
                <a16:creationId xmlns:a16="http://schemas.microsoft.com/office/drawing/2014/main" id="{8AFC6596-6FA1-4133-90D8-C11097D9388E}"/>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D6B3BA9-7422-421E-89A9-2846C7A30F69}"/>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College to University Pathways </a:t>
            </a:r>
          </a:p>
        </p:txBody>
      </p:sp>
      <p:pic>
        <p:nvPicPr>
          <p:cNvPr id="4" name="Graphic 3" descr="Line arrow Straight">
            <a:extLst>
              <a:ext uri="{FF2B5EF4-FFF2-40B4-BE49-F238E27FC236}">
                <a16:creationId xmlns:a16="http://schemas.microsoft.com/office/drawing/2014/main" id="{EBB5A95F-A1B6-4D28-97A9-360CE004C3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4079776" y="1628800"/>
            <a:ext cx="720080" cy="466713"/>
          </a:xfrm>
          <a:prstGeom prst="rect">
            <a:avLst/>
          </a:prstGeom>
        </p:spPr>
      </p:pic>
      <p:pic>
        <p:nvPicPr>
          <p:cNvPr id="15" name="Graphic 14" descr="Line arrow Straight">
            <a:extLst>
              <a:ext uri="{FF2B5EF4-FFF2-40B4-BE49-F238E27FC236}">
                <a16:creationId xmlns:a16="http://schemas.microsoft.com/office/drawing/2014/main" id="{A16A262E-2C30-4BF8-9784-2EF848F461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4079776" y="2598862"/>
            <a:ext cx="720080" cy="466713"/>
          </a:xfrm>
          <a:prstGeom prst="rect">
            <a:avLst/>
          </a:prstGeom>
        </p:spPr>
      </p:pic>
      <p:pic>
        <p:nvPicPr>
          <p:cNvPr id="16" name="Graphic 15" descr="Line arrow Straight">
            <a:extLst>
              <a:ext uri="{FF2B5EF4-FFF2-40B4-BE49-F238E27FC236}">
                <a16:creationId xmlns:a16="http://schemas.microsoft.com/office/drawing/2014/main" id="{12DE5D37-3FAA-4319-9EF3-EF8C875E5F4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4079776" y="3568924"/>
            <a:ext cx="720080" cy="466713"/>
          </a:xfrm>
          <a:prstGeom prst="rect">
            <a:avLst/>
          </a:prstGeom>
        </p:spPr>
      </p:pic>
      <p:pic>
        <p:nvPicPr>
          <p:cNvPr id="17" name="Graphic 16" descr="Line arrow Straight">
            <a:extLst>
              <a:ext uri="{FF2B5EF4-FFF2-40B4-BE49-F238E27FC236}">
                <a16:creationId xmlns:a16="http://schemas.microsoft.com/office/drawing/2014/main" id="{98921302-1D48-4D99-8E7C-E5CBAE6EE2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4079775" y="4649820"/>
            <a:ext cx="720080" cy="466713"/>
          </a:xfrm>
          <a:prstGeom prst="rect">
            <a:avLst/>
          </a:prstGeom>
        </p:spPr>
      </p:pic>
      <p:pic>
        <p:nvPicPr>
          <p:cNvPr id="20" name="Graphic 19" descr="Line arrow Straight">
            <a:extLst>
              <a:ext uri="{FF2B5EF4-FFF2-40B4-BE49-F238E27FC236}">
                <a16:creationId xmlns:a16="http://schemas.microsoft.com/office/drawing/2014/main" id="{2C745901-42BD-44A9-8FEC-CF1E9175F1E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4079774" y="5719803"/>
            <a:ext cx="720080" cy="466713"/>
          </a:xfrm>
          <a:prstGeom prst="rect">
            <a:avLst/>
          </a:prstGeom>
        </p:spPr>
      </p:pic>
      <p:sp>
        <p:nvSpPr>
          <p:cNvPr id="3" name="Rectangle 2">
            <a:extLst>
              <a:ext uri="{FF2B5EF4-FFF2-40B4-BE49-F238E27FC236}">
                <a16:creationId xmlns:a16="http://schemas.microsoft.com/office/drawing/2014/main" id="{3B7C7DFF-D3F0-47A1-8828-D95DF9985A55}"/>
              </a:ext>
            </a:extLst>
          </p:cNvPr>
          <p:cNvSpPr/>
          <p:nvPr/>
        </p:nvSpPr>
        <p:spPr>
          <a:xfrm>
            <a:off x="9264352" y="4870690"/>
            <a:ext cx="2388096" cy="1685372"/>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9127971-17B0-47AA-AF6A-9538333DE016}"/>
              </a:ext>
            </a:extLst>
          </p:cNvPr>
          <p:cNvSpPr/>
          <p:nvPr/>
        </p:nvSpPr>
        <p:spPr>
          <a:xfrm>
            <a:off x="9425242" y="4965750"/>
            <a:ext cx="1956048" cy="1508105"/>
          </a:xfrm>
          <a:prstGeom prst="rect">
            <a:avLst/>
          </a:prstGeom>
        </p:spPr>
        <p:txBody>
          <a:bodyPr wrap="square">
            <a:spAutoFit/>
          </a:bodyPr>
          <a:lstStyle/>
          <a:p>
            <a:r>
              <a:rPr lang="en-GB" b="1" dirty="0">
                <a:solidFill>
                  <a:schemeClr val="bg1"/>
                </a:solidFill>
              </a:rPr>
              <a:t>More than 1 in 4 Scottish Students </a:t>
            </a:r>
          </a:p>
          <a:p>
            <a:r>
              <a:rPr lang="en-GB" b="1" dirty="0">
                <a:solidFill>
                  <a:schemeClr val="bg1"/>
                </a:solidFill>
              </a:rPr>
              <a:t>entered a first degree via a HNC/HND</a:t>
            </a:r>
          </a:p>
        </p:txBody>
      </p:sp>
      <p:pic>
        <p:nvPicPr>
          <p:cNvPr id="8" name="Graphic 7" descr="Lightbulb">
            <a:extLst>
              <a:ext uri="{FF2B5EF4-FFF2-40B4-BE49-F238E27FC236}">
                <a16:creationId xmlns:a16="http://schemas.microsoft.com/office/drawing/2014/main" id="{ABAEEADF-00FF-4251-9AF0-228F1E829BD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29246" y="5887960"/>
            <a:ext cx="507765" cy="507765"/>
          </a:xfrm>
          <a:prstGeom prst="rect">
            <a:avLst/>
          </a:prstGeom>
        </p:spPr>
      </p:pic>
    </p:spTree>
    <p:extLst>
      <p:ext uri="{BB962C8B-B14F-4D97-AF65-F5344CB8AC3E}">
        <p14:creationId xmlns:p14="http://schemas.microsoft.com/office/powerpoint/2010/main" val="307623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9AF9C13-8EF9-4C2B-A193-F289DF3BBE72}"/>
              </a:ext>
            </a:extLst>
          </p:cNvPr>
          <p:cNvGraphicFramePr/>
          <p:nvPr>
            <p:extLst>
              <p:ext uri="{D42A27DB-BD31-4B8C-83A1-F6EECF244321}">
                <p14:modId xmlns:p14="http://schemas.microsoft.com/office/powerpoint/2010/main" val="1815779371"/>
              </p:ext>
            </p:extLst>
          </p:nvPr>
        </p:nvGraphicFramePr>
        <p:xfrm>
          <a:off x="515380" y="1628800"/>
          <a:ext cx="11161240" cy="502599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273AF53-6461-473A-8AD6-BABA3EECDD0D}"/>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D4E044D-A948-404D-B32C-A13728FE82BA}"/>
              </a:ext>
            </a:extLst>
          </p:cNvPr>
          <p:cNvSpPr txBox="1"/>
          <p:nvPr/>
        </p:nvSpPr>
        <p:spPr>
          <a:xfrm>
            <a:off x="191344" y="125968"/>
            <a:ext cx="8496944"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Scottish Graduate Pay by Sector and Skill</a:t>
            </a:r>
          </a:p>
        </p:txBody>
      </p:sp>
      <p:sp>
        <p:nvSpPr>
          <p:cNvPr id="7" name="TextBox 6">
            <a:extLst>
              <a:ext uri="{FF2B5EF4-FFF2-40B4-BE49-F238E27FC236}">
                <a16:creationId xmlns:a16="http://schemas.microsoft.com/office/drawing/2014/main" id="{2F8A5D3A-A6D3-4106-9697-00706A0DA5CC}"/>
              </a:ext>
            </a:extLst>
          </p:cNvPr>
          <p:cNvSpPr txBox="1"/>
          <p:nvPr/>
        </p:nvSpPr>
        <p:spPr>
          <a:xfrm>
            <a:off x="2207568" y="1061426"/>
            <a:ext cx="9361040" cy="369332"/>
          </a:xfrm>
          <a:prstGeom prst="rect">
            <a:avLst/>
          </a:prstGeom>
          <a:noFill/>
        </p:spPr>
        <p:txBody>
          <a:bodyPr wrap="square" rtlCol="0">
            <a:spAutoFit/>
          </a:bodyPr>
          <a:lstStyle/>
          <a:p>
            <a:r>
              <a:rPr lang="en-GB" b="1" dirty="0"/>
              <a:t>Median Full-Time Salary 1</a:t>
            </a:r>
            <a:r>
              <a:rPr lang="en-GB" b="1" baseline="30000" dirty="0"/>
              <a:t>st</a:t>
            </a:r>
            <a:r>
              <a:rPr lang="en-GB" b="1" dirty="0"/>
              <a:t> Degree Graduates Scotland</a:t>
            </a:r>
          </a:p>
        </p:txBody>
      </p:sp>
      <p:pic>
        <p:nvPicPr>
          <p:cNvPr id="3" name="Picture 2" descr="Icon&#10;&#10;Description automatically generated">
            <a:extLst>
              <a:ext uri="{FF2B5EF4-FFF2-40B4-BE49-F238E27FC236}">
                <a16:creationId xmlns:a16="http://schemas.microsoft.com/office/drawing/2014/main" id="{A8B1507E-EE57-4185-95AF-9F9ECCA1C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496" y="980728"/>
            <a:ext cx="504056" cy="504056"/>
          </a:xfrm>
          <a:prstGeom prst="rect">
            <a:avLst/>
          </a:prstGeom>
        </p:spPr>
      </p:pic>
    </p:spTree>
    <p:extLst>
      <p:ext uri="{BB962C8B-B14F-4D97-AF65-F5344CB8AC3E}">
        <p14:creationId xmlns:p14="http://schemas.microsoft.com/office/powerpoint/2010/main" val="125662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F28E5A-1177-4B57-B247-5469845317F1}"/>
              </a:ext>
            </a:extLst>
          </p:cNvPr>
          <p:cNvSpPr/>
          <p:nvPr/>
        </p:nvSpPr>
        <p:spPr>
          <a:xfrm>
            <a:off x="335360" y="1052736"/>
            <a:ext cx="11521280" cy="5472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6B963E3-B174-47A0-ABF0-593401A4C5A1}"/>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C638B2-328D-4045-8820-DC6546E92B67}"/>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Graduate Leaver Destinations</a:t>
            </a:r>
          </a:p>
        </p:txBody>
      </p:sp>
      <p:sp>
        <p:nvSpPr>
          <p:cNvPr id="2" name="Rectangle 1">
            <a:extLst>
              <a:ext uri="{FF2B5EF4-FFF2-40B4-BE49-F238E27FC236}">
                <a16:creationId xmlns:a16="http://schemas.microsoft.com/office/drawing/2014/main" id="{6AC0E1E0-6D6A-47A3-A178-1AF31207881E}"/>
              </a:ext>
            </a:extLst>
          </p:cNvPr>
          <p:cNvSpPr/>
          <p:nvPr/>
        </p:nvSpPr>
        <p:spPr>
          <a:xfrm>
            <a:off x="591108" y="1224136"/>
            <a:ext cx="3632684" cy="1484784"/>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F8B4159F-B346-4C1D-9FAF-DEB8CF28EE1F}"/>
              </a:ext>
            </a:extLst>
          </p:cNvPr>
          <p:cNvSpPr/>
          <p:nvPr/>
        </p:nvSpPr>
        <p:spPr>
          <a:xfrm>
            <a:off x="1556638" y="1412776"/>
            <a:ext cx="2586132" cy="1077218"/>
          </a:xfrm>
          <a:prstGeom prst="rect">
            <a:avLst/>
          </a:prstGeom>
        </p:spPr>
        <p:txBody>
          <a:bodyPr wrap="square">
            <a:spAutoFit/>
          </a:bodyPr>
          <a:lstStyle/>
          <a:p>
            <a:r>
              <a:rPr lang="en-GB" sz="1600" b="1" dirty="0">
                <a:solidFill>
                  <a:schemeClr val="bg1"/>
                </a:solidFill>
                <a:cs typeface="Arial" panose="020B0604020202020204" pitchFamily="34" charset="0"/>
              </a:rPr>
              <a:t>Of Scottish Graduates in 2017/18 were in full or part-time work 6 months after graduation in 2017-18.</a:t>
            </a:r>
            <a:endParaRPr lang="en-GB" sz="2000" b="1" dirty="0">
              <a:solidFill>
                <a:schemeClr val="bg1"/>
              </a:solidFill>
              <a:cs typeface="Arial" panose="020B0604020202020204" pitchFamily="34" charset="0"/>
            </a:endParaRPr>
          </a:p>
        </p:txBody>
      </p:sp>
      <p:sp>
        <p:nvSpPr>
          <p:cNvPr id="6" name="Rectangle 5">
            <a:extLst>
              <a:ext uri="{FF2B5EF4-FFF2-40B4-BE49-F238E27FC236}">
                <a16:creationId xmlns:a16="http://schemas.microsoft.com/office/drawing/2014/main" id="{43C41671-F65E-4FC6-BFA8-DBCC4BF98B26}"/>
              </a:ext>
            </a:extLst>
          </p:cNvPr>
          <p:cNvSpPr/>
          <p:nvPr/>
        </p:nvSpPr>
        <p:spPr>
          <a:xfrm>
            <a:off x="839416" y="1412776"/>
            <a:ext cx="805029" cy="461665"/>
          </a:xfrm>
          <a:prstGeom prst="rect">
            <a:avLst/>
          </a:prstGeom>
        </p:spPr>
        <p:txBody>
          <a:bodyPr wrap="none">
            <a:spAutoFit/>
          </a:bodyPr>
          <a:lstStyle/>
          <a:p>
            <a:r>
              <a:rPr lang="en-US" sz="2400" b="1" dirty="0">
                <a:solidFill>
                  <a:schemeClr val="bg1"/>
                </a:solidFill>
                <a:cs typeface="Arial" panose="020B0604020202020204" pitchFamily="34" charset="0"/>
              </a:rPr>
              <a:t>83%</a:t>
            </a:r>
            <a:r>
              <a:rPr lang="en-GB" sz="2400" b="1" dirty="0">
                <a:solidFill>
                  <a:schemeClr val="bg1"/>
                </a:solidFill>
                <a:latin typeface="Arial" panose="020B0604020202020204" pitchFamily="34" charset="0"/>
                <a:cs typeface="Arial" panose="020B0604020202020204" pitchFamily="34" charset="0"/>
              </a:rPr>
              <a:t> </a:t>
            </a:r>
            <a:endParaRPr lang="en-GB" sz="2400" dirty="0"/>
          </a:p>
        </p:txBody>
      </p:sp>
      <p:pic>
        <p:nvPicPr>
          <p:cNvPr id="8" name="Graphic 7" descr="Briefcase">
            <a:extLst>
              <a:ext uri="{FF2B5EF4-FFF2-40B4-BE49-F238E27FC236}">
                <a16:creationId xmlns:a16="http://schemas.microsoft.com/office/drawing/2014/main" id="{9DB1C210-633F-43C3-AE4F-0D0874718B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503" y="1852411"/>
            <a:ext cx="610368" cy="610368"/>
          </a:xfrm>
          <a:prstGeom prst="rect">
            <a:avLst/>
          </a:prstGeom>
        </p:spPr>
      </p:pic>
      <p:sp>
        <p:nvSpPr>
          <p:cNvPr id="17" name="Rectangle 16">
            <a:extLst>
              <a:ext uri="{FF2B5EF4-FFF2-40B4-BE49-F238E27FC236}">
                <a16:creationId xmlns:a16="http://schemas.microsoft.com/office/drawing/2014/main" id="{5418F95A-4B2E-42FC-AFD3-069837F39C99}"/>
              </a:ext>
            </a:extLst>
          </p:cNvPr>
          <p:cNvSpPr/>
          <p:nvPr/>
        </p:nvSpPr>
        <p:spPr>
          <a:xfrm>
            <a:off x="591108" y="2852936"/>
            <a:ext cx="3625892" cy="3456384"/>
          </a:xfrm>
          <a:prstGeom prst="rect">
            <a:avLst/>
          </a:prstGeom>
          <a:solidFill>
            <a:srgbClr val="584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A9CA755-CCAC-4CC0-9587-82F9C5550D37}"/>
              </a:ext>
            </a:extLst>
          </p:cNvPr>
          <p:cNvSpPr txBox="1"/>
          <p:nvPr/>
        </p:nvSpPr>
        <p:spPr>
          <a:xfrm>
            <a:off x="1620141" y="3712964"/>
            <a:ext cx="2392742" cy="2308324"/>
          </a:xfrm>
          <a:prstGeom prst="rect">
            <a:avLst/>
          </a:prstGeom>
          <a:noFill/>
        </p:spPr>
        <p:txBody>
          <a:bodyPr wrap="square" rtlCol="0">
            <a:spAutoFit/>
          </a:bodyPr>
          <a:lstStyle/>
          <a:p>
            <a:r>
              <a:rPr lang="en-GB" b="1" dirty="0">
                <a:solidFill>
                  <a:schemeClr val="bg1"/>
                </a:solidFill>
              </a:rPr>
              <a:t>Health (21%)</a:t>
            </a:r>
          </a:p>
          <a:p>
            <a:pPr marL="342900" indent="-342900">
              <a:buAutoNum type="arabicPeriod"/>
            </a:pPr>
            <a:endParaRPr lang="en-GB" b="1" dirty="0">
              <a:solidFill>
                <a:schemeClr val="bg1"/>
              </a:solidFill>
            </a:endParaRPr>
          </a:p>
          <a:p>
            <a:endParaRPr lang="en-GB" b="1" dirty="0">
              <a:solidFill>
                <a:schemeClr val="bg1"/>
              </a:solidFill>
            </a:endParaRPr>
          </a:p>
          <a:p>
            <a:r>
              <a:rPr lang="en-GB" b="1" dirty="0">
                <a:solidFill>
                  <a:schemeClr val="bg1"/>
                </a:solidFill>
              </a:rPr>
              <a:t>Education (19%)</a:t>
            </a:r>
          </a:p>
          <a:p>
            <a:pPr marL="342900" indent="-342900">
              <a:buAutoNum type="arabicPeriod"/>
            </a:pPr>
            <a:endParaRPr lang="en-GB" b="1" dirty="0">
              <a:solidFill>
                <a:schemeClr val="bg1"/>
              </a:solidFill>
            </a:endParaRPr>
          </a:p>
          <a:p>
            <a:endParaRPr lang="en-GB" b="1" dirty="0">
              <a:solidFill>
                <a:schemeClr val="bg1"/>
              </a:solidFill>
            </a:endParaRPr>
          </a:p>
          <a:p>
            <a:r>
              <a:rPr lang="en-GB" b="1" dirty="0">
                <a:solidFill>
                  <a:schemeClr val="bg1"/>
                </a:solidFill>
              </a:rPr>
              <a:t>Professional, Scientific &amp; Technical (12%)</a:t>
            </a:r>
          </a:p>
        </p:txBody>
      </p:sp>
      <p:pic>
        <p:nvPicPr>
          <p:cNvPr id="12" name="Graphic 11" descr="Heart with pulse">
            <a:extLst>
              <a:ext uri="{FF2B5EF4-FFF2-40B4-BE49-F238E27FC236}">
                <a16:creationId xmlns:a16="http://schemas.microsoft.com/office/drawing/2014/main" id="{0FEAFCE3-15D7-47DA-BEDC-73814D1F9E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408" y="3570982"/>
            <a:ext cx="717476" cy="717476"/>
          </a:xfrm>
          <a:prstGeom prst="rect">
            <a:avLst/>
          </a:prstGeom>
        </p:spPr>
      </p:pic>
      <p:pic>
        <p:nvPicPr>
          <p:cNvPr id="14" name="Graphic 13" descr="Blackboard">
            <a:extLst>
              <a:ext uri="{FF2B5EF4-FFF2-40B4-BE49-F238E27FC236}">
                <a16:creationId xmlns:a16="http://schemas.microsoft.com/office/drawing/2014/main" id="{F0391906-0271-4B08-A864-E3C20909C2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530" y="4475469"/>
            <a:ext cx="717477" cy="717477"/>
          </a:xfrm>
          <a:prstGeom prst="rect">
            <a:avLst/>
          </a:prstGeom>
        </p:spPr>
      </p:pic>
      <p:pic>
        <p:nvPicPr>
          <p:cNvPr id="16" name="Graphic 15" descr="Microscope">
            <a:extLst>
              <a:ext uri="{FF2B5EF4-FFF2-40B4-BE49-F238E27FC236}">
                <a16:creationId xmlns:a16="http://schemas.microsoft.com/office/drawing/2014/main" id="{17A8C44B-438E-4750-A374-7555FC2A0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003" y="5382853"/>
            <a:ext cx="606285" cy="606285"/>
          </a:xfrm>
          <a:prstGeom prst="rect">
            <a:avLst/>
          </a:prstGeom>
        </p:spPr>
      </p:pic>
      <p:sp>
        <p:nvSpPr>
          <p:cNvPr id="19" name="Rectangle 18">
            <a:extLst>
              <a:ext uri="{FF2B5EF4-FFF2-40B4-BE49-F238E27FC236}">
                <a16:creationId xmlns:a16="http://schemas.microsoft.com/office/drawing/2014/main" id="{6F7CC223-F659-4B4A-83F7-59DF36CEE6E4}"/>
              </a:ext>
            </a:extLst>
          </p:cNvPr>
          <p:cNvSpPr/>
          <p:nvPr/>
        </p:nvSpPr>
        <p:spPr>
          <a:xfrm>
            <a:off x="634779" y="2927634"/>
            <a:ext cx="3538550" cy="646331"/>
          </a:xfrm>
          <a:prstGeom prst="rect">
            <a:avLst/>
          </a:prstGeom>
        </p:spPr>
        <p:txBody>
          <a:bodyPr wrap="square">
            <a:spAutoFit/>
          </a:bodyPr>
          <a:lstStyle/>
          <a:p>
            <a:r>
              <a:rPr lang="en-GB" b="1" dirty="0">
                <a:solidFill>
                  <a:schemeClr val="bg1"/>
                </a:solidFill>
                <a:cs typeface="Arial" panose="020B0604020202020204" pitchFamily="34" charset="0"/>
              </a:rPr>
              <a:t>Top 3 Industries for Graduate employment (2017/18):</a:t>
            </a:r>
          </a:p>
        </p:txBody>
      </p:sp>
      <p:sp>
        <p:nvSpPr>
          <p:cNvPr id="23" name="Rectangle 22">
            <a:extLst>
              <a:ext uri="{FF2B5EF4-FFF2-40B4-BE49-F238E27FC236}">
                <a16:creationId xmlns:a16="http://schemas.microsoft.com/office/drawing/2014/main" id="{FB0BE157-95C4-49B6-B74D-8BA1A35C242D}"/>
              </a:ext>
            </a:extLst>
          </p:cNvPr>
          <p:cNvSpPr/>
          <p:nvPr/>
        </p:nvSpPr>
        <p:spPr>
          <a:xfrm>
            <a:off x="4367808" y="1246448"/>
            <a:ext cx="2736304" cy="506287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0196D77-DBBD-4203-AFE4-013EC71908CC}"/>
              </a:ext>
            </a:extLst>
          </p:cNvPr>
          <p:cNvSpPr/>
          <p:nvPr/>
        </p:nvSpPr>
        <p:spPr>
          <a:xfrm>
            <a:off x="4451675" y="1375608"/>
            <a:ext cx="2284454" cy="923330"/>
          </a:xfrm>
          <a:prstGeom prst="rect">
            <a:avLst/>
          </a:prstGeom>
        </p:spPr>
        <p:txBody>
          <a:bodyPr wrap="square">
            <a:spAutoFit/>
          </a:bodyPr>
          <a:lstStyle/>
          <a:p>
            <a:r>
              <a:rPr lang="en-GB" b="1" dirty="0">
                <a:solidFill>
                  <a:schemeClr val="bg1"/>
                </a:solidFill>
                <a:cs typeface="Arial" panose="020B0604020202020204" pitchFamily="34" charset="0"/>
              </a:rPr>
              <a:t>Graduate destinations 2017/18 6 months after graduation:</a:t>
            </a:r>
          </a:p>
        </p:txBody>
      </p:sp>
      <p:sp>
        <p:nvSpPr>
          <p:cNvPr id="25" name="TextBox 24">
            <a:extLst>
              <a:ext uri="{FF2B5EF4-FFF2-40B4-BE49-F238E27FC236}">
                <a16:creationId xmlns:a16="http://schemas.microsoft.com/office/drawing/2014/main" id="{020D2FEB-3994-466E-85F6-4794FF0CE2B8}"/>
              </a:ext>
            </a:extLst>
          </p:cNvPr>
          <p:cNvSpPr txBox="1"/>
          <p:nvPr/>
        </p:nvSpPr>
        <p:spPr>
          <a:xfrm>
            <a:off x="4627958" y="2369200"/>
            <a:ext cx="632915" cy="3724096"/>
          </a:xfrm>
          <a:prstGeom prst="rect">
            <a:avLst/>
          </a:prstGeom>
          <a:noFill/>
        </p:spPr>
        <p:txBody>
          <a:bodyPr wrap="square" rtlCol="0">
            <a:spAutoFit/>
          </a:bodyPr>
          <a:lstStyle/>
          <a:p>
            <a:endParaRPr lang="en-GB" sz="100" b="1" dirty="0">
              <a:solidFill>
                <a:schemeClr val="bg1"/>
              </a:solidFill>
            </a:endParaRPr>
          </a:p>
          <a:p>
            <a:r>
              <a:rPr lang="en-GB" b="1" dirty="0">
                <a:solidFill>
                  <a:schemeClr val="bg1"/>
                </a:solidFill>
              </a:rPr>
              <a:t>62%</a:t>
            </a:r>
          </a:p>
          <a:p>
            <a:endParaRPr lang="en-GB" b="1" dirty="0">
              <a:solidFill>
                <a:schemeClr val="bg1"/>
              </a:solidFill>
            </a:endParaRPr>
          </a:p>
          <a:p>
            <a:endParaRPr lang="en-GB" b="1" dirty="0">
              <a:solidFill>
                <a:schemeClr val="bg1"/>
              </a:solidFill>
            </a:endParaRPr>
          </a:p>
          <a:p>
            <a:r>
              <a:rPr lang="en-GB" b="1" dirty="0">
                <a:solidFill>
                  <a:schemeClr val="bg1"/>
                </a:solidFill>
              </a:rPr>
              <a:t>11%</a:t>
            </a:r>
          </a:p>
          <a:p>
            <a:endParaRPr lang="en-GB" b="1" dirty="0">
              <a:solidFill>
                <a:schemeClr val="bg1"/>
              </a:solidFill>
            </a:endParaRPr>
          </a:p>
          <a:p>
            <a:endParaRPr lang="en-GB" sz="1600" b="1" dirty="0">
              <a:solidFill>
                <a:schemeClr val="bg1"/>
              </a:solidFill>
            </a:endParaRPr>
          </a:p>
          <a:p>
            <a:r>
              <a:rPr lang="en-GB" b="1" dirty="0">
                <a:solidFill>
                  <a:schemeClr val="bg1"/>
                </a:solidFill>
              </a:rPr>
              <a:t>10%</a:t>
            </a:r>
          </a:p>
          <a:p>
            <a:endParaRPr lang="en-GB" b="1" dirty="0">
              <a:solidFill>
                <a:schemeClr val="bg1"/>
              </a:solidFill>
            </a:endParaRPr>
          </a:p>
          <a:p>
            <a:r>
              <a:rPr lang="en-GB" b="1" dirty="0">
                <a:solidFill>
                  <a:schemeClr val="bg1"/>
                </a:solidFill>
              </a:rPr>
              <a:t>6%</a:t>
            </a:r>
          </a:p>
          <a:p>
            <a:endParaRPr lang="en-GB" b="1" dirty="0">
              <a:solidFill>
                <a:schemeClr val="bg1"/>
              </a:solidFill>
            </a:endParaRPr>
          </a:p>
          <a:p>
            <a:r>
              <a:rPr lang="en-GB" b="1" dirty="0">
                <a:solidFill>
                  <a:schemeClr val="bg1"/>
                </a:solidFill>
              </a:rPr>
              <a:t>3%</a:t>
            </a:r>
          </a:p>
          <a:p>
            <a:endParaRPr lang="en-GB" sz="1400" b="1" dirty="0">
              <a:solidFill>
                <a:schemeClr val="bg1"/>
              </a:solidFill>
            </a:endParaRPr>
          </a:p>
          <a:p>
            <a:r>
              <a:rPr lang="en-GB" b="1" dirty="0">
                <a:solidFill>
                  <a:schemeClr val="bg1"/>
                </a:solidFill>
              </a:rPr>
              <a:t>8%</a:t>
            </a:r>
          </a:p>
        </p:txBody>
      </p:sp>
      <p:sp>
        <p:nvSpPr>
          <p:cNvPr id="26" name="TextBox 25">
            <a:extLst>
              <a:ext uri="{FF2B5EF4-FFF2-40B4-BE49-F238E27FC236}">
                <a16:creationId xmlns:a16="http://schemas.microsoft.com/office/drawing/2014/main" id="{279B4120-EE47-453A-A759-D0D5EEA0C5F1}"/>
              </a:ext>
            </a:extLst>
          </p:cNvPr>
          <p:cNvSpPr txBox="1"/>
          <p:nvPr/>
        </p:nvSpPr>
        <p:spPr>
          <a:xfrm>
            <a:off x="5220450" y="2338422"/>
            <a:ext cx="1515679" cy="3693319"/>
          </a:xfrm>
          <a:prstGeom prst="rect">
            <a:avLst/>
          </a:prstGeom>
          <a:noFill/>
        </p:spPr>
        <p:txBody>
          <a:bodyPr wrap="square" rtlCol="0">
            <a:spAutoFit/>
          </a:bodyPr>
          <a:lstStyle/>
          <a:p>
            <a:r>
              <a:rPr lang="en-GB" dirty="0">
                <a:solidFill>
                  <a:schemeClr val="bg1"/>
                </a:solidFill>
              </a:rPr>
              <a:t>Full-time employment </a:t>
            </a:r>
          </a:p>
          <a:p>
            <a:endParaRPr lang="en-GB" dirty="0">
              <a:solidFill>
                <a:schemeClr val="bg1"/>
              </a:solidFill>
            </a:endParaRPr>
          </a:p>
          <a:p>
            <a:r>
              <a:rPr lang="en-GB" dirty="0">
                <a:solidFill>
                  <a:schemeClr val="bg1"/>
                </a:solidFill>
              </a:rPr>
              <a:t>Part-time employment</a:t>
            </a:r>
          </a:p>
          <a:p>
            <a:endParaRPr lang="en-GB" dirty="0">
              <a:solidFill>
                <a:schemeClr val="bg1"/>
              </a:solidFill>
            </a:endParaRPr>
          </a:p>
          <a:p>
            <a:r>
              <a:rPr lang="en-GB" dirty="0">
                <a:solidFill>
                  <a:schemeClr val="bg1"/>
                </a:solidFill>
              </a:rPr>
              <a:t>Work &amp; Study </a:t>
            </a:r>
          </a:p>
          <a:p>
            <a:endParaRPr lang="en-GB" dirty="0">
              <a:solidFill>
                <a:schemeClr val="bg1"/>
              </a:solidFill>
            </a:endParaRPr>
          </a:p>
          <a:p>
            <a:r>
              <a:rPr lang="en-GB" dirty="0">
                <a:solidFill>
                  <a:schemeClr val="bg1"/>
                </a:solidFill>
              </a:rPr>
              <a:t>Further Study </a:t>
            </a:r>
          </a:p>
          <a:p>
            <a:endParaRPr lang="en-GB" dirty="0">
              <a:solidFill>
                <a:schemeClr val="bg1"/>
              </a:solidFill>
            </a:endParaRPr>
          </a:p>
          <a:p>
            <a:r>
              <a:rPr lang="en-GB" dirty="0">
                <a:solidFill>
                  <a:schemeClr val="bg1"/>
                </a:solidFill>
              </a:rPr>
              <a:t>Unemployed</a:t>
            </a:r>
          </a:p>
          <a:p>
            <a:endParaRPr lang="en-GB" dirty="0">
              <a:solidFill>
                <a:schemeClr val="bg1"/>
              </a:solidFill>
            </a:endParaRPr>
          </a:p>
          <a:p>
            <a:r>
              <a:rPr lang="en-GB" dirty="0">
                <a:solidFill>
                  <a:schemeClr val="bg1"/>
                </a:solidFill>
              </a:rPr>
              <a:t>Other  </a:t>
            </a:r>
          </a:p>
        </p:txBody>
      </p:sp>
      <p:pic>
        <p:nvPicPr>
          <p:cNvPr id="28" name="Graphic 27" descr="Pie chart">
            <a:extLst>
              <a:ext uri="{FF2B5EF4-FFF2-40B4-BE49-F238E27FC236}">
                <a16:creationId xmlns:a16="http://schemas.microsoft.com/office/drawing/2014/main" id="{ABFDA100-F436-4530-8EAD-C9AC9346B7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40992" y="5737715"/>
            <a:ext cx="432815" cy="432815"/>
          </a:xfrm>
          <a:prstGeom prst="rect">
            <a:avLst/>
          </a:prstGeom>
        </p:spPr>
      </p:pic>
      <p:sp>
        <p:nvSpPr>
          <p:cNvPr id="29" name="Rectangle 28">
            <a:extLst>
              <a:ext uri="{FF2B5EF4-FFF2-40B4-BE49-F238E27FC236}">
                <a16:creationId xmlns:a16="http://schemas.microsoft.com/office/drawing/2014/main" id="{32A39AAB-210A-49DC-BE28-400239778416}"/>
              </a:ext>
            </a:extLst>
          </p:cNvPr>
          <p:cNvSpPr/>
          <p:nvPr/>
        </p:nvSpPr>
        <p:spPr>
          <a:xfrm>
            <a:off x="7329150" y="1246771"/>
            <a:ext cx="4271742" cy="2432015"/>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67B3109E-D5D6-4A33-8165-AD16BA0C4787}"/>
              </a:ext>
            </a:extLst>
          </p:cNvPr>
          <p:cNvSpPr txBox="1"/>
          <p:nvPr/>
        </p:nvSpPr>
        <p:spPr>
          <a:xfrm>
            <a:off x="7464152" y="1351220"/>
            <a:ext cx="3602023" cy="2277547"/>
          </a:xfrm>
          <a:prstGeom prst="rect">
            <a:avLst/>
          </a:prstGeom>
          <a:noFill/>
        </p:spPr>
        <p:txBody>
          <a:bodyPr wrap="square" rtlCol="0">
            <a:spAutoFit/>
          </a:bodyPr>
          <a:lstStyle/>
          <a:p>
            <a:r>
              <a:rPr lang="en-GB" dirty="0">
                <a:solidFill>
                  <a:schemeClr val="bg1"/>
                </a:solidFill>
              </a:rPr>
              <a:t>In 2018-19 the majority of </a:t>
            </a:r>
            <a:r>
              <a:rPr lang="en-GB" b="1" dirty="0">
                <a:solidFill>
                  <a:schemeClr val="bg1"/>
                </a:solidFill>
              </a:rPr>
              <a:t>Scottish Graduates </a:t>
            </a:r>
            <a:r>
              <a:rPr lang="en-GB" dirty="0">
                <a:solidFill>
                  <a:schemeClr val="bg1"/>
                </a:solidFill>
              </a:rPr>
              <a:t>(43%)  were earning between </a:t>
            </a:r>
            <a:r>
              <a:rPr lang="en-GB" b="1" dirty="0">
                <a:solidFill>
                  <a:schemeClr val="bg1"/>
                </a:solidFill>
              </a:rPr>
              <a:t>£21,000-£29,000</a:t>
            </a:r>
            <a:r>
              <a:rPr lang="en-GB" dirty="0">
                <a:solidFill>
                  <a:schemeClr val="bg1"/>
                </a:solidFill>
              </a:rPr>
              <a:t>.</a:t>
            </a:r>
          </a:p>
          <a:p>
            <a:endParaRPr lang="en-GB" sz="1100" dirty="0">
              <a:solidFill>
                <a:schemeClr val="bg1"/>
              </a:solidFill>
            </a:endParaRPr>
          </a:p>
          <a:p>
            <a:r>
              <a:rPr lang="en-GB" dirty="0">
                <a:solidFill>
                  <a:schemeClr val="bg1"/>
                </a:solidFill>
              </a:rPr>
              <a:t>Only </a:t>
            </a:r>
            <a:r>
              <a:rPr lang="en-GB" b="1" dirty="0">
                <a:solidFill>
                  <a:schemeClr val="bg1"/>
                </a:solidFill>
              </a:rPr>
              <a:t>250 graduates chose their job because it paid well</a:t>
            </a:r>
            <a:r>
              <a:rPr lang="en-GB" dirty="0">
                <a:solidFill>
                  <a:schemeClr val="bg1"/>
                </a:solidFill>
              </a:rPr>
              <a:t>. </a:t>
            </a:r>
          </a:p>
          <a:p>
            <a:endParaRPr lang="en-GB" sz="500" dirty="0">
              <a:solidFill>
                <a:schemeClr val="bg1"/>
              </a:solidFill>
            </a:endParaRPr>
          </a:p>
          <a:p>
            <a:r>
              <a:rPr lang="en-GB" b="1" dirty="0">
                <a:solidFill>
                  <a:schemeClr val="bg1"/>
                </a:solidFill>
              </a:rPr>
              <a:t>3,480 chose their job because it fitted with their career plan</a:t>
            </a:r>
            <a:r>
              <a:rPr lang="en-GB" dirty="0">
                <a:solidFill>
                  <a:schemeClr val="bg1"/>
                </a:solidFill>
              </a:rPr>
              <a:t>.</a:t>
            </a:r>
          </a:p>
        </p:txBody>
      </p:sp>
      <p:pic>
        <p:nvPicPr>
          <p:cNvPr id="32" name="Graphic 31" descr="Coins">
            <a:extLst>
              <a:ext uri="{FF2B5EF4-FFF2-40B4-BE49-F238E27FC236}">
                <a16:creationId xmlns:a16="http://schemas.microsoft.com/office/drawing/2014/main" id="{11740AF1-85E9-4053-B015-7EDE8033CA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76423" y="2993760"/>
            <a:ext cx="502022" cy="502022"/>
          </a:xfrm>
          <a:prstGeom prst="rect">
            <a:avLst/>
          </a:prstGeom>
        </p:spPr>
      </p:pic>
      <p:sp>
        <p:nvSpPr>
          <p:cNvPr id="34" name="Rectangle 33">
            <a:extLst>
              <a:ext uri="{FF2B5EF4-FFF2-40B4-BE49-F238E27FC236}">
                <a16:creationId xmlns:a16="http://schemas.microsoft.com/office/drawing/2014/main" id="{929AD7FB-DE23-4FCF-9D4C-15C6BA531AFC}"/>
              </a:ext>
            </a:extLst>
          </p:cNvPr>
          <p:cNvSpPr/>
          <p:nvPr/>
        </p:nvSpPr>
        <p:spPr>
          <a:xfrm>
            <a:off x="7329150" y="3861048"/>
            <a:ext cx="4271742" cy="2448272"/>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A126A97-FDB4-46DB-B645-4FD1B6F0337B}"/>
              </a:ext>
            </a:extLst>
          </p:cNvPr>
          <p:cNvSpPr txBox="1"/>
          <p:nvPr/>
        </p:nvSpPr>
        <p:spPr>
          <a:xfrm>
            <a:off x="7364262" y="3894810"/>
            <a:ext cx="4236630" cy="2215991"/>
          </a:xfrm>
          <a:prstGeom prst="rect">
            <a:avLst/>
          </a:prstGeom>
          <a:noFill/>
        </p:spPr>
        <p:txBody>
          <a:bodyPr wrap="square" rtlCol="0">
            <a:spAutoFit/>
          </a:bodyPr>
          <a:lstStyle/>
          <a:p>
            <a:r>
              <a:rPr lang="en-GB" b="1" dirty="0">
                <a:solidFill>
                  <a:schemeClr val="bg1"/>
                </a:solidFill>
              </a:rPr>
              <a:t>How did Scottish graduates find their professional level jobs?</a:t>
            </a:r>
          </a:p>
          <a:p>
            <a:endParaRPr lang="en-GB" sz="1200" dirty="0">
              <a:solidFill>
                <a:schemeClr val="bg1"/>
              </a:solidFill>
            </a:endParaRPr>
          </a:p>
          <a:p>
            <a:pPr marL="285750" indent="-285750">
              <a:buFont typeface="Arial" panose="020B0604020202020204" pitchFamily="34" charset="0"/>
              <a:buChar char="•"/>
            </a:pPr>
            <a:r>
              <a:rPr lang="en-GB" dirty="0">
                <a:solidFill>
                  <a:schemeClr val="bg1"/>
                </a:solidFill>
              </a:rPr>
              <a:t>Employer Websites (18%)</a:t>
            </a:r>
          </a:p>
          <a:p>
            <a:pPr marL="285750" indent="-285750">
              <a:buFont typeface="Arial" panose="020B0604020202020204" pitchFamily="34" charset="0"/>
              <a:buChar char="•"/>
            </a:pPr>
            <a:r>
              <a:rPr lang="en-GB" dirty="0">
                <a:solidFill>
                  <a:schemeClr val="bg1"/>
                </a:solidFill>
              </a:rPr>
              <a:t>Internships etc. (17%)</a:t>
            </a:r>
          </a:p>
          <a:p>
            <a:pPr marL="285750" indent="-285750">
              <a:buFont typeface="Arial" panose="020B0604020202020204" pitchFamily="34" charset="0"/>
              <a:buChar char="•"/>
            </a:pPr>
            <a:r>
              <a:rPr lang="en-GB" dirty="0">
                <a:solidFill>
                  <a:schemeClr val="bg1"/>
                </a:solidFill>
              </a:rPr>
              <a:t>Recruitment Agencies &amp; Websites (15%)</a:t>
            </a:r>
          </a:p>
          <a:p>
            <a:pPr marL="285750" indent="-285750">
              <a:buFont typeface="Arial" panose="020B0604020202020204" pitchFamily="34" charset="0"/>
              <a:buChar char="•"/>
            </a:pPr>
            <a:r>
              <a:rPr lang="en-GB" dirty="0">
                <a:solidFill>
                  <a:schemeClr val="bg1"/>
                </a:solidFill>
              </a:rPr>
              <a:t>University/College Career Service (13%)</a:t>
            </a:r>
          </a:p>
          <a:p>
            <a:pPr marL="285750" indent="-285750">
              <a:buFont typeface="Arial" panose="020B0604020202020204" pitchFamily="34" charset="0"/>
              <a:buChar char="•"/>
            </a:pPr>
            <a:r>
              <a:rPr lang="en-GB" dirty="0">
                <a:solidFill>
                  <a:schemeClr val="bg1"/>
                </a:solidFill>
              </a:rPr>
              <a:t>Personal Contacts (12.5%)</a:t>
            </a:r>
          </a:p>
        </p:txBody>
      </p:sp>
    </p:spTree>
    <p:extLst>
      <p:ext uri="{BB962C8B-B14F-4D97-AF65-F5344CB8AC3E}">
        <p14:creationId xmlns:p14="http://schemas.microsoft.com/office/powerpoint/2010/main" val="104421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663E45-DCE5-425A-94C7-404F7AE8001E}"/>
              </a:ext>
            </a:extLst>
          </p:cNvPr>
          <p:cNvSpPr/>
          <p:nvPr/>
        </p:nvSpPr>
        <p:spPr>
          <a:xfrm>
            <a:off x="8801410" y="962680"/>
            <a:ext cx="3197629" cy="5638541"/>
          </a:xfrm>
          <a:prstGeom prst="rect">
            <a:avLst/>
          </a:prstGeom>
          <a:solidFill>
            <a:srgbClr val="6A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3"/>
            <a:extLst>
              <a:ext uri="{FF2B5EF4-FFF2-40B4-BE49-F238E27FC236}">
                <a16:creationId xmlns:a16="http://schemas.microsoft.com/office/drawing/2014/main" id="{7E0ED871-E4FF-4A53-A00C-9D9AA8CB86E0}"/>
              </a:ext>
            </a:extLst>
          </p:cNvPr>
          <p:cNvPicPr>
            <a:picLocks noChangeAspect="1"/>
          </p:cNvPicPr>
          <p:nvPr/>
        </p:nvPicPr>
        <p:blipFill rotWithShape="1">
          <a:blip r:embed="rId4"/>
          <a:srcRect l="13775" t="12201" r="14563" b="4640"/>
          <a:stretch/>
        </p:blipFill>
        <p:spPr>
          <a:xfrm>
            <a:off x="119336" y="962680"/>
            <a:ext cx="8682074" cy="5638541"/>
          </a:xfrm>
          <a:prstGeom prst="rect">
            <a:avLst/>
          </a:prstGeom>
        </p:spPr>
      </p:pic>
      <p:sp>
        <p:nvSpPr>
          <p:cNvPr id="4" name="Rectangle 3">
            <a:extLst>
              <a:ext uri="{FF2B5EF4-FFF2-40B4-BE49-F238E27FC236}">
                <a16:creationId xmlns:a16="http://schemas.microsoft.com/office/drawing/2014/main" id="{B6B963E3-B174-47A0-ABF0-593401A4C5A1}"/>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C638B2-328D-4045-8820-DC6546E92B67}"/>
              </a:ext>
            </a:extLst>
          </p:cNvPr>
          <p:cNvSpPr txBox="1"/>
          <p:nvPr/>
        </p:nvSpPr>
        <p:spPr>
          <a:xfrm>
            <a:off x="191344" y="125968"/>
            <a:ext cx="532859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The SCQF Framework </a:t>
            </a:r>
          </a:p>
        </p:txBody>
      </p:sp>
      <p:sp>
        <p:nvSpPr>
          <p:cNvPr id="2" name="TextBox 1">
            <a:extLst>
              <a:ext uri="{FF2B5EF4-FFF2-40B4-BE49-F238E27FC236}">
                <a16:creationId xmlns:a16="http://schemas.microsoft.com/office/drawing/2014/main" id="{7167CA4F-44D8-4B59-99EC-E5A5DCE2675A}"/>
              </a:ext>
            </a:extLst>
          </p:cNvPr>
          <p:cNvSpPr txBox="1"/>
          <p:nvPr/>
        </p:nvSpPr>
        <p:spPr>
          <a:xfrm>
            <a:off x="8832304" y="1052736"/>
            <a:ext cx="3022719" cy="5262979"/>
          </a:xfrm>
          <a:prstGeom prst="rect">
            <a:avLst/>
          </a:prstGeom>
          <a:noFill/>
        </p:spPr>
        <p:txBody>
          <a:bodyPr wrap="square" rtlCol="0">
            <a:spAutoFit/>
          </a:bodyPr>
          <a:lstStyle/>
          <a:p>
            <a:r>
              <a:rPr lang="en-GB" sz="1600" dirty="0">
                <a:solidFill>
                  <a:schemeClr val="bg1"/>
                </a:solidFill>
              </a:rPr>
              <a:t>The SCFQ has 12 levels, each level shows the difficulty of a particular qualification from highest to lowest. </a:t>
            </a:r>
          </a:p>
          <a:p>
            <a:endParaRPr lang="en-GB" sz="1600" dirty="0">
              <a:solidFill>
                <a:schemeClr val="bg1"/>
              </a:solidFill>
            </a:endParaRPr>
          </a:p>
          <a:p>
            <a:r>
              <a:rPr lang="en-GB" sz="1600" dirty="0">
                <a:solidFill>
                  <a:schemeClr val="bg1"/>
                </a:solidFill>
              </a:rPr>
              <a:t>The level descriptors outline the general outcomes of learning at SCQF levels under 5 broad headings know as characteristics: </a:t>
            </a:r>
          </a:p>
          <a:p>
            <a:endParaRPr lang="en-GB" sz="1600" dirty="0">
              <a:solidFill>
                <a:schemeClr val="bg1"/>
              </a:solidFill>
            </a:endParaRPr>
          </a:p>
          <a:p>
            <a:pPr marL="285750" indent="-285750">
              <a:buFont typeface="Arial" panose="020B0604020202020204" pitchFamily="34" charset="0"/>
              <a:buChar char="•"/>
            </a:pPr>
            <a:r>
              <a:rPr lang="en-US" sz="1600" dirty="0">
                <a:solidFill>
                  <a:schemeClr val="bg1"/>
                </a:solidFill>
              </a:rPr>
              <a:t>Knowledge and understanding (mainly subject-based)</a:t>
            </a:r>
          </a:p>
          <a:p>
            <a:pPr marL="285750" indent="-285750">
              <a:buFont typeface="Arial" panose="020B0604020202020204" pitchFamily="34" charset="0"/>
              <a:buChar char="•"/>
            </a:pPr>
            <a:r>
              <a:rPr lang="en-US" sz="1600" dirty="0">
                <a:solidFill>
                  <a:schemeClr val="bg1"/>
                </a:solidFill>
              </a:rPr>
              <a:t>Practice (applied knowledge, skills and understanding)</a:t>
            </a:r>
          </a:p>
          <a:p>
            <a:pPr marL="285750" indent="-285750">
              <a:buFont typeface="Arial" panose="020B0604020202020204" pitchFamily="34" charset="0"/>
              <a:buChar char="•"/>
            </a:pPr>
            <a:r>
              <a:rPr lang="en-US" sz="1600" dirty="0">
                <a:solidFill>
                  <a:schemeClr val="bg1"/>
                </a:solidFill>
              </a:rPr>
              <a:t>Generic cognitive skills (for example, evaluation, critical analysis)</a:t>
            </a:r>
          </a:p>
          <a:p>
            <a:pPr marL="285750" indent="-285750">
              <a:buFont typeface="Arial" panose="020B0604020202020204" pitchFamily="34" charset="0"/>
              <a:buChar char="•"/>
            </a:pPr>
            <a:r>
              <a:rPr lang="en-US" sz="1600" dirty="0">
                <a:solidFill>
                  <a:schemeClr val="bg1"/>
                </a:solidFill>
              </a:rPr>
              <a:t>Communication, numeracy and IT skills</a:t>
            </a:r>
          </a:p>
          <a:p>
            <a:pPr marL="285750" indent="-285750">
              <a:buFont typeface="Arial" panose="020B0604020202020204" pitchFamily="34" charset="0"/>
              <a:buChar char="•"/>
            </a:pPr>
            <a:r>
              <a:rPr lang="en-US" sz="1600" dirty="0">
                <a:solidFill>
                  <a:schemeClr val="bg1"/>
                </a:solidFill>
              </a:rPr>
              <a:t>Autonomy, accountability and working with others. </a:t>
            </a:r>
            <a:endParaRPr lang="en-GB" sz="1600" dirty="0">
              <a:solidFill>
                <a:schemeClr val="bg1"/>
              </a:solidFill>
            </a:endParaRPr>
          </a:p>
        </p:txBody>
      </p:sp>
    </p:spTree>
    <p:extLst>
      <p:ext uri="{BB962C8B-B14F-4D97-AF65-F5344CB8AC3E}">
        <p14:creationId xmlns:p14="http://schemas.microsoft.com/office/powerpoint/2010/main" val="68302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6E87F-F1D9-4B47-B440-01C93767D05A}"/>
              </a:ext>
            </a:extLst>
          </p:cNvPr>
          <p:cNvSpPr/>
          <p:nvPr/>
        </p:nvSpPr>
        <p:spPr>
          <a:xfrm>
            <a:off x="335360" y="962680"/>
            <a:ext cx="11521280" cy="554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9E30DFA-7150-4DDE-944C-89954C512EB5}"/>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A957031-E10E-4691-ABC9-9743A0EFE1F8}"/>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Pathways Search Tool </a:t>
            </a:r>
          </a:p>
        </p:txBody>
      </p:sp>
      <p:pic>
        <p:nvPicPr>
          <p:cNvPr id="6" name="Picture 5">
            <a:hlinkClick r:id="rId3"/>
            <a:extLst>
              <a:ext uri="{FF2B5EF4-FFF2-40B4-BE49-F238E27FC236}">
                <a16:creationId xmlns:a16="http://schemas.microsoft.com/office/drawing/2014/main" id="{638EA852-A28D-438F-8A50-2CD0A65E13E2}"/>
              </a:ext>
            </a:extLst>
          </p:cNvPr>
          <p:cNvPicPr>
            <a:picLocks noChangeAspect="1"/>
          </p:cNvPicPr>
          <p:nvPr/>
        </p:nvPicPr>
        <p:blipFill rotWithShape="1">
          <a:blip r:embed="rId4"/>
          <a:srcRect l="43700" t="40200" r="23226" b="24464"/>
          <a:stretch/>
        </p:blipFill>
        <p:spPr>
          <a:xfrm>
            <a:off x="807698" y="1639405"/>
            <a:ext cx="7142423" cy="4292254"/>
          </a:xfrm>
          <a:prstGeom prst="rect">
            <a:avLst/>
          </a:prstGeom>
        </p:spPr>
      </p:pic>
      <p:pic>
        <p:nvPicPr>
          <p:cNvPr id="7" name="Picture 6">
            <a:extLst>
              <a:ext uri="{FF2B5EF4-FFF2-40B4-BE49-F238E27FC236}">
                <a16:creationId xmlns:a16="http://schemas.microsoft.com/office/drawing/2014/main" id="{82CC8CBC-4FD7-455F-A8A5-EF631DEE6359}"/>
              </a:ext>
            </a:extLst>
          </p:cNvPr>
          <p:cNvPicPr>
            <a:picLocks noChangeAspect="1"/>
          </p:cNvPicPr>
          <p:nvPr/>
        </p:nvPicPr>
        <p:blipFill rotWithShape="1">
          <a:blip r:embed="rId5"/>
          <a:srcRect l="21890" t="26201" r="58662" b="10463"/>
          <a:stretch/>
        </p:blipFill>
        <p:spPr>
          <a:xfrm>
            <a:off x="8976320" y="1371637"/>
            <a:ext cx="2635447" cy="4827790"/>
          </a:xfrm>
          <a:prstGeom prst="rect">
            <a:avLst/>
          </a:prstGeom>
        </p:spPr>
      </p:pic>
      <p:pic>
        <p:nvPicPr>
          <p:cNvPr id="8" name="Picture 7">
            <a:extLst>
              <a:ext uri="{FF2B5EF4-FFF2-40B4-BE49-F238E27FC236}">
                <a16:creationId xmlns:a16="http://schemas.microsoft.com/office/drawing/2014/main" id="{8D55F60B-BFE2-4D12-A130-3CD4A02F2C9D}"/>
              </a:ext>
            </a:extLst>
          </p:cNvPr>
          <p:cNvPicPr>
            <a:picLocks noChangeAspect="1"/>
          </p:cNvPicPr>
          <p:nvPr/>
        </p:nvPicPr>
        <p:blipFill rotWithShape="1">
          <a:blip r:embed="rId6"/>
          <a:srcRect l="23134" t="19764" r="58754" b="50529"/>
          <a:stretch/>
        </p:blipFill>
        <p:spPr>
          <a:xfrm>
            <a:off x="6984998" y="1887064"/>
            <a:ext cx="1854291" cy="1710776"/>
          </a:xfrm>
          <a:prstGeom prst="rect">
            <a:avLst/>
          </a:prstGeom>
        </p:spPr>
      </p:pic>
      <p:pic>
        <p:nvPicPr>
          <p:cNvPr id="9" name="Picture 8">
            <a:extLst>
              <a:ext uri="{FF2B5EF4-FFF2-40B4-BE49-F238E27FC236}">
                <a16:creationId xmlns:a16="http://schemas.microsoft.com/office/drawing/2014/main" id="{A1B21030-5BEE-4689-A4C4-CC5FDB0A6FBB}"/>
              </a:ext>
            </a:extLst>
          </p:cNvPr>
          <p:cNvPicPr>
            <a:picLocks noChangeAspect="1"/>
          </p:cNvPicPr>
          <p:nvPr/>
        </p:nvPicPr>
        <p:blipFill rotWithShape="1">
          <a:blip r:embed="rId6"/>
          <a:srcRect l="21890" t="50000" r="58662" b="19200"/>
          <a:stretch/>
        </p:blipFill>
        <p:spPr>
          <a:xfrm>
            <a:off x="6850195" y="3899866"/>
            <a:ext cx="1989094" cy="1771923"/>
          </a:xfrm>
          <a:prstGeom prst="rect">
            <a:avLst/>
          </a:prstGeom>
        </p:spPr>
      </p:pic>
    </p:spTree>
    <p:extLst>
      <p:ext uri="{BB962C8B-B14F-4D97-AF65-F5344CB8AC3E}">
        <p14:creationId xmlns:p14="http://schemas.microsoft.com/office/powerpoint/2010/main" val="322861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C95F67C-B75F-483F-8FA8-1D9869910A18}"/>
              </a:ext>
            </a:extLst>
          </p:cNvPr>
          <p:cNvSpPr/>
          <p:nvPr/>
        </p:nvSpPr>
        <p:spPr>
          <a:xfrm>
            <a:off x="1880477" y="1157873"/>
            <a:ext cx="9535886" cy="4711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61884F7-C8FA-47AF-B3F3-24D610B732F4}"/>
              </a:ext>
            </a:extLst>
          </p:cNvPr>
          <p:cNvSpPr/>
          <p:nvPr/>
        </p:nvSpPr>
        <p:spPr>
          <a:xfrm>
            <a:off x="0" y="898679"/>
            <a:ext cx="1454331" cy="5229727"/>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94EA768-CF29-054A-9E83-A2990C38A7F4}"/>
              </a:ext>
            </a:extLst>
          </p:cNvPr>
          <p:cNvSpPr/>
          <p:nvPr/>
        </p:nvSpPr>
        <p:spPr>
          <a:xfrm>
            <a:off x="0" y="6128406"/>
            <a:ext cx="12192000" cy="75697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4F1B9B3-9FBF-0746-AAD2-60F12C3FC71E}"/>
              </a:ext>
            </a:extLst>
          </p:cNvPr>
          <p:cNvSpPr/>
          <p:nvPr/>
        </p:nvSpPr>
        <p:spPr>
          <a:xfrm>
            <a:off x="0" y="-10041"/>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2A05923-9F4A-6641-89E9-B85AABE54DA8}"/>
              </a:ext>
            </a:extLst>
          </p:cNvPr>
          <p:cNvSpPr txBox="1"/>
          <p:nvPr/>
        </p:nvSpPr>
        <p:spPr>
          <a:xfrm>
            <a:off x="199306" y="144957"/>
            <a:ext cx="1074345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The Edinburgh and South East Scotland LMI Toolkit</a:t>
            </a:r>
          </a:p>
        </p:txBody>
      </p:sp>
      <p:sp>
        <p:nvSpPr>
          <p:cNvPr id="7" name="Rectangle 6">
            <a:extLst>
              <a:ext uri="{FF2B5EF4-FFF2-40B4-BE49-F238E27FC236}">
                <a16:creationId xmlns:a16="http://schemas.microsoft.com/office/drawing/2014/main" id="{6BE91BBB-AE8A-D641-88B3-885EAB09891C}"/>
              </a:ext>
            </a:extLst>
          </p:cNvPr>
          <p:cNvSpPr/>
          <p:nvPr/>
        </p:nvSpPr>
        <p:spPr>
          <a:xfrm>
            <a:off x="1901535" y="6139661"/>
            <a:ext cx="8388930" cy="646331"/>
          </a:xfrm>
          <a:prstGeom prst="rect">
            <a:avLst/>
          </a:prstGeom>
        </p:spPr>
        <p:txBody>
          <a:bodyPr wrap="square">
            <a:spAutoFit/>
          </a:bodyPr>
          <a:lstStyle/>
          <a:p>
            <a:pPr algn="ctr"/>
            <a:r>
              <a:rPr lang="en-GB" dirty="0">
                <a:solidFill>
                  <a:schemeClr val="bg1"/>
                </a:solidFill>
                <a:latin typeface="Arial" panose="020B0604020202020204" pitchFamily="34" charset="0"/>
                <a:cs typeface="Arial" panose="020B0604020202020204" pitchFamily="34" charset="0"/>
              </a:rPr>
              <a:t>Please use the notes provided as you work your way through the slide decks to assist your learning and identify the relevant sources.</a:t>
            </a:r>
          </a:p>
        </p:txBody>
      </p:sp>
      <p:sp>
        <p:nvSpPr>
          <p:cNvPr id="2" name="TextBox 1">
            <a:extLst>
              <a:ext uri="{FF2B5EF4-FFF2-40B4-BE49-F238E27FC236}">
                <a16:creationId xmlns:a16="http://schemas.microsoft.com/office/drawing/2014/main" id="{42027BDF-F28E-4E6B-8D9C-FAB01E1B58A4}"/>
              </a:ext>
            </a:extLst>
          </p:cNvPr>
          <p:cNvSpPr txBox="1"/>
          <p:nvPr/>
        </p:nvSpPr>
        <p:spPr>
          <a:xfrm>
            <a:off x="2230463" y="1275779"/>
            <a:ext cx="9117874"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The purpose of the three slide decks included within the LMI Toolkit is </a:t>
            </a:r>
            <a:r>
              <a:rPr lang="en-GB" b="1" dirty="0"/>
              <a:t>to aid your understanding of Labour Market Information.</a:t>
            </a:r>
          </a:p>
          <a:p>
            <a:endParaRPr lang="en-GB" dirty="0"/>
          </a:p>
          <a:p>
            <a:pPr marL="285750" indent="-285750">
              <a:buFont typeface="Arial" panose="020B0604020202020204" pitchFamily="34" charset="0"/>
              <a:buChar char="•"/>
            </a:pPr>
            <a:r>
              <a:rPr lang="en-GB" dirty="0"/>
              <a:t>These slide decks operate as </a:t>
            </a:r>
            <a:r>
              <a:rPr lang="en-GB" b="1" dirty="0"/>
              <a:t>an information pack to assist your interpretation </a:t>
            </a:r>
            <a:r>
              <a:rPr lang="en-GB" dirty="0"/>
              <a:t>and understanding of labour market indicators and to allow you to explore labour market data independently as it emerges. </a:t>
            </a:r>
          </a:p>
          <a:p>
            <a:endParaRPr lang="en-GB" dirty="0"/>
          </a:p>
          <a:p>
            <a:r>
              <a:rPr lang="en-GB" dirty="0"/>
              <a:t>	Please note that </a:t>
            </a:r>
            <a:r>
              <a:rPr lang="en-GB" b="1" dirty="0"/>
              <a:t>the slide decks do not provide up to date, real time information.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a:t>The slide decks have been </a:t>
            </a:r>
            <a:r>
              <a:rPr lang="en-GB" b="1" dirty="0"/>
              <a:t>populated with</a:t>
            </a:r>
            <a:r>
              <a:rPr lang="en-GB" dirty="0"/>
              <a:t> </a:t>
            </a:r>
            <a:r>
              <a:rPr lang="en-GB" b="1" dirty="0"/>
              <a:t>sample data </a:t>
            </a:r>
            <a:r>
              <a:rPr lang="en-GB" dirty="0"/>
              <a:t>and only reflect a specific moment in time. You are encouraged to use the sources provided within the notes to access the most up to date data from SDS publications, such as the RSA Data Matrix, Regional Skills Assessments and the Sector Skills Assessments.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can also use the </a:t>
            </a:r>
            <a:r>
              <a:rPr lang="en-GB" b="1" dirty="0"/>
              <a:t>interactive ESES LMI Map to identify any relevant labour market publications</a:t>
            </a:r>
            <a:r>
              <a:rPr lang="en-GB" dirty="0"/>
              <a:t> that may support your understanding of wider changes in the labour market.</a:t>
            </a:r>
          </a:p>
        </p:txBody>
      </p:sp>
      <p:sp>
        <p:nvSpPr>
          <p:cNvPr id="23" name="Oval 22">
            <a:extLst>
              <a:ext uri="{FF2B5EF4-FFF2-40B4-BE49-F238E27FC236}">
                <a16:creationId xmlns:a16="http://schemas.microsoft.com/office/drawing/2014/main" id="{90D08977-5BF7-49EB-A6EF-8858CC3105A3}"/>
              </a:ext>
            </a:extLst>
          </p:cNvPr>
          <p:cNvSpPr/>
          <p:nvPr/>
        </p:nvSpPr>
        <p:spPr>
          <a:xfrm>
            <a:off x="283887" y="2325340"/>
            <a:ext cx="779416" cy="746070"/>
          </a:xfrm>
          <a:prstGeom prst="ellipse">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42A8D55-B91F-48EC-9A79-B6A5A77141C7}"/>
              </a:ext>
            </a:extLst>
          </p:cNvPr>
          <p:cNvSpPr/>
          <p:nvPr/>
        </p:nvSpPr>
        <p:spPr>
          <a:xfrm>
            <a:off x="751650" y="1410940"/>
            <a:ext cx="1410788" cy="1350429"/>
          </a:xfrm>
          <a:prstGeom prst="ellipse">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Megaphone">
            <a:extLst>
              <a:ext uri="{FF2B5EF4-FFF2-40B4-BE49-F238E27FC236}">
                <a16:creationId xmlns:a16="http://schemas.microsoft.com/office/drawing/2014/main" id="{40DA8F5D-7F77-48AF-B1BC-0AB0F12E54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35" y="1571936"/>
            <a:ext cx="914400" cy="914400"/>
          </a:xfrm>
          <a:prstGeom prst="rect">
            <a:avLst/>
          </a:prstGeom>
        </p:spPr>
      </p:pic>
      <p:pic>
        <p:nvPicPr>
          <p:cNvPr id="8" name="Graphic 7" descr="Exclamation mark">
            <a:extLst>
              <a:ext uri="{FF2B5EF4-FFF2-40B4-BE49-F238E27FC236}">
                <a16:creationId xmlns:a16="http://schemas.microsoft.com/office/drawing/2014/main" id="{DE67F16E-FDFB-49F6-8F82-B4D234ABB6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632" y="3261762"/>
            <a:ext cx="251780" cy="251780"/>
          </a:xfrm>
          <a:prstGeom prst="rect">
            <a:avLst/>
          </a:prstGeom>
        </p:spPr>
      </p:pic>
    </p:spTree>
    <p:extLst>
      <p:ext uri="{BB962C8B-B14F-4D97-AF65-F5344CB8AC3E}">
        <p14:creationId xmlns:p14="http://schemas.microsoft.com/office/powerpoint/2010/main" val="38408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DE9A-7662-43A2-87BF-3E9C14F3267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705A866-4032-476A-B0F8-EF972E9D2DA5}"/>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224EA535-62F5-4332-8BFA-20739C8A8EDB}"/>
              </a:ext>
            </a:extLst>
          </p:cNvPr>
          <p:cNvPicPr>
            <a:picLocks noChangeAspect="1"/>
          </p:cNvPicPr>
          <p:nvPr/>
        </p:nvPicPr>
        <p:blipFill>
          <a:blip r:embed="rId3"/>
          <a:stretch>
            <a:fillRect/>
          </a:stretch>
        </p:blipFill>
        <p:spPr>
          <a:xfrm>
            <a:off x="263352" y="908720"/>
            <a:ext cx="11521279" cy="5776705"/>
          </a:xfrm>
          <a:prstGeom prst="rect">
            <a:avLst/>
          </a:prstGeom>
        </p:spPr>
      </p:pic>
      <p:sp>
        <p:nvSpPr>
          <p:cNvPr id="5" name="Rectangle 4">
            <a:extLst>
              <a:ext uri="{FF2B5EF4-FFF2-40B4-BE49-F238E27FC236}">
                <a16:creationId xmlns:a16="http://schemas.microsoft.com/office/drawing/2014/main" id="{41D3B049-F8AA-48C9-AC2C-F533B7DDDB50}"/>
              </a:ext>
            </a:extLst>
          </p:cNvPr>
          <p:cNvSpPr/>
          <p:nvPr/>
        </p:nvSpPr>
        <p:spPr>
          <a:xfrm>
            <a:off x="0" y="-10041"/>
            <a:ext cx="12192000" cy="78776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t>Edinburgh and South East Scotland Summary</a:t>
            </a:r>
          </a:p>
        </p:txBody>
      </p:sp>
    </p:spTree>
    <p:extLst>
      <p:ext uri="{BB962C8B-B14F-4D97-AF65-F5344CB8AC3E}">
        <p14:creationId xmlns:p14="http://schemas.microsoft.com/office/powerpoint/2010/main" val="255702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EA768-CF29-054A-9E83-A2990C38A7F4}"/>
              </a:ext>
            </a:extLst>
          </p:cNvPr>
          <p:cNvSpPr/>
          <p:nvPr/>
        </p:nvSpPr>
        <p:spPr>
          <a:xfrm>
            <a:off x="0" y="6101022"/>
            <a:ext cx="12192000" cy="75697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4F1B9B3-9FBF-0746-AAD2-60F12C3FC71E}"/>
              </a:ext>
            </a:extLst>
          </p:cNvPr>
          <p:cNvSpPr/>
          <p:nvPr/>
        </p:nvSpPr>
        <p:spPr>
          <a:xfrm>
            <a:off x="-28688" y="-10041"/>
            <a:ext cx="12220688"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2A05923-9F4A-6641-89E9-B85AABE54DA8}"/>
              </a:ext>
            </a:extLst>
          </p:cNvPr>
          <p:cNvSpPr txBox="1"/>
          <p:nvPr/>
        </p:nvSpPr>
        <p:spPr>
          <a:xfrm>
            <a:off x="199306" y="144957"/>
            <a:ext cx="2031325"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Contents</a:t>
            </a:r>
          </a:p>
        </p:txBody>
      </p:sp>
      <p:sp>
        <p:nvSpPr>
          <p:cNvPr id="7" name="Rectangle 6">
            <a:extLst>
              <a:ext uri="{FF2B5EF4-FFF2-40B4-BE49-F238E27FC236}">
                <a16:creationId xmlns:a16="http://schemas.microsoft.com/office/drawing/2014/main" id="{6BE91BBB-AE8A-D641-88B3-885EAB09891C}"/>
              </a:ext>
            </a:extLst>
          </p:cNvPr>
          <p:cNvSpPr/>
          <p:nvPr/>
        </p:nvSpPr>
        <p:spPr>
          <a:xfrm>
            <a:off x="1901535" y="6139661"/>
            <a:ext cx="8388930" cy="646331"/>
          </a:xfrm>
          <a:prstGeom prst="rect">
            <a:avLst/>
          </a:prstGeom>
        </p:spPr>
        <p:txBody>
          <a:bodyPr wrap="square">
            <a:spAutoFit/>
          </a:bodyPr>
          <a:lstStyle/>
          <a:p>
            <a:pPr algn="ctr"/>
            <a:r>
              <a:rPr lang="en-GB" dirty="0">
                <a:solidFill>
                  <a:schemeClr val="bg1"/>
                </a:solidFill>
                <a:latin typeface="Arial" panose="020B0604020202020204" pitchFamily="34" charset="0"/>
                <a:cs typeface="Arial" panose="020B0604020202020204" pitchFamily="34" charset="0"/>
              </a:rPr>
              <a:t>Please </a:t>
            </a:r>
            <a:r>
              <a:rPr lang="en-GB" u="sng" dirty="0">
                <a:solidFill>
                  <a:schemeClr val="bg1"/>
                </a:solidFill>
                <a:latin typeface="Arial" panose="020B0604020202020204" pitchFamily="34" charset="0"/>
                <a:cs typeface="Arial" panose="020B0604020202020204" pitchFamily="34" charset="0"/>
              </a:rPr>
              <a:t>use the notes</a:t>
            </a:r>
            <a:r>
              <a:rPr lang="en-GB" dirty="0">
                <a:solidFill>
                  <a:schemeClr val="bg1"/>
                </a:solidFill>
                <a:latin typeface="Arial" panose="020B0604020202020204" pitchFamily="34" charset="0"/>
                <a:cs typeface="Arial" panose="020B0604020202020204" pitchFamily="34" charset="0"/>
              </a:rPr>
              <a:t> contained under each slide to assist the reading of this slide pack and use the ‘SOURCE’ in the notes to find additional data. </a:t>
            </a:r>
          </a:p>
        </p:txBody>
      </p:sp>
      <p:sp>
        <p:nvSpPr>
          <p:cNvPr id="9" name="TextBox 8">
            <a:extLst>
              <a:ext uri="{FF2B5EF4-FFF2-40B4-BE49-F238E27FC236}">
                <a16:creationId xmlns:a16="http://schemas.microsoft.com/office/drawing/2014/main" id="{0A311C29-6841-0E40-9E1D-E7627ECACE04}"/>
              </a:ext>
            </a:extLst>
          </p:cNvPr>
          <p:cNvSpPr txBox="1"/>
          <p:nvPr/>
        </p:nvSpPr>
        <p:spPr>
          <a:xfrm>
            <a:off x="2803902" y="1352166"/>
            <a:ext cx="1492716" cy="369332"/>
          </a:xfrm>
          <a:prstGeom prst="rect">
            <a:avLst/>
          </a:prstGeom>
          <a:noFill/>
        </p:spPr>
        <p:txBody>
          <a:bodyPr wrap="none" rtlCol="0">
            <a:spAutoFit/>
          </a:bodyPr>
          <a:lstStyle/>
          <a:p>
            <a:r>
              <a:rPr lang="en-GB" dirty="0">
                <a:solidFill>
                  <a:srgbClr val="92AF2B"/>
                </a:solidFill>
                <a:latin typeface="Arial" panose="020B0604020202020204" pitchFamily="34" charset="0"/>
                <a:cs typeface="Arial" panose="020B0604020202020204" pitchFamily="34" charset="0"/>
              </a:rPr>
              <a:t>Skills Supply</a:t>
            </a:r>
          </a:p>
        </p:txBody>
      </p:sp>
      <p:sp>
        <p:nvSpPr>
          <p:cNvPr id="12" name="TextBox 11">
            <a:extLst>
              <a:ext uri="{FF2B5EF4-FFF2-40B4-BE49-F238E27FC236}">
                <a16:creationId xmlns:a16="http://schemas.microsoft.com/office/drawing/2014/main" id="{BEDE141F-F300-0D41-9074-9482C936F288}"/>
              </a:ext>
            </a:extLst>
          </p:cNvPr>
          <p:cNvSpPr txBox="1"/>
          <p:nvPr/>
        </p:nvSpPr>
        <p:spPr>
          <a:xfrm>
            <a:off x="2803902" y="2005284"/>
            <a:ext cx="4365362" cy="369332"/>
          </a:xfrm>
          <a:prstGeom prst="rect">
            <a:avLst/>
          </a:prstGeom>
          <a:noFill/>
        </p:spPr>
        <p:txBody>
          <a:bodyPr wrap="none" rtlCol="0">
            <a:spAutoFit/>
          </a:bodyPr>
          <a:lstStyle/>
          <a:p>
            <a:r>
              <a:rPr lang="en-GB" dirty="0">
                <a:solidFill>
                  <a:srgbClr val="006373"/>
                </a:solidFill>
                <a:latin typeface="Arial" panose="020B0604020202020204" pitchFamily="34" charset="0"/>
                <a:cs typeface="Arial" panose="020B0604020202020204" pitchFamily="34" charset="0"/>
              </a:rPr>
              <a:t>The Annual Participation Measure (APM)</a:t>
            </a:r>
          </a:p>
        </p:txBody>
      </p:sp>
      <p:sp>
        <p:nvSpPr>
          <p:cNvPr id="15" name="TextBox 14">
            <a:extLst>
              <a:ext uri="{FF2B5EF4-FFF2-40B4-BE49-F238E27FC236}">
                <a16:creationId xmlns:a16="http://schemas.microsoft.com/office/drawing/2014/main" id="{6622DA27-444D-F445-AA4F-A87C56D82F1F}"/>
              </a:ext>
            </a:extLst>
          </p:cNvPr>
          <p:cNvSpPr txBox="1"/>
          <p:nvPr/>
        </p:nvSpPr>
        <p:spPr>
          <a:xfrm>
            <a:off x="2801803" y="2688911"/>
            <a:ext cx="5814477" cy="369332"/>
          </a:xfrm>
          <a:prstGeom prst="rect">
            <a:avLst/>
          </a:prstGeom>
          <a:noFill/>
        </p:spPr>
        <p:txBody>
          <a:bodyPr wrap="none" rtlCol="0">
            <a:spAutoFit/>
          </a:bodyPr>
          <a:lstStyle/>
          <a:p>
            <a:r>
              <a:rPr lang="en-GB" dirty="0">
                <a:solidFill>
                  <a:srgbClr val="534481"/>
                </a:solidFill>
                <a:latin typeface="Arial" panose="020B0604020202020204" pitchFamily="34" charset="0"/>
                <a:cs typeface="Arial" panose="020B0604020202020204" pitchFamily="34" charset="0"/>
              </a:rPr>
              <a:t>School Leaver Attainment/ School Leaver Destinations </a:t>
            </a:r>
          </a:p>
        </p:txBody>
      </p:sp>
      <p:sp>
        <p:nvSpPr>
          <p:cNvPr id="18" name="TextBox 17">
            <a:extLst>
              <a:ext uri="{FF2B5EF4-FFF2-40B4-BE49-F238E27FC236}">
                <a16:creationId xmlns:a16="http://schemas.microsoft.com/office/drawing/2014/main" id="{92091EE0-97B5-7A42-A29A-74619299CE12}"/>
              </a:ext>
            </a:extLst>
          </p:cNvPr>
          <p:cNvSpPr txBox="1"/>
          <p:nvPr/>
        </p:nvSpPr>
        <p:spPr>
          <a:xfrm>
            <a:off x="2803902" y="3212976"/>
            <a:ext cx="2762359" cy="369332"/>
          </a:xfrm>
          <a:prstGeom prst="rect">
            <a:avLst/>
          </a:prstGeom>
          <a:noFill/>
        </p:spPr>
        <p:txBody>
          <a:bodyPr wrap="none" rtlCol="0">
            <a:spAutoFit/>
          </a:bodyPr>
          <a:lstStyle/>
          <a:p>
            <a:r>
              <a:rPr lang="en-GB" dirty="0">
                <a:solidFill>
                  <a:srgbClr val="00ABBC"/>
                </a:solidFill>
                <a:latin typeface="Arial" panose="020B0604020202020204" pitchFamily="34" charset="0"/>
                <a:cs typeface="Arial" panose="020B0604020202020204" pitchFamily="34" charset="0"/>
              </a:rPr>
              <a:t>Vocational Qualifications </a:t>
            </a:r>
          </a:p>
        </p:txBody>
      </p:sp>
      <p:sp>
        <p:nvSpPr>
          <p:cNvPr id="20" name="TextBox 19">
            <a:extLst>
              <a:ext uri="{FF2B5EF4-FFF2-40B4-BE49-F238E27FC236}">
                <a16:creationId xmlns:a16="http://schemas.microsoft.com/office/drawing/2014/main" id="{0A2103E1-8137-CC48-AE11-43BF6C81D152}"/>
              </a:ext>
            </a:extLst>
          </p:cNvPr>
          <p:cNvSpPr txBox="1"/>
          <p:nvPr/>
        </p:nvSpPr>
        <p:spPr>
          <a:xfrm>
            <a:off x="2803902" y="3861048"/>
            <a:ext cx="4660250" cy="369332"/>
          </a:xfrm>
          <a:prstGeom prst="rect">
            <a:avLst/>
          </a:prstGeom>
          <a:noFill/>
        </p:spPr>
        <p:txBody>
          <a:bodyPr wrap="none" rtlCol="0">
            <a:spAutoFit/>
          </a:bodyPr>
          <a:lstStyle/>
          <a:p>
            <a:r>
              <a:rPr lang="en-GB" dirty="0">
                <a:solidFill>
                  <a:srgbClr val="92AF2B"/>
                </a:solidFill>
                <a:latin typeface="Arial" panose="020B0604020202020204" pitchFamily="34" charset="0"/>
                <a:cs typeface="Arial" panose="020B0604020202020204" pitchFamily="34" charset="0"/>
              </a:rPr>
              <a:t>College and University Leaver Destinations </a:t>
            </a:r>
          </a:p>
        </p:txBody>
      </p:sp>
      <p:sp>
        <p:nvSpPr>
          <p:cNvPr id="19" name="TextBox 18">
            <a:extLst>
              <a:ext uri="{FF2B5EF4-FFF2-40B4-BE49-F238E27FC236}">
                <a16:creationId xmlns:a16="http://schemas.microsoft.com/office/drawing/2014/main" id="{89E4A5BD-DF1A-4EB5-8E31-0D13346B319B}"/>
              </a:ext>
            </a:extLst>
          </p:cNvPr>
          <p:cNvSpPr txBox="1"/>
          <p:nvPr/>
        </p:nvSpPr>
        <p:spPr>
          <a:xfrm>
            <a:off x="2803902" y="4571836"/>
            <a:ext cx="2044149" cy="369332"/>
          </a:xfrm>
          <a:prstGeom prst="rect">
            <a:avLst/>
          </a:prstGeom>
          <a:noFill/>
        </p:spPr>
        <p:txBody>
          <a:bodyPr wrap="none" rtlCol="0">
            <a:spAutoFit/>
          </a:bodyPr>
          <a:lstStyle/>
          <a:p>
            <a:r>
              <a:rPr lang="en-GB" dirty="0">
                <a:solidFill>
                  <a:srgbClr val="005F72"/>
                </a:solidFill>
                <a:latin typeface="Arial" panose="020B0604020202020204" pitchFamily="34" charset="0"/>
                <a:cs typeface="Arial" panose="020B0604020202020204" pitchFamily="34" charset="0"/>
              </a:rPr>
              <a:t>SCQF Framework</a:t>
            </a:r>
          </a:p>
        </p:txBody>
      </p:sp>
      <p:sp>
        <p:nvSpPr>
          <p:cNvPr id="21" name="TextBox 20">
            <a:extLst>
              <a:ext uri="{FF2B5EF4-FFF2-40B4-BE49-F238E27FC236}">
                <a16:creationId xmlns:a16="http://schemas.microsoft.com/office/drawing/2014/main" id="{019E697D-03AB-4C9A-B475-04ABBBC9D687}"/>
              </a:ext>
            </a:extLst>
          </p:cNvPr>
          <p:cNvSpPr txBox="1"/>
          <p:nvPr/>
        </p:nvSpPr>
        <p:spPr>
          <a:xfrm>
            <a:off x="2809654" y="5204518"/>
            <a:ext cx="2535694" cy="369332"/>
          </a:xfrm>
          <a:prstGeom prst="rect">
            <a:avLst/>
          </a:prstGeom>
          <a:noFill/>
        </p:spPr>
        <p:txBody>
          <a:bodyPr wrap="none" rtlCol="0">
            <a:spAutoFit/>
          </a:bodyPr>
          <a:lstStyle/>
          <a:p>
            <a:r>
              <a:rPr lang="en-GB" dirty="0">
                <a:solidFill>
                  <a:srgbClr val="58417E"/>
                </a:solidFill>
                <a:latin typeface="Arial" panose="020B0604020202020204" pitchFamily="34" charset="0"/>
                <a:cs typeface="Arial" panose="020B0604020202020204" pitchFamily="34" charset="0"/>
              </a:rPr>
              <a:t>‘Pathways’ search tool</a:t>
            </a:r>
          </a:p>
        </p:txBody>
      </p:sp>
      <p:pic>
        <p:nvPicPr>
          <p:cNvPr id="11" name="Graphic 10" descr="Universal Access">
            <a:extLst>
              <a:ext uri="{FF2B5EF4-FFF2-40B4-BE49-F238E27FC236}">
                <a16:creationId xmlns:a16="http://schemas.microsoft.com/office/drawing/2014/main" id="{BCABA5D8-0817-48BA-8019-C8A2CAB1F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5560" y="1248515"/>
            <a:ext cx="601216" cy="601216"/>
          </a:xfrm>
          <a:prstGeom prst="rect">
            <a:avLst/>
          </a:prstGeom>
        </p:spPr>
      </p:pic>
      <p:pic>
        <p:nvPicPr>
          <p:cNvPr id="24" name="Graphic 23" descr="Schoolhouse">
            <a:extLst>
              <a:ext uri="{FF2B5EF4-FFF2-40B4-BE49-F238E27FC236}">
                <a16:creationId xmlns:a16="http://schemas.microsoft.com/office/drawing/2014/main" id="{56BC74BE-5E37-484A-9700-1CECA1D57B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3552" y="2539752"/>
            <a:ext cx="601216" cy="601216"/>
          </a:xfrm>
          <a:prstGeom prst="rect">
            <a:avLst/>
          </a:prstGeom>
        </p:spPr>
      </p:pic>
      <p:pic>
        <p:nvPicPr>
          <p:cNvPr id="27" name="Graphic 26" descr="Wheelbarrow">
            <a:extLst>
              <a:ext uri="{FF2B5EF4-FFF2-40B4-BE49-F238E27FC236}">
                <a16:creationId xmlns:a16="http://schemas.microsoft.com/office/drawing/2014/main" id="{219B1421-7BAD-4300-9BA0-5C54FD2265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38400" y="3115816"/>
            <a:ext cx="601216" cy="601216"/>
          </a:xfrm>
          <a:prstGeom prst="rect">
            <a:avLst/>
          </a:prstGeom>
        </p:spPr>
      </p:pic>
      <p:pic>
        <p:nvPicPr>
          <p:cNvPr id="29" name="Graphic 28" descr="Graduation cap">
            <a:extLst>
              <a:ext uri="{FF2B5EF4-FFF2-40B4-BE49-F238E27FC236}">
                <a16:creationId xmlns:a16="http://schemas.microsoft.com/office/drawing/2014/main" id="{F5E0F9B5-C893-43A1-AA10-7037298F09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3552" y="3713261"/>
            <a:ext cx="601216" cy="601216"/>
          </a:xfrm>
          <a:prstGeom prst="rect">
            <a:avLst/>
          </a:prstGeom>
        </p:spPr>
      </p:pic>
      <p:pic>
        <p:nvPicPr>
          <p:cNvPr id="31" name="Graphic 30" descr="Playbook">
            <a:extLst>
              <a:ext uri="{FF2B5EF4-FFF2-40B4-BE49-F238E27FC236}">
                <a16:creationId xmlns:a16="http://schemas.microsoft.com/office/drawing/2014/main" id="{590936EF-9C7E-429D-8B37-1EAB2F84C3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63552" y="4407754"/>
            <a:ext cx="601216" cy="601216"/>
          </a:xfrm>
          <a:prstGeom prst="rect">
            <a:avLst/>
          </a:prstGeom>
        </p:spPr>
      </p:pic>
      <p:pic>
        <p:nvPicPr>
          <p:cNvPr id="33" name="Graphic 32" descr="Research">
            <a:extLst>
              <a:ext uri="{FF2B5EF4-FFF2-40B4-BE49-F238E27FC236}">
                <a16:creationId xmlns:a16="http://schemas.microsoft.com/office/drawing/2014/main" id="{2C14A81E-FCDF-4B25-8DA1-A8B60AECB3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35560" y="5085184"/>
            <a:ext cx="601216" cy="601216"/>
          </a:xfrm>
          <a:prstGeom prst="rect">
            <a:avLst/>
          </a:prstGeom>
        </p:spPr>
      </p:pic>
      <p:pic>
        <p:nvPicPr>
          <p:cNvPr id="35" name="Graphic 34" descr="Pie chart">
            <a:extLst>
              <a:ext uri="{FF2B5EF4-FFF2-40B4-BE49-F238E27FC236}">
                <a16:creationId xmlns:a16="http://schemas.microsoft.com/office/drawing/2014/main" id="{4E92178F-CE74-4198-95BD-FDC98B07747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96077" y="1897358"/>
            <a:ext cx="543539" cy="543539"/>
          </a:xfrm>
          <a:prstGeom prst="rect">
            <a:avLst/>
          </a:prstGeom>
        </p:spPr>
      </p:pic>
    </p:spTree>
    <p:extLst>
      <p:ext uri="{BB962C8B-B14F-4D97-AF65-F5344CB8AC3E}">
        <p14:creationId xmlns:p14="http://schemas.microsoft.com/office/powerpoint/2010/main" val="199485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70ED4F-87F2-434B-BD3F-F8B28F4FD613}"/>
              </a:ext>
            </a:extLst>
          </p:cNvPr>
          <p:cNvSpPr/>
          <p:nvPr/>
        </p:nvSpPr>
        <p:spPr>
          <a:xfrm>
            <a:off x="145904" y="1209087"/>
            <a:ext cx="3443100" cy="5488585"/>
          </a:xfrm>
          <a:prstGeom prst="rect">
            <a:avLst/>
          </a:prstGeom>
          <a:gradFill flip="none" rotWithShape="1">
            <a:gsLst>
              <a:gs pos="0">
                <a:srgbClr val="A0B100">
                  <a:tint val="66000"/>
                  <a:satMod val="160000"/>
                </a:srgbClr>
              </a:gs>
              <a:gs pos="50000">
                <a:srgbClr val="A0B100">
                  <a:tint val="44500"/>
                  <a:satMod val="160000"/>
                </a:srgbClr>
              </a:gs>
              <a:gs pos="100000">
                <a:srgbClr val="A0B1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2BA0B3F-DCBF-49CB-955E-124CFEE5D617}"/>
              </a:ext>
            </a:extLst>
          </p:cNvPr>
          <p:cNvSpPr/>
          <p:nvPr/>
        </p:nvSpPr>
        <p:spPr>
          <a:xfrm>
            <a:off x="3850468" y="1412775"/>
            <a:ext cx="8223958" cy="5194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6847C2B-F8A9-4D2D-B0C6-5C064B81DE17}"/>
              </a:ext>
            </a:extLst>
          </p:cNvPr>
          <p:cNvSpPr/>
          <p:nvPr/>
        </p:nvSpPr>
        <p:spPr>
          <a:xfrm>
            <a:off x="276636" y="1124743"/>
            <a:ext cx="3443100" cy="5488585"/>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24FDD0C-7127-4B68-9109-FEB3E410F0F6}"/>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953B815-F9BD-44FD-B30B-2F79FB1F84D3}"/>
              </a:ext>
            </a:extLst>
          </p:cNvPr>
          <p:cNvSpPr txBox="1"/>
          <p:nvPr/>
        </p:nvSpPr>
        <p:spPr>
          <a:xfrm>
            <a:off x="191344" y="125968"/>
            <a:ext cx="532859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Skills Supply </a:t>
            </a:r>
          </a:p>
        </p:txBody>
      </p:sp>
      <p:sp>
        <p:nvSpPr>
          <p:cNvPr id="7" name="TextBox 6">
            <a:extLst>
              <a:ext uri="{FF2B5EF4-FFF2-40B4-BE49-F238E27FC236}">
                <a16:creationId xmlns:a16="http://schemas.microsoft.com/office/drawing/2014/main" id="{D9FB290F-C2A8-44D1-A20E-73E65EC0994A}"/>
              </a:ext>
            </a:extLst>
          </p:cNvPr>
          <p:cNvSpPr txBox="1"/>
          <p:nvPr/>
        </p:nvSpPr>
        <p:spPr>
          <a:xfrm>
            <a:off x="407368" y="1268760"/>
            <a:ext cx="3240360" cy="5247590"/>
          </a:xfrm>
          <a:prstGeom prst="rect">
            <a:avLst/>
          </a:prstGeom>
          <a:noFill/>
        </p:spPr>
        <p:txBody>
          <a:bodyPr wrap="square" rtlCol="0">
            <a:spAutoFit/>
          </a:bodyPr>
          <a:lstStyle/>
          <a:p>
            <a:r>
              <a:rPr lang="en-GB" sz="1600" b="1" dirty="0">
                <a:solidFill>
                  <a:schemeClr val="bg1"/>
                </a:solidFill>
              </a:rPr>
              <a:t>What is Skills Supply?</a:t>
            </a:r>
          </a:p>
          <a:p>
            <a:endParaRPr lang="en-GB" sz="1100" dirty="0">
              <a:solidFill>
                <a:schemeClr val="bg1"/>
              </a:solidFill>
            </a:endParaRPr>
          </a:p>
          <a:p>
            <a:r>
              <a:rPr lang="en-GB" sz="1400" dirty="0">
                <a:solidFill>
                  <a:schemeClr val="bg1"/>
                </a:solidFill>
              </a:rPr>
              <a:t>Skills supply refers to the supply of people within the labour market. To analyse skills supply we can look at the </a:t>
            </a:r>
            <a:r>
              <a:rPr lang="en-GB" sz="1400" b="1" dirty="0">
                <a:solidFill>
                  <a:schemeClr val="bg1"/>
                </a:solidFill>
              </a:rPr>
              <a:t>demographics of a population </a:t>
            </a:r>
            <a:r>
              <a:rPr lang="en-GB" sz="1400" dirty="0">
                <a:solidFill>
                  <a:schemeClr val="bg1"/>
                </a:solidFill>
              </a:rPr>
              <a:t>such as the number of people of working age.</a:t>
            </a:r>
          </a:p>
          <a:p>
            <a:endParaRPr lang="en-GB" sz="1400" dirty="0">
              <a:solidFill>
                <a:schemeClr val="bg1"/>
              </a:solidFill>
            </a:endParaRPr>
          </a:p>
          <a:p>
            <a:r>
              <a:rPr lang="en-GB" sz="1400" dirty="0">
                <a:solidFill>
                  <a:schemeClr val="bg1"/>
                </a:solidFill>
              </a:rPr>
              <a:t>In some cases, we may wish to look at </a:t>
            </a:r>
            <a:r>
              <a:rPr lang="en-GB" sz="1400" b="1" dirty="0">
                <a:solidFill>
                  <a:schemeClr val="bg1"/>
                </a:solidFill>
              </a:rPr>
              <a:t>forecasts</a:t>
            </a:r>
            <a:r>
              <a:rPr lang="en-GB" sz="1400" dirty="0">
                <a:solidFill>
                  <a:schemeClr val="bg1"/>
                </a:solidFill>
              </a:rPr>
              <a:t> such as population projections to give us an indication of future labour supply across a region. </a:t>
            </a:r>
          </a:p>
          <a:p>
            <a:endParaRPr lang="en-GB" sz="1400" dirty="0">
              <a:solidFill>
                <a:schemeClr val="bg1"/>
              </a:solidFill>
            </a:endParaRPr>
          </a:p>
          <a:p>
            <a:r>
              <a:rPr lang="en-GB" sz="1400" dirty="0">
                <a:solidFill>
                  <a:schemeClr val="bg1"/>
                </a:solidFill>
              </a:rPr>
              <a:t>We can also look at </a:t>
            </a:r>
            <a:r>
              <a:rPr lang="en-GB" sz="1400" b="1" dirty="0">
                <a:solidFill>
                  <a:schemeClr val="bg1"/>
                </a:solidFill>
              </a:rPr>
              <a:t>participation rates </a:t>
            </a:r>
            <a:r>
              <a:rPr lang="en-GB" sz="1400" dirty="0">
                <a:solidFill>
                  <a:schemeClr val="bg1"/>
                </a:solidFill>
              </a:rPr>
              <a:t>to see where people aged 16-19 are in the learner journey. </a:t>
            </a:r>
          </a:p>
          <a:p>
            <a:endParaRPr lang="en-GB" sz="1400" dirty="0">
              <a:solidFill>
                <a:schemeClr val="bg1"/>
              </a:solidFill>
            </a:endParaRPr>
          </a:p>
          <a:p>
            <a:r>
              <a:rPr lang="en-GB" sz="1400" dirty="0">
                <a:solidFill>
                  <a:schemeClr val="bg1"/>
                </a:solidFill>
              </a:rPr>
              <a:t>It is also important to consider</a:t>
            </a:r>
            <a:r>
              <a:rPr lang="en-GB" sz="1400" b="1" dirty="0">
                <a:solidFill>
                  <a:schemeClr val="bg1"/>
                </a:solidFill>
              </a:rPr>
              <a:t> unemployment rates</a:t>
            </a:r>
            <a:r>
              <a:rPr lang="en-GB" sz="1400" dirty="0">
                <a:solidFill>
                  <a:schemeClr val="bg1"/>
                </a:solidFill>
              </a:rPr>
              <a:t>, when looking at skills supply, as this can give not only give an indication of the pool of potential labour in a region, but also an overview of the health of the labour market.</a:t>
            </a:r>
          </a:p>
          <a:p>
            <a:endParaRPr lang="en-GB" sz="1400" dirty="0">
              <a:solidFill>
                <a:schemeClr val="bg1"/>
              </a:solidFill>
            </a:endParaRPr>
          </a:p>
        </p:txBody>
      </p:sp>
      <p:pic>
        <p:nvPicPr>
          <p:cNvPr id="10" name="Graphic 9" descr="Magnifying glass">
            <a:extLst>
              <a:ext uri="{FF2B5EF4-FFF2-40B4-BE49-F238E27FC236}">
                <a16:creationId xmlns:a16="http://schemas.microsoft.com/office/drawing/2014/main" id="{A9AB6591-83E4-4976-B207-231AAE31C2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0562" y="1268760"/>
            <a:ext cx="295447" cy="295447"/>
          </a:xfrm>
          <a:prstGeom prst="rect">
            <a:avLst/>
          </a:prstGeom>
        </p:spPr>
      </p:pic>
      <p:sp>
        <p:nvSpPr>
          <p:cNvPr id="12" name="Rectangle 11">
            <a:extLst>
              <a:ext uri="{FF2B5EF4-FFF2-40B4-BE49-F238E27FC236}">
                <a16:creationId xmlns:a16="http://schemas.microsoft.com/office/drawing/2014/main" id="{CBE76984-3276-409D-A66B-DE6A35D78D15}"/>
              </a:ext>
            </a:extLst>
          </p:cNvPr>
          <p:cNvSpPr/>
          <p:nvPr/>
        </p:nvSpPr>
        <p:spPr>
          <a:xfrm>
            <a:off x="3850468" y="1120537"/>
            <a:ext cx="8223958" cy="44367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t>Example 1 </a:t>
            </a:r>
            <a:r>
              <a:rPr lang="en-GB" b="1" dirty="0"/>
              <a:t>- Skills Supply Edinburgh and South East of Scotland</a:t>
            </a:r>
          </a:p>
        </p:txBody>
      </p:sp>
      <p:cxnSp>
        <p:nvCxnSpPr>
          <p:cNvPr id="24" name="Straight Arrow Connector 23">
            <a:extLst>
              <a:ext uri="{FF2B5EF4-FFF2-40B4-BE49-F238E27FC236}">
                <a16:creationId xmlns:a16="http://schemas.microsoft.com/office/drawing/2014/main" id="{2AA26968-C8BD-42E0-AE12-41FA0A54D77B}"/>
              </a:ext>
            </a:extLst>
          </p:cNvPr>
          <p:cNvCxnSpPr>
            <a:cxnSpLocks/>
          </p:cNvCxnSpPr>
          <p:nvPr/>
        </p:nvCxnSpPr>
        <p:spPr>
          <a:xfrm>
            <a:off x="2964694" y="2780928"/>
            <a:ext cx="54094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37DF1753-D9F0-400E-813B-B53592FD178E}"/>
              </a:ext>
            </a:extLst>
          </p:cNvPr>
          <p:cNvGraphicFramePr>
            <a:graphicFrameLocks/>
          </p:cNvGraphicFramePr>
          <p:nvPr>
            <p:extLst>
              <p:ext uri="{D42A27DB-BD31-4B8C-83A1-F6EECF244321}">
                <p14:modId xmlns:p14="http://schemas.microsoft.com/office/powerpoint/2010/main" val="2856012363"/>
              </p:ext>
            </p:extLst>
          </p:nvPr>
        </p:nvGraphicFramePr>
        <p:xfrm>
          <a:off x="4007768" y="3989272"/>
          <a:ext cx="3888432" cy="2618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AB77A919-BA2F-4C4B-A731-7ECED8A53201}"/>
              </a:ext>
            </a:extLst>
          </p:cNvPr>
          <p:cNvGraphicFramePr>
            <a:graphicFrameLocks/>
          </p:cNvGraphicFramePr>
          <p:nvPr>
            <p:extLst>
              <p:ext uri="{D42A27DB-BD31-4B8C-83A1-F6EECF244321}">
                <p14:modId xmlns:p14="http://schemas.microsoft.com/office/powerpoint/2010/main" val="539372110"/>
              </p:ext>
            </p:extLst>
          </p:nvPr>
        </p:nvGraphicFramePr>
        <p:xfrm>
          <a:off x="7896200" y="4025635"/>
          <a:ext cx="3980292" cy="2581990"/>
        </p:xfrm>
        <a:graphic>
          <a:graphicData uri="http://schemas.openxmlformats.org/drawingml/2006/chart">
            <c:chart xmlns:c="http://schemas.openxmlformats.org/drawingml/2006/chart" xmlns:r="http://schemas.openxmlformats.org/officeDocument/2006/relationships" r:id="rId6"/>
          </a:graphicData>
        </a:graphic>
      </p:graphicFrame>
      <p:pic>
        <p:nvPicPr>
          <p:cNvPr id="17" name="Graphic 16" descr="Group with solid fill">
            <a:extLst>
              <a:ext uri="{FF2B5EF4-FFF2-40B4-BE49-F238E27FC236}">
                <a16:creationId xmlns:a16="http://schemas.microsoft.com/office/drawing/2014/main" id="{48AF6906-E55C-4539-9D55-DF90267828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07768" y="1885686"/>
            <a:ext cx="782146" cy="782146"/>
          </a:xfrm>
          <a:prstGeom prst="rect">
            <a:avLst/>
          </a:prstGeom>
        </p:spPr>
      </p:pic>
      <p:sp>
        <p:nvSpPr>
          <p:cNvPr id="18" name="TextBox 17">
            <a:extLst>
              <a:ext uri="{FF2B5EF4-FFF2-40B4-BE49-F238E27FC236}">
                <a16:creationId xmlns:a16="http://schemas.microsoft.com/office/drawing/2014/main" id="{93A10505-77A4-4038-AB35-5D77623D40BC}"/>
              </a:ext>
            </a:extLst>
          </p:cNvPr>
          <p:cNvSpPr txBox="1"/>
          <p:nvPr/>
        </p:nvSpPr>
        <p:spPr>
          <a:xfrm>
            <a:off x="5015880" y="1759891"/>
            <a:ext cx="3168352" cy="1815882"/>
          </a:xfrm>
          <a:prstGeom prst="rect">
            <a:avLst/>
          </a:prstGeom>
          <a:noFill/>
        </p:spPr>
        <p:txBody>
          <a:bodyPr wrap="square" rtlCol="0">
            <a:spAutoFit/>
          </a:bodyPr>
          <a:lstStyle/>
          <a:p>
            <a:r>
              <a:rPr lang="en-GB" sz="1400" dirty="0"/>
              <a:t>Total Population 2018:</a:t>
            </a:r>
          </a:p>
          <a:p>
            <a:r>
              <a:rPr lang="en-GB" sz="1400" dirty="0">
                <a:solidFill>
                  <a:srgbClr val="009DB5"/>
                </a:solidFill>
              </a:rPr>
              <a:t>Edinburgh and South East Scotland</a:t>
            </a:r>
          </a:p>
          <a:p>
            <a:r>
              <a:rPr lang="en-GB" sz="1400" b="1" dirty="0">
                <a:solidFill>
                  <a:srgbClr val="A0B100"/>
                </a:solidFill>
              </a:rPr>
              <a:t>1,385,000</a:t>
            </a:r>
          </a:p>
          <a:p>
            <a:endParaRPr lang="en-GB" sz="1400" dirty="0"/>
          </a:p>
          <a:p>
            <a:r>
              <a:rPr lang="en-GB" sz="1400" dirty="0"/>
              <a:t>Forecast change 2018 to 2043:</a:t>
            </a:r>
          </a:p>
          <a:p>
            <a:r>
              <a:rPr lang="en-GB" sz="1400" dirty="0">
                <a:solidFill>
                  <a:srgbClr val="009DB5"/>
                </a:solidFill>
              </a:rPr>
              <a:t>Edinburgh and South East Scotland:</a:t>
            </a:r>
          </a:p>
          <a:p>
            <a:r>
              <a:rPr lang="en-GB" sz="1400" b="1" dirty="0">
                <a:solidFill>
                  <a:srgbClr val="A0B100"/>
                </a:solidFill>
              </a:rPr>
              <a:t>126,000</a:t>
            </a:r>
          </a:p>
          <a:p>
            <a:r>
              <a:rPr lang="en-GB" sz="1400" b="1" dirty="0">
                <a:solidFill>
                  <a:srgbClr val="A0B100"/>
                </a:solidFill>
              </a:rPr>
              <a:t>9.1%</a:t>
            </a:r>
          </a:p>
        </p:txBody>
      </p:sp>
      <p:pic>
        <p:nvPicPr>
          <p:cNvPr id="30" name="Graphic 29" descr="Online meeting with solid fill">
            <a:extLst>
              <a:ext uri="{FF2B5EF4-FFF2-40B4-BE49-F238E27FC236}">
                <a16:creationId xmlns:a16="http://schemas.microsoft.com/office/drawing/2014/main" id="{555DF355-2C1D-4568-BB10-A29D4073F0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12224" y="1916832"/>
            <a:ext cx="661356" cy="661356"/>
          </a:xfrm>
          <a:prstGeom prst="rect">
            <a:avLst/>
          </a:prstGeom>
        </p:spPr>
      </p:pic>
      <p:sp>
        <p:nvSpPr>
          <p:cNvPr id="31" name="TextBox 30">
            <a:extLst>
              <a:ext uri="{FF2B5EF4-FFF2-40B4-BE49-F238E27FC236}">
                <a16:creationId xmlns:a16="http://schemas.microsoft.com/office/drawing/2014/main" id="{EED51F25-1224-468F-BE25-6FFC5F4E8B98}"/>
              </a:ext>
            </a:extLst>
          </p:cNvPr>
          <p:cNvSpPr txBox="1"/>
          <p:nvPr/>
        </p:nvSpPr>
        <p:spPr>
          <a:xfrm>
            <a:off x="9070226" y="1759891"/>
            <a:ext cx="3004200" cy="1815882"/>
          </a:xfrm>
          <a:prstGeom prst="rect">
            <a:avLst/>
          </a:prstGeom>
          <a:noFill/>
        </p:spPr>
        <p:txBody>
          <a:bodyPr wrap="square" rtlCol="0">
            <a:spAutoFit/>
          </a:bodyPr>
          <a:lstStyle/>
          <a:p>
            <a:r>
              <a:rPr lang="en-GB" sz="1400" dirty="0"/>
              <a:t>Working Age Population 2018:</a:t>
            </a:r>
          </a:p>
          <a:p>
            <a:r>
              <a:rPr lang="en-GB" sz="1400" dirty="0">
                <a:solidFill>
                  <a:srgbClr val="009DB5"/>
                </a:solidFill>
              </a:rPr>
              <a:t>Edinburgh and South East Scotland</a:t>
            </a:r>
          </a:p>
          <a:p>
            <a:r>
              <a:rPr lang="en-GB" sz="1400" b="1" dirty="0">
                <a:solidFill>
                  <a:srgbClr val="005F72"/>
                </a:solidFill>
              </a:rPr>
              <a:t>898,700</a:t>
            </a:r>
          </a:p>
          <a:p>
            <a:endParaRPr lang="en-GB" sz="1400" dirty="0"/>
          </a:p>
          <a:p>
            <a:r>
              <a:rPr lang="en-GB" sz="1400" dirty="0"/>
              <a:t>Forecast change 2018 to 2043:</a:t>
            </a:r>
          </a:p>
          <a:p>
            <a:r>
              <a:rPr lang="en-GB" sz="1400" dirty="0">
                <a:solidFill>
                  <a:srgbClr val="009DB5"/>
                </a:solidFill>
              </a:rPr>
              <a:t>Edinburgh and South East Scotland:</a:t>
            </a:r>
          </a:p>
          <a:p>
            <a:r>
              <a:rPr lang="en-GB" sz="1400" b="1" dirty="0">
                <a:solidFill>
                  <a:srgbClr val="005F72"/>
                </a:solidFill>
              </a:rPr>
              <a:t>64,300</a:t>
            </a:r>
          </a:p>
          <a:p>
            <a:r>
              <a:rPr lang="en-GB" sz="1400" b="1" dirty="0">
                <a:solidFill>
                  <a:srgbClr val="005F72"/>
                </a:solidFill>
              </a:rPr>
              <a:t>7.2%</a:t>
            </a:r>
          </a:p>
        </p:txBody>
      </p:sp>
      <p:pic>
        <p:nvPicPr>
          <p:cNvPr id="33" name="Graphic 32" descr="Arrow: Counter-clockwise curve with solid fill">
            <a:extLst>
              <a:ext uri="{FF2B5EF4-FFF2-40B4-BE49-F238E27FC236}">
                <a16:creationId xmlns:a16="http://schemas.microsoft.com/office/drawing/2014/main" id="{EB5813B2-9DDC-4FD8-B56B-9F77F27EE8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4222934">
            <a:off x="4062510" y="2754703"/>
            <a:ext cx="625656" cy="625656"/>
          </a:xfrm>
          <a:prstGeom prst="rect">
            <a:avLst/>
          </a:prstGeom>
        </p:spPr>
      </p:pic>
      <p:pic>
        <p:nvPicPr>
          <p:cNvPr id="35" name="Graphic 34" descr="Arrow: Counter-clockwise curve with solid fill">
            <a:extLst>
              <a:ext uri="{FF2B5EF4-FFF2-40B4-BE49-F238E27FC236}">
                <a16:creationId xmlns:a16="http://schemas.microsoft.com/office/drawing/2014/main" id="{F88A578C-F002-4E06-AFB9-256D6598C9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4222934">
            <a:off x="8112246" y="2716473"/>
            <a:ext cx="625656" cy="625656"/>
          </a:xfrm>
          <a:prstGeom prst="rect">
            <a:avLst/>
          </a:prstGeom>
        </p:spPr>
      </p:pic>
    </p:spTree>
    <p:extLst>
      <p:ext uri="{BB962C8B-B14F-4D97-AF65-F5344CB8AC3E}">
        <p14:creationId xmlns:p14="http://schemas.microsoft.com/office/powerpoint/2010/main" val="255427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BF3388-AA27-4DA5-8771-3865461FC09D}"/>
              </a:ext>
            </a:extLst>
          </p:cNvPr>
          <p:cNvSpPr/>
          <p:nvPr/>
        </p:nvSpPr>
        <p:spPr>
          <a:xfrm>
            <a:off x="323272" y="1113953"/>
            <a:ext cx="11545453" cy="1014966"/>
          </a:xfrm>
          <a:prstGeom prst="rect">
            <a:avLst/>
          </a:prstGeom>
          <a:gradFill flip="none" rotWithShape="1">
            <a:gsLst>
              <a:gs pos="0">
                <a:srgbClr val="A0B100">
                  <a:tint val="66000"/>
                  <a:satMod val="160000"/>
                </a:srgbClr>
              </a:gs>
              <a:gs pos="50000">
                <a:srgbClr val="A0B100">
                  <a:tint val="44500"/>
                  <a:satMod val="160000"/>
                </a:srgbClr>
              </a:gs>
              <a:gs pos="100000">
                <a:srgbClr val="A0B1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FD29EC-F663-4ACE-BBAF-D0BB2FEAD65A}"/>
              </a:ext>
            </a:extLst>
          </p:cNvPr>
          <p:cNvSpPr/>
          <p:nvPr/>
        </p:nvSpPr>
        <p:spPr>
          <a:xfrm>
            <a:off x="200736" y="1011798"/>
            <a:ext cx="11545453" cy="1014966"/>
          </a:xfrm>
          <a:prstGeom prst="rect">
            <a:avLst/>
          </a:prstGeom>
          <a:solidFill>
            <a:srgbClr val="A0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D9DB169-3ECA-4318-B508-212D6C2B46EB}"/>
              </a:ext>
            </a:extLst>
          </p:cNvPr>
          <p:cNvSpPr/>
          <p:nvPr/>
        </p:nvSpPr>
        <p:spPr>
          <a:xfrm>
            <a:off x="323273" y="2351515"/>
            <a:ext cx="11545453" cy="4380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D2C5BBBF-C3A3-4E78-991D-33954A0B219B}"/>
              </a:ext>
            </a:extLst>
          </p:cNvPr>
          <p:cNvGraphicFramePr/>
          <p:nvPr>
            <p:extLst>
              <p:ext uri="{D42A27DB-BD31-4B8C-83A1-F6EECF244321}">
                <p14:modId xmlns:p14="http://schemas.microsoft.com/office/powerpoint/2010/main" val="1454912554"/>
              </p:ext>
            </p:extLst>
          </p:nvPr>
        </p:nvGraphicFramePr>
        <p:xfrm>
          <a:off x="695400" y="3234075"/>
          <a:ext cx="8064896" cy="33632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8C969BC2-54FD-4EC5-8FC3-C9F9468A2B71}"/>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403101-0EE1-4CC1-A589-58A8915666C7}"/>
              </a:ext>
            </a:extLst>
          </p:cNvPr>
          <p:cNvSpPr txBox="1"/>
          <p:nvPr/>
        </p:nvSpPr>
        <p:spPr>
          <a:xfrm>
            <a:off x="191344" y="125968"/>
            <a:ext cx="532859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Demographics </a:t>
            </a:r>
          </a:p>
        </p:txBody>
      </p:sp>
      <p:sp>
        <p:nvSpPr>
          <p:cNvPr id="6" name="TextBox 5">
            <a:extLst>
              <a:ext uri="{FF2B5EF4-FFF2-40B4-BE49-F238E27FC236}">
                <a16:creationId xmlns:a16="http://schemas.microsoft.com/office/drawing/2014/main" id="{E5E93BA5-2CA4-4D24-867D-7A06A4FDFC0F}"/>
              </a:ext>
            </a:extLst>
          </p:cNvPr>
          <p:cNvSpPr txBox="1"/>
          <p:nvPr/>
        </p:nvSpPr>
        <p:spPr>
          <a:xfrm>
            <a:off x="464850" y="1089862"/>
            <a:ext cx="11017224" cy="830997"/>
          </a:xfrm>
          <a:prstGeom prst="rect">
            <a:avLst/>
          </a:prstGeom>
          <a:noFill/>
        </p:spPr>
        <p:txBody>
          <a:bodyPr wrap="square" rtlCol="0">
            <a:spAutoFit/>
          </a:bodyPr>
          <a:lstStyle/>
          <a:p>
            <a:r>
              <a:rPr lang="en-GB" sz="1600" b="1" dirty="0">
                <a:solidFill>
                  <a:schemeClr val="bg1"/>
                </a:solidFill>
              </a:rPr>
              <a:t>Dependency Ratio: </a:t>
            </a:r>
            <a:r>
              <a:rPr lang="en-GB" sz="1600" dirty="0">
                <a:solidFill>
                  <a:schemeClr val="bg1"/>
                </a:solidFill>
              </a:rPr>
              <a:t>The dependency ratio considers the non working age population in comparison to the working age population. A ratio of 54% would mean that for every 1,000 people of working age, there were 540 of non working age. A high dependency ratio will increase the demands on public services and the funds available to provide them i.e. taxes and national insurance. </a:t>
            </a:r>
          </a:p>
        </p:txBody>
      </p:sp>
      <p:sp>
        <p:nvSpPr>
          <p:cNvPr id="12" name="Rectangle 11">
            <a:extLst>
              <a:ext uri="{FF2B5EF4-FFF2-40B4-BE49-F238E27FC236}">
                <a16:creationId xmlns:a16="http://schemas.microsoft.com/office/drawing/2014/main" id="{206D2F9E-C112-4CBA-872D-390B8F34C4F0}"/>
              </a:ext>
            </a:extLst>
          </p:cNvPr>
          <p:cNvSpPr/>
          <p:nvPr/>
        </p:nvSpPr>
        <p:spPr>
          <a:xfrm>
            <a:off x="323272" y="2274627"/>
            <a:ext cx="11545453" cy="362285"/>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t>Example 2 </a:t>
            </a:r>
            <a:r>
              <a:rPr lang="en-GB" sz="1600" b="1" dirty="0"/>
              <a:t>- </a:t>
            </a:r>
            <a:r>
              <a:rPr lang="en-GB" sz="1600" dirty="0"/>
              <a:t>Dependency Rations: Edinburgh and South East Scotland </a:t>
            </a:r>
          </a:p>
        </p:txBody>
      </p:sp>
      <p:pic>
        <p:nvPicPr>
          <p:cNvPr id="14" name="Graphic 13" descr="Binoculars with solid fill">
            <a:extLst>
              <a:ext uri="{FF2B5EF4-FFF2-40B4-BE49-F238E27FC236}">
                <a16:creationId xmlns:a16="http://schemas.microsoft.com/office/drawing/2014/main" id="{6013B7D7-CF36-4175-B9D3-F3A77F0033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2421" y="3370202"/>
            <a:ext cx="491820" cy="491820"/>
          </a:xfrm>
          <a:prstGeom prst="rect">
            <a:avLst/>
          </a:prstGeom>
        </p:spPr>
      </p:pic>
      <p:sp>
        <p:nvSpPr>
          <p:cNvPr id="16" name="TextBox 15">
            <a:extLst>
              <a:ext uri="{FF2B5EF4-FFF2-40B4-BE49-F238E27FC236}">
                <a16:creationId xmlns:a16="http://schemas.microsoft.com/office/drawing/2014/main" id="{0C29A005-061A-4885-876C-769C37BD67B2}"/>
              </a:ext>
            </a:extLst>
          </p:cNvPr>
          <p:cNvSpPr txBox="1"/>
          <p:nvPr/>
        </p:nvSpPr>
        <p:spPr>
          <a:xfrm>
            <a:off x="9840416" y="3234075"/>
            <a:ext cx="1905773" cy="2900794"/>
          </a:xfrm>
          <a:prstGeom prst="rect">
            <a:avLst/>
          </a:prstGeom>
          <a:noFill/>
        </p:spPr>
        <p:txBody>
          <a:bodyPr wrap="square">
            <a:spAutoFit/>
          </a:bodyPr>
          <a:lstStyle/>
          <a:p>
            <a:r>
              <a:rPr lang="en-US" sz="1600" dirty="0"/>
              <a:t>Dependency ratio for </a:t>
            </a:r>
            <a:r>
              <a:rPr lang="en-US" sz="1600" b="1" dirty="0">
                <a:solidFill>
                  <a:srgbClr val="005F72"/>
                </a:solidFill>
              </a:rPr>
              <a:t>Edinburgh and South East Scotland</a:t>
            </a:r>
            <a:r>
              <a:rPr lang="en-US" sz="1600" dirty="0"/>
              <a:t>:</a:t>
            </a:r>
          </a:p>
          <a:p>
            <a:endParaRPr lang="en-US" sz="1050" dirty="0"/>
          </a:p>
          <a:p>
            <a:r>
              <a:rPr lang="en-US" sz="1600" dirty="0"/>
              <a:t>2018: </a:t>
            </a:r>
            <a:r>
              <a:rPr lang="en-US" sz="1600" b="1" dirty="0">
                <a:solidFill>
                  <a:srgbClr val="005F72"/>
                </a:solidFill>
              </a:rPr>
              <a:t>54%     </a:t>
            </a:r>
          </a:p>
          <a:p>
            <a:r>
              <a:rPr lang="en-US" sz="1600" dirty="0"/>
              <a:t>2043: </a:t>
            </a:r>
            <a:r>
              <a:rPr lang="en-US" sz="1600" b="1" dirty="0">
                <a:solidFill>
                  <a:srgbClr val="005F72"/>
                </a:solidFill>
              </a:rPr>
              <a:t>62% </a:t>
            </a:r>
          </a:p>
          <a:p>
            <a:endParaRPr lang="en-US" sz="1400" dirty="0"/>
          </a:p>
          <a:p>
            <a:r>
              <a:rPr lang="en-US" sz="1600" dirty="0"/>
              <a:t>Dependency ratio for </a:t>
            </a:r>
            <a:r>
              <a:rPr lang="en-US" sz="1600" b="1" dirty="0">
                <a:solidFill>
                  <a:srgbClr val="A0B100"/>
                </a:solidFill>
              </a:rPr>
              <a:t>Scotland</a:t>
            </a:r>
            <a:r>
              <a:rPr lang="en-US" sz="1600" dirty="0"/>
              <a:t>:</a:t>
            </a:r>
          </a:p>
          <a:p>
            <a:endParaRPr lang="en-US" sz="1400" dirty="0"/>
          </a:p>
          <a:p>
            <a:r>
              <a:rPr lang="en-US" sz="1600" dirty="0"/>
              <a:t>2018: </a:t>
            </a:r>
            <a:r>
              <a:rPr lang="en-US" sz="1600" b="1" dirty="0">
                <a:solidFill>
                  <a:srgbClr val="A0B100"/>
                </a:solidFill>
              </a:rPr>
              <a:t>56%     </a:t>
            </a:r>
          </a:p>
          <a:p>
            <a:r>
              <a:rPr lang="en-US" sz="1600" dirty="0"/>
              <a:t>2043: </a:t>
            </a:r>
            <a:r>
              <a:rPr lang="en-US" sz="1600" b="1" dirty="0">
                <a:solidFill>
                  <a:srgbClr val="A0B100"/>
                </a:solidFill>
              </a:rPr>
              <a:t>66%</a:t>
            </a:r>
            <a:endParaRPr lang="en-GB" sz="1600" b="1" dirty="0">
              <a:solidFill>
                <a:srgbClr val="A0B100"/>
              </a:solidFill>
            </a:endParaRPr>
          </a:p>
        </p:txBody>
      </p:sp>
      <p:pic>
        <p:nvPicPr>
          <p:cNvPr id="19" name="Graphic 18" descr="Binoculars with solid fill">
            <a:extLst>
              <a:ext uri="{FF2B5EF4-FFF2-40B4-BE49-F238E27FC236}">
                <a16:creationId xmlns:a16="http://schemas.microsoft.com/office/drawing/2014/main" id="{D2051261-5D2F-4936-A87D-28E3BF05CE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15291" y="4805207"/>
            <a:ext cx="491820" cy="491820"/>
          </a:xfrm>
          <a:prstGeom prst="rect">
            <a:avLst/>
          </a:prstGeom>
        </p:spPr>
      </p:pic>
      <p:sp>
        <p:nvSpPr>
          <p:cNvPr id="2" name="TextBox 1">
            <a:extLst>
              <a:ext uri="{FF2B5EF4-FFF2-40B4-BE49-F238E27FC236}">
                <a16:creationId xmlns:a16="http://schemas.microsoft.com/office/drawing/2014/main" id="{54270EA0-0EB3-46F7-AB76-FB0C751311EE}"/>
              </a:ext>
            </a:extLst>
          </p:cNvPr>
          <p:cNvSpPr txBox="1"/>
          <p:nvPr/>
        </p:nvSpPr>
        <p:spPr>
          <a:xfrm>
            <a:off x="546601" y="2766216"/>
            <a:ext cx="8928992" cy="338554"/>
          </a:xfrm>
          <a:prstGeom prst="rect">
            <a:avLst/>
          </a:prstGeom>
          <a:noFill/>
        </p:spPr>
        <p:txBody>
          <a:bodyPr wrap="square" rtlCol="0">
            <a:spAutoFit/>
          </a:bodyPr>
          <a:lstStyle/>
          <a:p>
            <a:r>
              <a:rPr lang="en-GB" sz="1600" b="1" dirty="0"/>
              <a:t>Dependency Ratio and Demographics in Edinburgh and South East Scotland in 2043 </a:t>
            </a:r>
          </a:p>
        </p:txBody>
      </p:sp>
    </p:spTree>
    <p:extLst>
      <p:ext uri="{BB962C8B-B14F-4D97-AF65-F5344CB8AC3E}">
        <p14:creationId xmlns:p14="http://schemas.microsoft.com/office/powerpoint/2010/main" val="289599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A2AC09-A927-462B-8356-BF76569B02A6}"/>
              </a:ext>
            </a:extLst>
          </p:cNvPr>
          <p:cNvSpPr/>
          <p:nvPr/>
        </p:nvSpPr>
        <p:spPr>
          <a:xfrm>
            <a:off x="232081" y="986382"/>
            <a:ext cx="11807083" cy="563467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6B963E3-B174-47A0-ABF0-593401A4C5A1}"/>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C638B2-328D-4045-8820-DC6546E92B67}"/>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The Annual Participation Measure </a:t>
            </a:r>
          </a:p>
        </p:txBody>
      </p:sp>
      <p:graphicFrame>
        <p:nvGraphicFramePr>
          <p:cNvPr id="27" name="Chart 26">
            <a:extLst>
              <a:ext uri="{FF2B5EF4-FFF2-40B4-BE49-F238E27FC236}">
                <a16:creationId xmlns:a16="http://schemas.microsoft.com/office/drawing/2014/main" id="{C7361C06-7867-40F8-A94F-369BDC136FE9}"/>
              </a:ext>
            </a:extLst>
          </p:cNvPr>
          <p:cNvGraphicFramePr/>
          <p:nvPr>
            <p:extLst>
              <p:ext uri="{D42A27DB-BD31-4B8C-83A1-F6EECF244321}">
                <p14:modId xmlns:p14="http://schemas.microsoft.com/office/powerpoint/2010/main" val="94106570"/>
              </p:ext>
            </p:extLst>
          </p:nvPr>
        </p:nvGraphicFramePr>
        <p:xfrm>
          <a:off x="-94935" y="2420888"/>
          <a:ext cx="5601975" cy="3912534"/>
        </p:xfrm>
        <a:graphic>
          <a:graphicData uri="http://schemas.openxmlformats.org/drawingml/2006/chart">
            <c:chart xmlns:c="http://schemas.openxmlformats.org/drawingml/2006/chart" xmlns:r="http://schemas.openxmlformats.org/officeDocument/2006/relationships" r:id="rId3"/>
          </a:graphicData>
        </a:graphic>
      </p:graphicFrame>
      <p:pic>
        <p:nvPicPr>
          <p:cNvPr id="30" name="Graphic 29" descr="Graduation cap">
            <a:extLst>
              <a:ext uri="{FF2B5EF4-FFF2-40B4-BE49-F238E27FC236}">
                <a16:creationId xmlns:a16="http://schemas.microsoft.com/office/drawing/2014/main" id="{FAA1071E-5733-4DAD-AEBF-0CBBEE493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8442" y="2487520"/>
            <a:ext cx="547181" cy="547181"/>
          </a:xfrm>
          <a:prstGeom prst="rect">
            <a:avLst/>
          </a:prstGeom>
        </p:spPr>
      </p:pic>
      <p:pic>
        <p:nvPicPr>
          <p:cNvPr id="32" name="Graphic 31" descr="Briefcase">
            <a:extLst>
              <a:ext uri="{FF2B5EF4-FFF2-40B4-BE49-F238E27FC236}">
                <a16:creationId xmlns:a16="http://schemas.microsoft.com/office/drawing/2014/main" id="{EA53C289-9B0B-42BE-B2F1-CA84946B7C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8442" y="3182765"/>
            <a:ext cx="488543" cy="488543"/>
          </a:xfrm>
          <a:prstGeom prst="rect">
            <a:avLst/>
          </a:prstGeom>
        </p:spPr>
      </p:pic>
      <p:pic>
        <p:nvPicPr>
          <p:cNvPr id="34" name="Graphic 33" descr="Books">
            <a:extLst>
              <a:ext uri="{FF2B5EF4-FFF2-40B4-BE49-F238E27FC236}">
                <a16:creationId xmlns:a16="http://schemas.microsoft.com/office/drawing/2014/main" id="{A256A0D9-60CA-4AE8-83EF-478F227275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88443" y="3993634"/>
            <a:ext cx="488542" cy="488542"/>
          </a:xfrm>
          <a:prstGeom prst="rect">
            <a:avLst/>
          </a:prstGeom>
        </p:spPr>
      </p:pic>
      <p:sp>
        <p:nvSpPr>
          <p:cNvPr id="40" name="TextBox 39">
            <a:extLst>
              <a:ext uri="{FF2B5EF4-FFF2-40B4-BE49-F238E27FC236}">
                <a16:creationId xmlns:a16="http://schemas.microsoft.com/office/drawing/2014/main" id="{9D223953-F338-4743-BBB6-B15688919FB4}"/>
              </a:ext>
            </a:extLst>
          </p:cNvPr>
          <p:cNvSpPr txBox="1"/>
          <p:nvPr/>
        </p:nvSpPr>
        <p:spPr>
          <a:xfrm>
            <a:off x="6181393" y="2420888"/>
            <a:ext cx="4032876" cy="2523768"/>
          </a:xfrm>
          <a:prstGeom prst="rect">
            <a:avLst/>
          </a:prstGeom>
          <a:noFill/>
        </p:spPr>
        <p:txBody>
          <a:bodyPr wrap="square" rtlCol="0">
            <a:spAutoFit/>
          </a:bodyPr>
          <a:lstStyle/>
          <a:p>
            <a:r>
              <a:rPr lang="en-GB" sz="1400" dirty="0"/>
              <a:t>Education:</a:t>
            </a:r>
          </a:p>
          <a:p>
            <a:r>
              <a:rPr lang="en-GB" sz="1400" b="1" dirty="0">
                <a:solidFill>
                  <a:srgbClr val="004B6C"/>
                </a:solidFill>
              </a:rPr>
              <a:t>Edinburgh and South East Region 71%	</a:t>
            </a:r>
          </a:p>
          <a:p>
            <a:r>
              <a:rPr lang="en-GB" sz="1400" b="1" dirty="0">
                <a:solidFill>
                  <a:srgbClr val="A0B100"/>
                </a:solidFill>
              </a:rPr>
              <a:t>Scotland: 72%</a:t>
            </a:r>
          </a:p>
          <a:p>
            <a:endParaRPr lang="en-GB" sz="600" dirty="0"/>
          </a:p>
          <a:p>
            <a:r>
              <a:rPr lang="en-GB" sz="1400" dirty="0"/>
              <a:t>Employment:</a:t>
            </a:r>
          </a:p>
          <a:p>
            <a:r>
              <a:rPr lang="en-GB" sz="1400" b="1" dirty="0">
                <a:solidFill>
                  <a:srgbClr val="004B6C"/>
                </a:solidFill>
              </a:rPr>
              <a:t>Edinburgh and South East Region 20%	</a:t>
            </a:r>
          </a:p>
          <a:p>
            <a:r>
              <a:rPr lang="en-GB" sz="1400" b="1" dirty="0">
                <a:solidFill>
                  <a:srgbClr val="A0B100"/>
                </a:solidFill>
              </a:rPr>
              <a:t>Scotland: 18%</a:t>
            </a:r>
          </a:p>
          <a:p>
            <a:endParaRPr lang="en-GB" sz="600" dirty="0">
              <a:solidFill>
                <a:srgbClr val="004B6C"/>
              </a:solidFill>
            </a:endParaRPr>
          </a:p>
          <a:p>
            <a:r>
              <a:rPr lang="en-GB" sz="1400" dirty="0"/>
              <a:t>Training and Development </a:t>
            </a:r>
          </a:p>
          <a:p>
            <a:r>
              <a:rPr lang="en-GB" sz="1400" b="1" dirty="0">
                <a:solidFill>
                  <a:srgbClr val="004B6C"/>
                </a:solidFill>
              </a:rPr>
              <a:t>Edinburgh and South East Region: 2%	</a:t>
            </a:r>
          </a:p>
          <a:p>
            <a:r>
              <a:rPr lang="en-GB" sz="1400" b="1" dirty="0">
                <a:solidFill>
                  <a:srgbClr val="A0B100"/>
                </a:solidFill>
              </a:rPr>
              <a:t>Scotland: 2%</a:t>
            </a:r>
          </a:p>
          <a:p>
            <a:r>
              <a:rPr lang="en-GB" sz="1400" dirty="0"/>
              <a:t> </a:t>
            </a:r>
          </a:p>
        </p:txBody>
      </p:sp>
      <p:sp>
        <p:nvSpPr>
          <p:cNvPr id="43" name="TextBox 42">
            <a:extLst>
              <a:ext uri="{FF2B5EF4-FFF2-40B4-BE49-F238E27FC236}">
                <a16:creationId xmlns:a16="http://schemas.microsoft.com/office/drawing/2014/main" id="{03207D92-31AA-4F2C-8F7D-9C69E4873207}"/>
              </a:ext>
            </a:extLst>
          </p:cNvPr>
          <p:cNvSpPr txBox="1"/>
          <p:nvPr/>
        </p:nvSpPr>
        <p:spPr>
          <a:xfrm>
            <a:off x="9677609" y="2550454"/>
            <a:ext cx="2320818" cy="1954381"/>
          </a:xfrm>
          <a:prstGeom prst="rect">
            <a:avLst/>
          </a:prstGeom>
          <a:solidFill>
            <a:srgbClr val="A0B100"/>
          </a:solidFill>
        </p:spPr>
        <p:txBody>
          <a:bodyPr wrap="square" rtlCol="0">
            <a:spAutoFit/>
          </a:bodyPr>
          <a:lstStyle/>
          <a:p>
            <a:r>
              <a:rPr lang="en-GB" sz="1400" dirty="0">
                <a:solidFill>
                  <a:schemeClr val="bg1"/>
                </a:solidFill>
              </a:rPr>
              <a:t>Of those participating in Edinburgh and South East City Region: </a:t>
            </a:r>
          </a:p>
          <a:p>
            <a:endParaRPr lang="en-GB" sz="1400" dirty="0">
              <a:solidFill>
                <a:schemeClr val="bg1"/>
              </a:solidFill>
            </a:endParaRPr>
          </a:p>
          <a:p>
            <a:endParaRPr lang="en-GB" sz="400" dirty="0">
              <a:solidFill>
                <a:srgbClr val="58417E"/>
              </a:solidFill>
            </a:endParaRPr>
          </a:p>
          <a:p>
            <a:r>
              <a:rPr lang="en-GB" sz="1400" dirty="0">
                <a:solidFill>
                  <a:schemeClr val="bg1"/>
                </a:solidFill>
              </a:rPr>
              <a:t>	</a:t>
            </a:r>
            <a:r>
              <a:rPr lang="en-GB" sz="1400" b="1" dirty="0">
                <a:solidFill>
                  <a:schemeClr val="bg1"/>
                </a:solidFill>
              </a:rPr>
              <a:t>49% Female</a:t>
            </a:r>
          </a:p>
          <a:p>
            <a:r>
              <a:rPr lang="en-GB" sz="1400" dirty="0">
                <a:solidFill>
                  <a:schemeClr val="bg1"/>
                </a:solidFill>
              </a:rPr>
              <a:t> </a:t>
            </a:r>
          </a:p>
          <a:p>
            <a:endParaRPr lang="en-GB" sz="500" dirty="0">
              <a:solidFill>
                <a:schemeClr val="bg1"/>
              </a:solidFill>
            </a:endParaRPr>
          </a:p>
          <a:p>
            <a:r>
              <a:rPr lang="en-GB" sz="1400" dirty="0">
                <a:solidFill>
                  <a:schemeClr val="bg1"/>
                </a:solidFill>
              </a:rPr>
              <a:t>	</a:t>
            </a:r>
            <a:r>
              <a:rPr lang="en-GB" sz="1400" b="1" dirty="0">
                <a:solidFill>
                  <a:schemeClr val="bg1"/>
                </a:solidFill>
              </a:rPr>
              <a:t>51% Male </a:t>
            </a:r>
          </a:p>
          <a:p>
            <a:endParaRPr lang="en-GB" sz="1400" dirty="0">
              <a:solidFill>
                <a:schemeClr val="bg1"/>
              </a:solidFill>
            </a:endParaRPr>
          </a:p>
        </p:txBody>
      </p:sp>
      <p:sp>
        <p:nvSpPr>
          <p:cNvPr id="55" name="Rectangle 54">
            <a:extLst>
              <a:ext uri="{FF2B5EF4-FFF2-40B4-BE49-F238E27FC236}">
                <a16:creationId xmlns:a16="http://schemas.microsoft.com/office/drawing/2014/main" id="{012028B1-7C81-4DEB-A008-F0A7CC164574}"/>
              </a:ext>
            </a:extLst>
          </p:cNvPr>
          <p:cNvSpPr/>
          <p:nvPr/>
        </p:nvSpPr>
        <p:spPr>
          <a:xfrm>
            <a:off x="191344" y="962680"/>
            <a:ext cx="11807083" cy="547181"/>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Participating in Education, Training and Employment: </a:t>
            </a:r>
            <a:r>
              <a:rPr lang="en-GB" b="1" u="sng" dirty="0"/>
              <a:t>Example 3 </a:t>
            </a:r>
            <a:r>
              <a:rPr lang="en-GB" b="1" dirty="0"/>
              <a:t>– Edinburgh and South East Scotland</a:t>
            </a:r>
          </a:p>
        </p:txBody>
      </p:sp>
      <p:sp>
        <p:nvSpPr>
          <p:cNvPr id="57" name="TextBox 56">
            <a:extLst>
              <a:ext uri="{FF2B5EF4-FFF2-40B4-BE49-F238E27FC236}">
                <a16:creationId xmlns:a16="http://schemas.microsoft.com/office/drawing/2014/main" id="{47D44080-5A92-4F14-BC43-6BDB0827895C}"/>
              </a:ext>
            </a:extLst>
          </p:cNvPr>
          <p:cNvSpPr txBox="1"/>
          <p:nvPr/>
        </p:nvSpPr>
        <p:spPr>
          <a:xfrm>
            <a:off x="227348" y="1562484"/>
            <a:ext cx="11437914" cy="584775"/>
          </a:xfrm>
          <a:prstGeom prst="rect">
            <a:avLst/>
          </a:prstGeom>
          <a:noFill/>
        </p:spPr>
        <p:txBody>
          <a:bodyPr wrap="square" rtlCol="0">
            <a:spAutoFit/>
          </a:bodyPr>
          <a:lstStyle/>
          <a:p>
            <a:r>
              <a:rPr lang="en-GB" sz="1600" b="1" dirty="0">
                <a:solidFill>
                  <a:srgbClr val="004B6C"/>
                </a:solidFill>
              </a:rPr>
              <a:t>The Annual Participation Measure – Percentage of young adults participating in education, training or employment. </a:t>
            </a:r>
          </a:p>
          <a:p>
            <a:endParaRPr lang="en-GB" sz="200" dirty="0">
              <a:solidFill>
                <a:srgbClr val="004B6C"/>
              </a:solidFill>
            </a:endParaRPr>
          </a:p>
          <a:p>
            <a:r>
              <a:rPr lang="en-GB" sz="1400" b="1" dirty="0"/>
              <a:t>This outlines the percentage of 16-19 year olds participating or not participating in education, training or employment compared to the Scottish average. </a:t>
            </a:r>
          </a:p>
        </p:txBody>
      </p:sp>
      <p:pic>
        <p:nvPicPr>
          <p:cNvPr id="59" name="Graphic 58" descr="Man">
            <a:extLst>
              <a:ext uri="{FF2B5EF4-FFF2-40B4-BE49-F238E27FC236}">
                <a16:creationId xmlns:a16="http://schemas.microsoft.com/office/drawing/2014/main" id="{05DF4E4E-F1D7-4B69-B85C-A7A9271726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84432" y="3875726"/>
            <a:ext cx="413944" cy="413944"/>
          </a:xfrm>
          <a:prstGeom prst="rect">
            <a:avLst/>
          </a:prstGeom>
        </p:spPr>
      </p:pic>
      <p:pic>
        <p:nvPicPr>
          <p:cNvPr id="61" name="Graphic 60" descr="Woman">
            <a:extLst>
              <a:ext uri="{FF2B5EF4-FFF2-40B4-BE49-F238E27FC236}">
                <a16:creationId xmlns:a16="http://schemas.microsoft.com/office/drawing/2014/main" id="{FF2FF1B4-4BEA-4547-A58B-A6D5152D01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84432" y="3389774"/>
            <a:ext cx="413944" cy="413944"/>
          </a:xfrm>
          <a:prstGeom prst="rect">
            <a:avLst/>
          </a:prstGeom>
        </p:spPr>
      </p:pic>
      <p:cxnSp>
        <p:nvCxnSpPr>
          <p:cNvPr id="64" name="Straight Connector 63">
            <a:extLst>
              <a:ext uri="{FF2B5EF4-FFF2-40B4-BE49-F238E27FC236}">
                <a16:creationId xmlns:a16="http://schemas.microsoft.com/office/drawing/2014/main" id="{C0CD2770-02A1-4034-82A9-6B32749B2B2F}"/>
              </a:ext>
            </a:extLst>
          </p:cNvPr>
          <p:cNvCxnSpPr/>
          <p:nvPr/>
        </p:nvCxnSpPr>
        <p:spPr>
          <a:xfrm>
            <a:off x="5303912" y="2550226"/>
            <a:ext cx="0" cy="3831102"/>
          </a:xfrm>
          <a:prstGeom prst="line">
            <a:avLst/>
          </a:prstGeom>
          <a:ln w="1270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70926BBB-D2D5-4D0A-A962-D43D4716E592}"/>
              </a:ext>
            </a:extLst>
          </p:cNvPr>
          <p:cNvPicPr>
            <a:picLocks noChangeAspect="1"/>
          </p:cNvPicPr>
          <p:nvPr/>
        </p:nvPicPr>
        <p:blipFill>
          <a:blip r:embed="rId14"/>
          <a:stretch>
            <a:fillRect/>
          </a:stretch>
        </p:blipFill>
        <p:spPr>
          <a:xfrm>
            <a:off x="7824192" y="4869160"/>
            <a:ext cx="4077494" cy="1665991"/>
          </a:xfrm>
          <a:prstGeom prst="rect">
            <a:avLst/>
          </a:prstGeom>
        </p:spPr>
      </p:pic>
      <p:sp>
        <p:nvSpPr>
          <p:cNvPr id="66" name="TextBox 65">
            <a:extLst>
              <a:ext uri="{FF2B5EF4-FFF2-40B4-BE49-F238E27FC236}">
                <a16:creationId xmlns:a16="http://schemas.microsoft.com/office/drawing/2014/main" id="{78D466ED-CEC0-4C9F-805D-A1CC0532EE29}"/>
              </a:ext>
            </a:extLst>
          </p:cNvPr>
          <p:cNvSpPr txBox="1"/>
          <p:nvPr/>
        </p:nvSpPr>
        <p:spPr>
          <a:xfrm>
            <a:off x="5660452" y="5035358"/>
            <a:ext cx="2235748" cy="954107"/>
          </a:xfrm>
          <a:prstGeom prst="rect">
            <a:avLst/>
          </a:prstGeom>
          <a:noFill/>
        </p:spPr>
        <p:txBody>
          <a:bodyPr wrap="square" rtlCol="0">
            <a:spAutoFit/>
          </a:bodyPr>
          <a:lstStyle/>
          <a:p>
            <a:r>
              <a:rPr lang="en-GB" sz="1400" b="1" dirty="0"/>
              <a:t>Percentage of participation in education, training or employment by </a:t>
            </a:r>
          </a:p>
          <a:p>
            <a:r>
              <a:rPr lang="en-GB" sz="1400" b="1" dirty="0"/>
              <a:t>Age Group:</a:t>
            </a:r>
          </a:p>
        </p:txBody>
      </p:sp>
      <p:pic>
        <p:nvPicPr>
          <p:cNvPr id="68" name="Graphic 67" descr="Line arrow Slight curve">
            <a:extLst>
              <a:ext uri="{FF2B5EF4-FFF2-40B4-BE49-F238E27FC236}">
                <a16:creationId xmlns:a16="http://schemas.microsoft.com/office/drawing/2014/main" id="{608AC455-C808-4F43-AE22-9B7337725B3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46712" y="5728238"/>
            <a:ext cx="430916" cy="430916"/>
          </a:xfrm>
          <a:prstGeom prst="rect">
            <a:avLst/>
          </a:prstGeom>
        </p:spPr>
      </p:pic>
      <p:sp>
        <p:nvSpPr>
          <p:cNvPr id="21" name="TextBox 20">
            <a:extLst>
              <a:ext uri="{FF2B5EF4-FFF2-40B4-BE49-F238E27FC236}">
                <a16:creationId xmlns:a16="http://schemas.microsoft.com/office/drawing/2014/main" id="{FEBBE699-A05B-4C71-90FD-DEEC1BF2BC71}"/>
              </a:ext>
            </a:extLst>
          </p:cNvPr>
          <p:cNvSpPr txBox="1"/>
          <p:nvPr/>
        </p:nvSpPr>
        <p:spPr>
          <a:xfrm>
            <a:off x="1036134" y="2453333"/>
            <a:ext cx="3320359" cy="307777"/>
          </a:xfrm>
          <a:prstGeom prst="rect">
            <a:avLst/>
          </a:prstGeom>
          <a:noFill/>
          <a:ln>
            <a:noFill/>
          </a:ln>
        </p:spPr>
        <p:txBody>
          <a:bodyPr wrap="square" rtlCol="0">
            <a:spAutoFit/>
          </a:bodyPr>
          <a:lstStyle/>
          <a:p>
            <a:r>
              <a:rPr lang="en-GB" sz="1400" b="1" dirty="0"/>
              <a:t>The Annual Participation Measure (2020) </a:t>
            </a:r>
          </a:p>
        </p:txBody>
      </p:sp>
    </p:spTree>
    <p:extLst>
      <p:ext uri="{BB962C8B-B14F-4D97-AF65-F5344CB8AC3E}">
        <p14:creationId xmlns:p14="http://schemas.microsoft.com/office/powerpoint/2010/main" val="94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AFB914-C6C7-4BE9-9267-9CD91EE1E237}"/>
              </a:ext>
            </a:extLst>
          </p:cNvPr>
          <p:cNvSpPr/>
          <p:nvPr/>
        </p:nvSpPr>
        <p:spPr>
          <a:xfrm>
            <a:off x="330796" y="955083"/>
            <a:ext cx="11520956" cy="564226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Chart 25">
            <a:extLst>
              <a:ext uri="{FF2B5EF4-FFF2-40B4-BE49-F238E27FC236}">
                <a16:creationId xmlns:a16="http://schemas.microsoft.com/office/drawing/2014/main" id="{57E50D46-C939-4F8B-8128-816C4A5845B2}"/>
              </a:ext>
            </a:extLst>
          </p:cNvPr>
          <p:cNvGraphicFramePr/>
          <p:nvPr>
            <p:extLst>
              <p:ext uri="{D42A27DB-BD31-4B8C-83A1-F6EECF244321}">
                <p14:modId xmlns:p14="http://schemas.microsoft.com/office/powerpoint/2010/main" val="4264517261"/>
              </p:ext>
            </p:extLst>
          </p:nvPr>
        </p:nvGraphicFramePr>
        <p:xfrm>
          <a:off x="5046056" y="3655479"/>
          <a:ext cx="4984728" cy="26107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F3E16458-DFA0-4E8B-AEDA-C12FEE3FDE1C}"/>
              </a:ext>
            </a:extLst>
          </p:cNvPr>
          <p:cNvGraphicFramePr/>
          <p:nvPr>
            <p:extLst>
              <p:ext uri="{D42A27DB-BD31-4B8C-83A1-F6EECF244321}">
                <p14:modId xmlns:p14="http://schemas.microsoft.com/office/powerpoint/2010/main" val="925583030"/>
              </p:ext>
            </p:extLst>
          </p:nvPr>
        </p:nvGraphicFramePr>
        <p:xfrm>
          <a:off x="4936890" y="863186"/>
          <a:ext cx="4984728" cy="2610721"/>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B6B963E3-B174-47A0-ABF0-593401A4C5A1}"/>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C638B2-328D-4045-8820-DC6546E92B67}"/>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School Leaver Attainment </a:t>
            </a:r>
          </a:p>
        </p:txBody>
      </p:sp>
      <p:graphicFrame>
        <p:nvGraphicFramePr>
          <p:cNvPr id="6" name="Chart 5">
            <a:extLst>
              <a:ext uri="{FF2B5EF4-FFF2-40B4-BE49-F238E27FC236}">
                <a16:creationId xmlns:a16="http://schemas.microsoft.com/office/drawing/2014/main" id="{A6B556B7-A315-44AA-B982-73A2E8EE7EC5}"/>
              </a:ext>
            </a:extLst>
          </p:cNvPr>
          <p:cNvGraphicFramePr/>
          <p:nvPr>
            <p:extLst>
              <p:ext uri="{D42A27DB-BD31-4B8C-83A1-F6EECF244321}">
                <p14:modId xmlns:p14="http://schemas.microsoft.com/office/powerpoint/2010/main" val="2449106186"/>
              </p:ext>
            </p:extLst>
          </p:nvPr>
        </p:nvGraphicFramePr>
        <p:xfrm>
          <a:off x="-1680864" y="875507"/>
          <a:ext cx="6617754" cy="25922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6D33A23B-A257-4D70-96F5-D243B9B66F66}"/>
              </a:ext>
            </a:extLst>
          </p:cNvPr>
          <p:cNvGraphicFramePr/>
          <p:nvPr>
            <p:extLst>
              <p:ext uri="{D42A27DB-BD31-4B8C-83A1-F6EECF244321}">
                <p14:modId xmlns:p14="http://schemas.microsoft.com/office/powerpoint/2010/main" val="3026325585"/>
              </p:ext>
            </p:extLst>
          </p:nvPr>
        </p:nvGraphicFramePr>
        <p:xfrm>
          <a:off x="1395533" y="836712"/>
          <a:ext cx="6112878" cy="2610721"/>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a:extLst>
              <a:ext uri="{FF2B5EF4-FFF2-40B4-BE49-F238E27FC236}">
                <a16:creationId xmlns:a16="http://schemas.microsoft.com/office/drawing/2014/main" id="{43EB74B0-6531-4AEA-9AB8-A507B0891752}"/>
              </a:ext>
            </a:extLst>
          </p:cNvPr>
          <p:cNvSpPr/>
          <p:nvPr/>
        </p:nvSpPr>
        <p:spPr>
          <a:xfrm>
            <a:off x="496650" y="973497"/>
            <a:ext cx="11928324" cy="338554"/>
          </a:xfrm>
          <a:prstGeom prst="rect">
            <a:avLst/>
          </a:prstGeom>
        </p:spPr>
        <p:txBody>
          <a:bodyPr wrap="square">
            <a:spAutoFit/>
          </a:bodyPr>
          <a:lstStyle/>
          <a:p>
            <a:r>
              <a:rPr lang="en-GB" sz="1600" b="1" dirty="0"/>
              <a:t>In 2020, almost 98% of last years school leavers in </a:t>
            </a:r>
            <a:r>
              <a:rPr lang="en-GB" sz="1600" b="1" dirty="0">
                <a:solidFill>
                  <a:srgbClr val="005F72"/>
                </a:solidFill>
              </a:rPr>
              <a:t>Scotland</a:t>
            </a:r>
            <a:r>
              <a:rPr lang="en-GB" sz="1600" b="1" dirty="0"/>
              <a:t> left with one or more SCQF level 3 or above. </a:t>
            </a:r>
          </a:p>
        </p:txBody>
      </p:sp>
      <p:sp>
        <p:nvSpPr>
          <p:cNvPr id="9" name="TextBox 8">
            <a:extLst>
              <a:ext uri="{FF2B5EF4-FFF2-40B4-BE49-F238E27FC236}">
                <a16:creationId xmlns:a16="http://schemas.microsoft.com/office/drawing/2014/main" id="{001765E2-132B-44D5-9DC7-997475CCCA49}"/>
              </a:ext>
            </a:extLst>
          </p:cNvPr>
          <p:cNvSpPr txBox="1"/>
          <p:nvPr/>
        </p:nvSpPr>
        <p:spPr>
          <a:xfrm>
            <a:off x="891518" y="1895728"/>
            <a:ext cx="1415847" cy="830997"/>
          </a:xfrm>
          <a:prstGeom prst="rect">
            <a:avLst/>
          </a:prstGeom>
          <a:noFill/>
        </p:spPr>
        <p:txBody>
          <a:bodyPr wrap="square" rtlCol="0">
            <a:spAutoFit/>
          </a:bodyPr>
          <a:lstStyle/>
          <a:p>
            <a:pPr algn="ctr"/>
            <a:r>
              <a:rPr lang="en-GB" sz="2400" b="1" dirty="0">
                <a:solidFill>
                  <a:srgbClr val="002060"/>
                </a:solidFill>
              </a:rPr>
              <a:t>95.8% </a:t>
            </a:r>
          </a:p>
          <a:p>
            <a:pPr algn="ctr"/>
            <a:r>
              <a:rPr lang="en-GB" sz="2400" b="1" dirty="0">
                <a:solidFill>
                  <a:srgbClr val="002060"/>
                </a:solidFill>
              </a:rPr>
              <a:t>SCQF 4</a:t>
            </a:r>
          </a:p>
        </p:txBody>
      </p:sp>
      <p:sp>
        <p:nvSpPr>
          <p:cNvPr id="10" name="TextBox 9">
            <a:extLst>
              <a:ext uri="{FF2B5EF4-FFF2-40B4-BE49-F238E27FC236}">
                <a16:creationId xmlns:a16="http://schemas.microsoft.com/office/drawing/2014/main" id="{C9CFB06D-95C2-4395-B58D-AE04D19345B2}"/>
              </a:ext>
            </a:extLst>
          </p:cNvPr>
          <p:cNvSpPr txBox="1"/>
          <p:nvPr/>
        </p:nvSpPr>
        <p:spPr>
          <a:xfrm>
            <a:off x="3744049" y="1895728"/>
            <a:ext cx="1415847" cy="830997"/>
          </a:xfrm>
          <a:prstGeom prst="rect">
            <a:avLst/>
          </a:prstGeom>
          <a:noFill/>
        </p:spPr>
        <p:txBody>
          <a:bodyPr wrap="square" rtlCol="0">
            <a:spAutoFit/>
          </a:bodyPr>
          <a:lstStyle/>
          <a:p>
            <a:pPr algn="ctr"/>
            <a:r>
              <a:rPr lang="en-GB" sz="2400" b="1" dirty="0">
                <a:solidFill>
                  <a:srgbClr val="002060"/>
                </a:solidFill>
              </a:rPr>
              <a:t>85.7% SCQF 5</a:t>
            </a:r>
          </a:p>
        </p:txBody>
      </p:sp>
      <p:sp>
        <p:nvSpPr>
          <p:cNvPr id="11" name="TextBox 10">
            <a:extLst>
              <a:ext uri="{FF2B5EF4-FFF2-40B4-BE49-F238E27FC236}">
                <a16:creationId xmlns:a16="http://schemas.microsoft.com/office/drawing/2014/main" id="{9C6B5044-91E0-42A1-9CF0-4BCD35402F32}"/>
              </a:ext>
            </a:extLst>
          </p:cNvPr>
          <p:cNvSpPr txBox="1"/>
          <p:nvPr/>
        </p:nvSpPr>
        <p:spPr>
          <a:xfrm>
            <a:off x="6701000" y="1895728"/>
            <a:ext cx="1415847" cy="830997"/>
          </a:xfrm>
          <a:prstGeom prst="rect">
            <a:avLst/>
          </a:prstGeom>
          <a:noFill/>
        </p:spPr>
        <p:txBody>
          <a:bodyPr wrap="square" rtlCol="0">
            <a:spAutoFit/>
          </a:bodyPr>
          <a:lstStyle/>
          <a:p>
            <a:pPr algn="ctr"/>
            <a:r>
              <a:rPr lang="en-GB" sz="2400" b="1" dirty="0">
                <a:solidFill>
                  <a:srgbClr val="002060"/>
                </a:solidFill>
              </a:rPr>
              <a:t>63.9% SCQF 6</a:t>
            </a:r>
          </a:p>
        </p:txBody>
      </p:sp>
      <p:graphicFrame>
        <p:nvGraphicFramePr>
          <p:cNvPr id="14" name="Chart 13">
            <a:extLst>
              <a:ext uri="{FF2B5EF4-FFF2-40B4-BE49-F238E27FC236}">
                <a16:creationId xmlns:a16="http://schemas.microsoft.com/office/drawing/2014/main" id="{B23A6B15-65F4-4057-B16C-0D8F149DEA9B}"/>
              </a:ext>
            </a:extLst>
          </p:cNvPr>
          <p:cNvGraphicFramePr/>
          <p:nvPr/>
        </p:nvGraphicFramePr>
        <p:xfrm>
          <a:off x="-1428426" y="3645024"/>
          <a:ext cx="6112878" cy="26107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98742CF9-B97B-46A9-ADB7-81E3FE9C7E21}"/>
              </a:ext>
            </a:extLst>
          </p:cNvPr>
          <p:cNvGraphicFramePr/>
          <p:nvPr>
            <p:extLst>
              <p:ext uri="{D42A27DB-BD31-4B8C-83A1-F6EECF244321}">
                <p14:modId xmlns:p14="http://schemas.microsoft.com/office/powerpoint/2010/main" val="3204116132"/>
              </p:ext>
            </p:extLst>
          </p:nvPr>
        </p:nvGraphicFramePr>
        <p:xfrm>
          <a:off x="7783115" y="802640"/>
          <a:ext cx="4984728" cy="261072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BD4BA62F-63F3-4AA5-84CD-0EA02DA17FC3}"/>
              </a:ext>
            </a:extLst>
          </p:cNvPr>
          <p:cNvGraphicFramePr/>
          <p:nvPr/>
        </p:nvGraphicFramePr>
        <p:xfrm>
          <a:off x="1385218" y="3561141"/>
          <a:ext cx="6112878" cy="261072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a:extLst>
              <a:ext uri="{FF2B5EF4-FFF2-40B4-BE49-F238E27FC236}">
                <a16:creationId xmlns:a16="http://schemas.microsoft.com/office/drawing/2014/main" id="{23912228-BE3E-4022-A046-04DAE7456C6E}"/>
              </a:ext>
            </a:extLst>
          </p:cNvPr>
          <p:cNvGraphicFramePr/>
          <p:nvPr/>
        </p:nvGraphicFramePr>
        <p:xfrm>
          <a:off x="8175422" y="3632956"/>
          <a:ext cx="4266228" cy="2555575"/>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Box 18">
            <a:extLst>
              <a:ext uri="{FF2B5EF4-FFF2-40B4-BE49-F238E27FC236}">
                <a16:creationId xmlns:a16="http://schemas.microsoft.com/office/drawing/2014/main" id="{98C86DBC-3B71-4235-BF48-ACFB3DCA4F51}"/>
              </a:ext>
            </a:extLst>
          </p:cNvPr>
          <p:cNvSpPr txBox="1"/>
          <p:nvPr/>
        </p:nvSpPr>
        <p:spPr>
          <a:xfrm>
            <a:off x="9567556" y="1899378"/>
            <a:ext cx="1415847" cy="830997"/>
          </a:xfrm>
          <a:prstGeom prst="rect">
            <a:avLst/>
          </a:prstGeom>
          <a:noFill/>
        </p:spPr>
        <p:txBody>
          <a:bodyPr wrap="square" rtlCol="0">
            <a:spAutoFit/>
          </a:bodyPr>
          <a:lstStyle/>
          <a:p>
            <a:pPr algn="ctr"/>
            <a:r>
              <a:rPr lang="en-GB" sz="2400" b="1" dirty="0">
                <a:solidFill>
                  <a:srgbClr val="002060"/>
                </a:solidFill>
              </a:rPr>
              <a:t>23.2% </a:t>
            </a:r>
          </a:p>
          <a:p>
            <a:pPr algn="ctr"/>
            <a:r>
              <a:rPr lang="en-GB" sz="2400" b="1" dirty="0">
                <a:solidFill>
                  <a:srgbClr val="002060"/>
                </a:solidFill>
              </a:rPr>
              <a:t>SCQF 7</a:t>
            </a:r>
          </a:p>
        </p:txBody>
      </p:sp>
      <p:sp>
        <p:nvSpPr>
          <p:cNvPr id="20" name="TextBox 19">
            <a:extLst>
              <a:ext uri="{FF2B5EF4-FFF2-40B4-BE49-F238E27FC236}">
                <a16:creationId xmlns:a16="http://schemas.microsoft.com/office/drawing/2014/main" id="{6639D4A7-7B1C-4778-8280-31832CC7701C}"/>
              </a:ext>
            </a:extLst>
          </p:cNvPr>
          <p:cNvSpPr txBox="1"/>
          <p:nvPr/>
        </p:nvSpPr>
        <p:spPr>
          <a:xfrm>
            <a:off x="927251" y="4665244"/>
            <a:ext cx="1415847" cy="830997"/>
          </a:xfrm>
          <a:prstGeom prst="rect">
            <a:avLst/>
          </a:prstGeom>
          <a:noFill/>
        </p:spPr>
        <p:txBody>
          <a:bodyPr wrap="square" rtlCol="0">
            <a:spAutoFit/>
          </a:bodyPr>
          <a:lstStyle/>
          <a:p>
            <a:pPr algn="ctr"/>
            <a:r>
              <a:rPr lang="en-GB" sz="2400" b="1" dirty="0">
                <a:solidFill>
                  <a:srgbClr val="002060"/>
                </a:solidFill>
              </a:rPr>
              <a:t>95.5% </a:t>
            </a:r>
          </a:p>
          <a:p>
            <a:pPr algn="ctr"/>
            <a:r>
              <a:rPr lang="en-GB" sz="2400" b="1" dirty="0">
                <a:solidFill>
                  <a:srgbClr val="002060"/>
                </a:solidFill>
              </a:rPr>
              <a:t>SCQF 4</a:t>
            </a:r>
          </a:p>
        </p:txBody>
      </p:sp>
      <p:sp>
        <p:nvSpPr>
          <p:cNvPr id="21" name="TextBox 20">
            <a:extLst>
              <a:ext uri="{FF2B5EF4-FFF2-40B4-BE49-F238E27FC236}">
                <a16:creationId xmlns:a16="http://schemas.microsoft.com/office/drawing/2014/main" id="{64853FF3-637C-4492-A8DE-DBC297EE4FD8}"/>
              </a:ext>
            </a:extLst>
          </p:cNvPr>
          <p:cNvSpPr txBox="1"/>
          <p:nvPr/>
        </p:nvSpPr>
        <p:spPr>
          <a:xfrm>
            <a:off x="3779782" y="4665244"/>
            <a:ext cx="1415847" cy="830997"/>
          </a:xfrm>
          <a:prstGeom prst="rect">
            <a:avLst/>
          </a:prstGeom>
          <a:noFill/>
        </p:spPr>
        <p:txBody>
          <a:bodyPr wrap="square" rtlCol="0">
            <a:spAutoFit/>
          </a:bodyPr>
          <a:lstStyle/>
          <a:p>
            <a:pPr algn="ctr"/>
            <a:r>
              <a:rPr lang="en-GB" sz="2400" b="1" dirty="0">
                <a:solidFill>
                  <a:srgbClr val="002060"/>
                </a:solidFill>
              </a:rPr>
              <a:t>82.9% SCQF 5</a:t>
            </a:r>
          </a:p>
        </p:txBody>
      </p:sp>
      <p:sp>
        <p:nvSpPr>
          <p:cNvPr id="22" name="TextBox 21">
            <a:extLst>
              <a:ext uri="{FF2B5EF4-FFF2-40B4-BE49-F238E27FC236}">
                <a16:creationId xmlns:a16="http://schemas.microsoft.com/office/drawing/2014/main" id="{7F20A012-A30B-453C-AC5D-51250D373D40}"/>
              </a:ext>
            </a:extLst>
          </p:cNvPr>
          <p:cNvSpPr txBox="1"/>
          <p:nvPr/>
        </p:nvSpPr>
        <p:spPr>
          <a:xfrm>
            <a:off x="6830497" y="4682249"/>
            <a:ext cx="1415847" cy="830997"/>
          </a:xfrm>
          <a:prstGeom prst="rect">
            <a:avLst/>
          </a:prstGeom>
          <a:noFill/>
        </p:spPr>
        <p:txBody>
          <a:bodyPr wrap="square" rtlCol="0">
            <a:spAutoFit/>
          </a:bodyPr>
          <a:lstStyle/>
          <a:p>
            <a:pPr algn="ctr"/>
            <a:r>
              <a:rPr lang="en-GB" sz="2400" b="1" dirty="0">
                <a:solidFill>
                  <a:srgbClr val="002060"/>
                </a:solidFill>
              </a:rPr>
              <a:t>61.3% SCQF 6</a:t>
            </a:r>
          </a:p>
        </p:txBody>
      </p:sp>
      <p:sp>
        <p:nvSpPr>
          <p:cNvPr id="23" name="TextBox 22">
            <a:extLst>
              <a:ext uri="{FF2B5EF4-FFF2-40B4-BE49-F238E27FC236}">
                <a16:creationId xmlns:a16="http://schemas.microsoft.com/office/drawing/2014/main" id="{2D2C4509-1527-4930-89D9-BE2982984A11}"/>
              </a:ext>
            </a:extLst>
          </p:cNvPr>
          <p:cNvSpPr txBox="1"/>
          <p:nvPr/>
        </p:nvSpPr>
        <p:spPr>
          <a:xfrm>
            <a:off x="9603289" y="4668894"/>
            <a:ext cx="1415847" cy="830997"/>
          </a:xfrm>
          <a:prstGeom prst="rect">
            <a:avLst/>
          </a:prstGeom>
          <a:noFill/>
        </p:spPr>
        <p:txBody>
          <a:bodyPr wrap="square" rtlCol="0">
            <a:spAutoFit/>
          </a:bodyPr>
          <a:lstStyle/>
          <a:p>
            <a:pPr algn="ctr"/>
            <a:r>
              <a:rPr lang="en-GB" sz="2400" b="1" dirty="0">
                <a:solidFill>
                  <a:srgbClr val="002060"/>
                </a:solidFill>
              </a:rPr>
              <a:t>24.3% </a:t>
            </a:r>
          </a:p>
          <a:p>
            <a:pPr algn="ctr"/>
            <a:r>
              <a:rPr lang="en-GB" sz="2400" b="1" dirty="0">
                <a:solidFill>
                  <a:srgbClr val="002060"/>
                </a:solidFill>
              </a:rPr>
              <a:t>SCQF 7</a:t>
            </a:r>
          </a:p>
        </p:txBody>
      </p:sp>
      <p:sp>
        <p:nvSpPr>
          <p:cNvPr id="24" name="Rectangle 23">
            <a:extLst>
              <a:ext uri="{FF2B5EF4-FFF2-40B4-BE49-F238E27FC236}">
                <a16:creationId xmlns:a16="http://schemas.microsoft.com/office/drawing/2014/main" id="{13D46FA5-3203-4B3B-AFF5-EE73A699FC82}"/>
              </a:ext>
            </a:extLst>
          </p:cNvPr>
          <p:cNvSpPr/>
          <p:nvPr/>
        </p:nvSpPr>
        <p:spPr>
          <a:xfrm>
            <a:off x="981250" y="3427744"/>
            <a:ext cx="10245042" cy="584775"/>
          </a:xfrm>
          <a:prstGeom prst="rect">
            <a:avLst/>
          </a:prstGeom>
        </p:spPr>
        <p:txBody>
          <a:bodyPr wrap="square">
            <a:spAutoFit/>
          </a:bodyPr>
          <a:lstStyle/>
          <a:p>
            <a:r>
              <a:rPr lang="en-GB" sz="1600" b="1" dirty="0"/>
              <a:t>Across </a:t>
            </a:r>
            <a:r>
              <a:rPr lang="en-GB" sz="1600" b="1" dirty="0">
                <a:solidFill>
                  <a:srgbClr val="A0B100"/>
                </a:solidFill>
              </a:rPr>
              <a:t>Edinburgh and South East Scotland 98.3</a:t>
            </a:r>
            <a:r>
              <a:rPr lang="en-GB" sz="1600" b="1" dirty="0"/>
              <a:t>% of last years school leavers left with one or more SCQF level 3 or above:</a:t>
            </a:r>
          </a:p>
        </p:txBody>
      </p:sp>
      <p:pic>
        <p:nvPicPr>
          <p:cNvPr id="12" name="Graphic 11" descr="Research">
            <a:extLst>
              <a:ext uri="{FF2B5EF4-FFF2-40B4-BE49-F238E27FC236}">
                <a16:creationId xmlns:a16="http://schemas.microsoft.com/office/drawing/2014/main" id="{07699BE2-C3E7-4975-ABB0-2AB9719256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4098" y="3429000"/>
            <a:ext cx="491820" cy="491820"/>
          </a:xfrm>
          <a:prstGeom prst="rect">
            <a:avLst/>
          </a:prstGeom>
        </p:spPr>
      </p:pic>
    </p:spTree>
    <p:extLst>
      <p:ext uri="{BB962C8B-B14F-4D97-AF65-F5344CB8AC3E}">
        <p14:creationId xmlns:p14="http://schemas.microsoft.com/office/powerpoint/2010/main" val="113965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B963E3-B174-47A0-ABF0-593401A4C5A1}"/>
              </a:ext>
            </a:extLst>
          </p:cNvPr>
          <p:cNvSpPr/>
          <p:nvPr/>
        </p:nvSpPr>
        <p:spPr>
          <a:xfrm>
            <a:off x="0" y="0"/>
            <a:ext cx="12192000" cy="836712"/>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EC638B2-328D-4045-8820-DC6546E92B67}"/>
              </a:ext>
            </a:extLst>
          </p:cNvPr>
          <p:cNvSpPr txBox="1"/>
          <p:nvPr/>
        </p:nvSpPr>
        <p:spPr>
          <a:xfrm>
            <a:off x="191344" y="125968"/>
            <a:ext cx="77048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School Leaver Destinations</a:t>
            </a:r>
          </a:p>
        </p:txBody>
      </p:sp>
      <p:sp>
        <p:nvSpPr>
          <p:cNvPr id="2" name="Rectangle 1">
            <a:extLst>
              <a:ext uri="{FF2B5EF4-FFF2-40B4-BE49-F238E27FC236}">
                <a16:creationId xmlns:a16="http://schemas.microsoft.com/office/drawing/2014/main" id="{CC01166F-AC03-48FE-9B86-34173C4FBD16}"/>
              </a:ext>
            </a:extLst>
          </p:cNvPr>
          <p:cNvSpPr/>
          <p:nvPr/>
        </p:nvSpPr>
        <p:spPr>
          <a:xfrm>
            <a:off x="191344" y="1180332"/>
            <a:ext cx="11809312" cy="55517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84D462A-CF07-4D4C-A2E0-4572DB79BD46}"/>
              </a:ext>
            </a:extLst>
          </p:cNvPr>
          <p:cNvSpPr/>
          <p:nvPr/>
        </p:nvSpPr>
        <p:spPr>
          <a:xfrm>
            <a:off x="191343" y="945472"/>
            <a:ext cx="11809312" cy="434830"/>
          </a:xfrm>
          <a:prstGeom prst="rect">
            <a:avLst/>
          </a:prstGeom>
          <a:solidFill>
            <a:srgbClr val="00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School Leaver Destinations: </a:t>
            </a:r>
            <a:r>
              <a:rPr lang="en-GB" sz="2000" u="sng" dirty="0"/>
              <a:t>Example 4 </a:t>
            </a:r>
            <a:r>
              <a:rPr lang="en-GB" sz="2000" dirty="0"/>
              <a:t>– Edinburgh and South East Scotland</a:t>
            </a:r>
          </a:p>
        </p:txBody>
      </p:sp>
      <p:pic>
        <p:nvPicPr>
          <p:cNvPr id="19" name="Graphic 18" descr="Graduation cap">
            <a:extLst>
              <a:ext uri="{FF2B5EF4-FFF2-40B4-BE49-F238E27FC236}">
                <a16:creationId xmlns:a16="http://schemas.microsoft.com/office/drawing/2014/main" id="{9FDAD9C0-44D6-43BF-BA79-57CB87B81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1854" y="1724308"/>
            <a:ext cx="636727" cy="636727"/>
          </a:xfrm>
          <a:prstGeom prst="rect">
            <a:avLst/>
          </a:prstGeom>
        </p:spPr>
      </p:pic>
      <p:cxnSp>
        <p:nvCxnSpPr>
          <p:cNvPr id="24" name="Straight Connector 23">
            <a:extLst>
              <a:ext uri="{FF2B5EF4-FFF2-40B4-BE49-F238E27FC236}">
                <a16:creationId xmlns:a16="http://schemas.microsoft.com/office/drawing/2014/main" id="{D8B9D6F9-FFD8-4203-9B2B-EA4C8A6DD9F4}"/>
              </a:ext>
            </a:extLst>
          </p:cNvPr>
          <p:cNvCxnSpPr/>
          <p:nvPr/>
        </p:nvCxnSpPr>
        <p:spPr>
          <a:xfrm>
            <a:off x="6240016" y="1495981"/>
            <a:ext cx="0" cy="5120371"/>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6" name="Graphic 25" descr="Blackboard">
            <a:extLst>
              <a:ext uri="{FF2B5EF4-FFF2-40B4-BE49-F238E27FC236}">
                <a16:creationId xmlns:a16="http://schemas.microsoft.com/office/drawing/2014/main" id="{FDEA3008-A85D-46A1-96D3-331B4826AF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5786" y="2516396"/>
            <a:ext cx="605055" cy="605055"/>
          </a:xfrm>
          <a:prstGeom prst="rect">
            <a:avLst/>
          </a:prstGeom>
        </p:spPr>
      </p:pic>
      <p:pic>
        <p:nvPicPr>
          <p:cNvPr id="28" name="Graphic 27" descr="Books">
            <a:extLst>
              <a:ext uri="{FF2B5EF4-FFF2-40B4-BE49-F238E27FC236}">
                <a16:creationId xmlns:a16="http://schemas.microsoft.com/office/drawing/2014/main" id="{5B57B4FB-B204-40D4-A829-41CAF01279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2434" y="4676636"/>
            <a:ext cx="605055" cy="605055"/>
          </a:xfrm>
          <a:prstGeom prst="rect">
            <a:avLst/>
          </a:prstGeom>
        </p:spPr>
      </p:pic>
      <p:pic>
        <p:nvPicPr>
          <p:cNvPr id="30" name="Graphic 29" descr="Briefcase">
            <a:extLst>
              <a:ext uri="{FF2B5EF4-FFF2-40B4-BE49-F238E27FC236}">
                <a16:creationId xmlns:a16="http://schemas.microsoft.com/office/drawing/2014/main" id="{8AE97E64-0D9D-4DEA-AC03-C1FAE5DC18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5786" y="3596516"/>
            <a:ext cx="605055" cy="605055"/>
          </a:xfrm>
          <a:prstGeom prst="rect">
            <a:avLst/>
          </a:prstGeom>
        </p:spPr>
      </p:pic>
      <p:pic>
        <p:nvPicPr>
          <p:cNvPr id="34" name="Graphic 33" descr="Target Audience">
            <a:extLst>
              <a:ext uri="{FF2B5EF4-FFF2-40B4-BE49-F238E27FC236}">
                <a16:creationId xmlns:a16="http://schemas.microsoft.com/office/drawing/2014/main" id="{EE2BBB22-0379-46F9-83B8-DCC3420622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81854" y="5684748"/>
            <a:ext cx="605055" cy="605055"/>
          </a:xfrm>
          <a:prstGeom prst="rect">
            <a:avLst/>
          </a:prstGeom>
        </p:spPr>
      </p:pic>
      <p:sp>
        <p:nvSpPr>
          <p:cNvPr id="36" name="TextBox 35">
            <a:extLst>
              <a:ext uri="{FF2B5EF4-FFF2-40B4-BE49-F238E27FC236}">
                <a16:creationId xmlns:a16="http://schemas.microsoft.com/office/drawing/2014/main" id="{5E6C44C4-83AE-4B68-8FD1-D2A431D69BE8}"/>
              </a:ext>
            </a:extLst>
          </p:cNvPr>
          <p:cNvSpPr txBox="1"/>
          <p:nvPr/>
        </p:nvSpPr>
        <p:spPr>
          <a:xfrm>
            <a:off x="7248128" y="1772816"/>
            <a:ext cx="4982816" cy="5262979"/>
          </a:xfrm>
          <a:prstGeom prst="rect">
            <a:avLst/>
          </a:prstGeom>
          <a:noFill/>
        </p:spPr>
        <p:txBody>
          <a:bodyPr wrap="square" rtlCol="0">
            <a:spAutoFit/>
          </a:bodyPr>
          <a:lstStyle/>
          <a:p>
            <a:r>
              <a:rPr lang="en-GB" sz="1600" dirty="0"/>
              <a:t>Higher Education </a:t>
            </a:r>
          </a:p>
          <a:p>
            <a:r>
              <a:rPr lang="en-GB" sz="1600" dirty="0">
                <a:solidFill>
                  <a:srgbClr val="A0B100"/>
                </a:solidFill>
              </a:rPr>
              <a:t>Edinburgh and South East Scotland: 41%</a:t>
            </a:r>
          </a:p>
          <a:p>
            <a:r>
              <a:rPr lang="en-GB" sz="1600" dirty="0">
                <a:solidFill>
                  <a:srgbClr val="009DB5"/>
                </a:solidFill>
              </a:rPr>
              <a:t>Scotland: 44.2%</a:t>
            </a:r>
          </a:p>
          <a:p>
            <a:endParaRPr lang="en-GB" sz="1600" dirty="0">
              <a:solidFill>
                <a:srgbClr val="009DB5"/>
              </a:solidFill>
            </a:endParaRPr>
          </a:p>
          <a:p>
            <a:r>
              <a:rPr lang="en-GB" sz="1600" dirty="0"/>
              <a:t>Further Education </a:t>
            </a:r>
          </a:p>
          <a:p>
            <a:r>
              <a:rPr lang="en-GB" sz="1600" dirty="0">
                <a:solidFill>
                  <a:srgbClr val="A0B100"/>
                </a:solidFill>
              </a:rPr>
              <a:t>Edinburgh and South East Scotland: 30%</a:t>
            </a:r>
          </a:p>
          <a:p>
            <a:r>
              <a:rPr lang="en-GB" sz="1600" dirty="0">
                <a:solidFill>
                  <a:srgbClr val="009DB5"/>
                </a:solidFill>
              </a:rPr>
              <a:t>Scotland: 28.1%</a:t>
            </a:r>
          </a:p>
          <a:p>
            <a:endParaRPr lang="en-GB" sz="1600" dirty="0"/>
          </a:p>
          <a:p>
            <a:r>
              <a:rPr lang="en-GB" sz="1600" dirty="0"/>
              <a:t>Employment</a:t>
            </a:r>
          </a:p>
          <a:p>
            <a:r>
              <a:rPr lang="en-GB" sz="1600" dirty="0">
                <a:solidFill>
                  <a:srgbClr val="A0B100"/>
                </a:solidFill>
              </a:rPr>
              <a:t>Edinburgh and South East Scotland: 17%</a:t>
            </a:r>
          </a:p>
          <a:p>
            <a:r>
              <a:rPr lang="en-GB" sz="1600" dirty="0">
                <a:solidFill>
                  <a:srgbClr val="009DB5"/>
                </a:solidFill>
              </a:rPr>
              <a:t>Scotland: 16.2%</a:t>
            </a:r>
          </a:p>
          <a:p>
            <a:endParaRPr lang="en-GB" sz="1600" dirty="0"/>
          </a:p>
          <a:p>
            <a:r>
              <a:rPr lang="en-GB" sz="1600" dirty="0"/>
              <a:t>Training or Voluntary Work </a:t>
            </a:r>
          </a:p>
          <a:p>
            <a:r>
              <a:rPr lang="en-GB" sz="1600" dirty="0">
                <a:solidFill>
                  <a:srgbClr val="A0B100"/>
                </a:solidFill>
              </a:rPr>
              <a:t>Edinburgh and South East Scotland: 4% </a:t>
            </a:r>
          </a:p>
          <a:p>
            <a:r>
              <a:rPr lang="en-GB" sz="1600" dirty="0">
                <a:solidFill>
                  <a:srgbClr val="009DB5"/>
                </a:solidFill>
              </a:rPr>
              <a:t>Scotland: 4%</a:t>
            </a:r>
          </a:p>
          <a:p>
            <a:endParaRPr lang="en-GB" sz="1600" dirty="0"/>
          </a:p>
          <a:p>
            <a:r>
              <a:rPr lang="en-GB" sz="1600" dirty="0"/>
              <a:t>Unemployed </a:t>
            </a:r>
          </a:p>
          <a:p>
            <a:r>
              <a:rPr lang="en-GB" sz="1600" dirty="0">
                <a:solidFill>
                  <a:srgbClr val="A0B100"/>
                </a:solidFill>
              </a:rPr>
              <a:t>Edinburgh and South East Scotland: 6%</a:t>
            </a:r>
          </a:p>
          <a:p>
            <a:r>
              <a:rPr lang="en-GB" sz="1600" dirty="0">
                <a:solidFill>
                  <a:srgbClr val="009DB5"/>
                </a:solidFill>
              </a:rPr>
              <a:t>Scotland: 6%</a:t>
            </a:r>
          </a:p>
          <a:p>
            <a:endParaRPr lang="en-GB" sz="1600" dirty="0"/>
          </a:p>
          <a:p>
            <a:endParaRPr lang="en-GB" sz="1600" dirty="0"/>
          </a:p>
        </p:txBody>
      </p:sp>
      <p:sp>
        <p:nvSpPr>
          <p:cNvPr id="37" name="TextBox 36">
            <a:extLst>
              <a:ext uri="{FF2B5EF4-FFF2-40B4-BE49-F238E27FC236}">
                <a16:creationId xmlns:a16="http://schemas.microsoft.com/office/drawing/2014/main" id="{1342C295-0E8F-4A8C-AB07-E0C3AA792BCD}"/>
              </a:ext>
            </a:extLst>
          </p:cNvPr>
          <p:cNvSpPr txBox="1"/>
          <p:nvPr/>
        </p:nvSpPr>
        <p:spPr>
          <a:xfrm>
            <a:off x="6411435" y="1420545"/>
            <a:ext cx="6048671" cy="338554"/>
          </a:xfrm>
          <a:prstGeom prst="rect">
            <a:avLst/>
          </a:prstGeom>
          <a:noFill/>
        </p:spPr>
        <p:txBody>
          <a:bodyPr wrap="square" rtlCol="0">
            <a:spAutoFit/>
          </a:bodyPr>
          <a:lstStyle/>
          <a:p>
            <a:r>
              <a:rPr lang="en-GB" sz="1600" b="1" dirty="0"/>
              <a:t>These destinations can be broken down as follows:</a:t>
            </a:r>
          </a:p>
        </p:txBody>
      </p:sp>
      <p:sp>
        <p:nvSpPr>
          <p:cNvPr id="23" name="Rectangle 22">
            <a:extLst>
              <a:ext uri="{FF2B5EF4-FFF2-40B4-BE49-F238E27FC236}">
                <a16:creationId xmlns:a16="http://schemas.microsoft.com/office/drawing/2014/main" id="{89BF8C78-6C22-42BC-914F-ECEFDDDF9D20}"/>
              </a:ext>
            </a:extLst>
          </p:cNvPr>
          <p:cNvSpPr/>
          <p:nvPr/>
        </p:nvSpPr>
        <p:spPr>
          <a:xfrm>
            <a:off x="1578177" y="2075364"/>
            <a:ext cx="3712452" cy="1569660"/>
          </a:xfrm>
          <a:prstGeom prst="rect">
            <a:avLst/>
          </a:prstGeom>
        </p:spPr>
        <p:txBody>
          <a:bodyPr wrap="square">
            <a:spAutoFit/>
          </a:bodyPr>
          <a:lstStyle/>
          <a:p>
            <a:r>
              <a:rPr lang="en-GB" altLang="en-US" sz="1600" dirty="0">
                <a:ea typeface="Geneva"/>
              </a:rPr>
              <a:t>were in </a:t>
            </a:r>
            <a:r>
              <a:rPr lang="en-GB" altLang="en-US" sz="1600" b="1" dirty="0">
                <a:ea typeface="Geneva"/>
              </a:rPr>
              <a:t>positive destinations </a:t>
            </a:r>
            <a:r>
              <a:rPr lang="en-GB" altLang="en-US" sz="1600" dirty="0">
                <a:ea typeface="Geneva"/>
              </a:rPr>
              <a:t>3 months after leaving school.</a:t>
            </a:r>
          </a:p>
          <a:p>
            <a:endParaRPr lang="en-GB" sz="1600" dirty="0">
              <a:solidFill>
                <a:srgbClr val="005F72"/>
              </a:solidFill>
            </a:endParaRPr>
          </a:p>
          <a:p>
            <a:r>
              <a:rPr lang="en-GB" sz="1600" dirty="0"/>
              <a:t>Across </a:t>
            </a:r>
            <a:r>
              <a:rPr lang="en-GB" sz="1600" b="1" dirty="0">
                <a:solidFill>
                  <a:srgbClr val="009DB5"/>
                </a:solidFill>
              </a:rPr>
              <a:t>Scotland</a:t>
            </a:r>
            <a:r>
              <a:rPr lang="en-GB" sz="1600" dirty="0">
                <a:solidFill>
                  <a:srgbClr val="005F72"/>
                </a:solidFill>
              </a:rPr>
              <a:t> </a:t>
            </a:r>
            <a:r>
              <a:rPr lang="en-GB" sz="1600" dirty="0"/>
              <a:t>were in </a:t>
            </a:r>
            <a:r>
              <a:rPr lang="en-GB" sz="1600" b="1" dirty="0"/>
              <a:t>positive destinations </a:t>
            </a:r>
            <a:r>
              <a:rPr lang="en-GB" sz="1600" dirty="0"/>
              <a:t>3 months after leaving school. </a:t>
            </a:r>
          </a:p>
        </p:txBody>
      </p:sp>
      <p:sp>
        <p:nvSpPr>
          <p:cNvPr id="25" name="Rectangle 24">
            <a:extLst>
              <a:ext uri="{FF2B5EF4-FFF2-40B4-BE49-F238E27FC236}">
                <a16:creationId xmlns:a16="http://schemas.microsoft.com/office/drawing/2014/main" id="{AAC80FA2-CBCC-4B31-865E-0FA7BA455A44}"/>
              </a:ext>
            </a:extLst>
          </p:cNvPr>
          <p:cNvSpPr/>
          <p:nvPr/>
        </p:nvSpPr>
        <p:spPr>
          <a:xfrm>
            <a:off x="545577" y="2146949"/>
            <a:ext cx="1026243" cy="461665"/>
          </a:xfrm>
          <a:prstGeom prst="rect">
            <a:avLst/>
          </a:prstGeom>
        </p:spPr>
        <p:txBody>
          <a:bodyPr wrap="none">
            <a:spAutoFit/>
          </a:bodyPr>
          <a:lstStyle/>
          <a:p>
            <a:r>
              <a:rPr lang="en-GB" altLang="en-US" sz="2400" b="1" dirty="0">
                <a:solidFill>
                  <a:srgbClr val="A0B100"/>
                </a:solidFill>
                <a:ea typeface="Geneva"/>
              </a:rPr>
              <a:t>94.9%</a:t>
            </a:r>
            <a:r>
              <a:rPr lang="en-GB" altLang="en-US" sz="2400" dirty="0">
                <a:solidFill>
                  <a:srgbClr val="A0B100"/>
                </a:solidFill>
                <a:ea typeface="Geneva"/>
              </a:rPr>
              <a:t> </a:t>
            </a:r>
            <a:endParaRPr lang="en-GB" sz="2400" dirty="0">
              <a:solidFill>
                <a:srgbClr val="A0B100"/>
              </a:solidFill>
            </a:endParaRPr>
          </a:p>
        </p:txBody>
      </p:sp>
      <p:sp>
        <p:nvSpPr>
          <p:cNvPr id="27" name="Rectangle 26">
            <a:extLst>
              <a:ext uri="{FF2B5EF4-FFF2-40B4-BE49-F238E27FC236}">
                <a16:creationId xmlns:a16="http://schemas.microsoft.com/office/drawing/2014/main" id="{DAF6E26C-6E76-43A8-B973-B0A1D177993F}"/>
              </a:ext>
            </a:extLst>
          </p:cNvPr>
          <p:cNvSpPr/>
          <p:nvPr/>
        </p:nvSpPr>
        <p:spPr>
          <a:xfrm>
            <a:off x="539968" y="3055944"/>
            <a:ext cx="1026243" cy="461665"/>
          </a:xfrm>
          <a:prstGeom prst="rect">
            <a:avLst/>
          </a:prstGeom>
        </p:spPr>
        <p:txBody>
          <a:bodyPr wrap="none">
            <a:spAutoFit/>
          </a:bodyPr>
          <a:lstStyle/>
          <a:p>
            <a:r>
              <a:rPr lang="en-GB" altLang="en-US" sz="2400" b="1" dirty="0">
                <a:solidFill>
                  <a:srgbClr val="009DB5"/>
                </a:solidFill>
                <a:ea typeface="Geneva"/>
              </a:rPr>
              <a:t>93.3%</a:t>
            </a:r>
            <a:r>
              <a:rPr lang="en-GB" altLang="en-US" sz="2400" dirty="0">
                <a:solidFill>
                  <a:srgbClr val="009DB5"/>
                </a:solidFill>
                <a:ea typeface="Geneva"/>
              </a:rPr>
              <a:t> </a:t>
            </a:r>
            <a:endParaRPr lang="en-GB" sz="2400" dirty="0">
              <a:solidFill>
                <a:srgbClr val="009DB5"/>
              </a:solidFill>
            </a:endParaRPr>
          </a:p>
        </p:txBody>
      </p:sp>
      <p:sp>
        <p:nvSpPr>
          <p:cNvPr id="29" name="Rectangle 28">
            <a:extLst>
              <a:ext uri="{FF2B5EF4-FFF2-40B4-BE49-F238E27FC236}">
                <a16:creationId xmlns:a16="http://schemas.microsoft.com/office/drawing/2014/main" id="{17D18787-A9C6-45E2-BC4B-6248C358E10C}"/>
              </a:ext>
            </a:extLst>
          </p:cNvPr>
          <p:cNvSpPr/>
          <p:nvPr/>
        </p:nvSpPr>
        <p:spPr>
          <a:xfrm>
            <a:off x="395924" y="1490589"/>
            <a:ext cx="4824536" cy="584775"/>
          </a:xfrm>
          <a:prstGeom prst="rect">
            <a:avLst/>
          </a:prstGeom>
        </p:spPr>
        <p:txBody>
          <a:bodyPr wrap="square">
            <a:spAutoFit/>
          </a:bodyPr>
          <a:lstStyle/>
          <a:p>
            <a:r>
              <a:rPr lang="en-GB" altLang="en-US" sz="1600" dirty="0">
                <a:ea typeface="Geneva"/>
                <a:cs typeface="Arial" panose="020B0604020202020204" pitchFamily="34" charset="0"/>
              </a:rPr>
              <a:t>In 2019/20 across the </a:t>
            </a:r>
            <a:r>
              <a:rPr lang="en-GB" altLang="en-US" sz="1600" b="1" dirty="0">
                <a:solidFill>
                  <a:srgbClr val="A0B100"/>
                </a:solidFill>
                <a:ea typeface="Geneva"/>
                <a:cs typeface="Arial" panose="020B0604020202020204" pitchFamily="34" charset="0"/>
              </a:rPr>
              <a:t>Edinburgh and South East Scotland </a:t>
            </a:r>
            <a:r>
              <a:rPr lang="en-GB" altLang="en-US" sz="1600" dirty="0">
                <a:ea typeface="Geneva"/>
                <a:cs typeface="Arial" panose="020B0604020202020204" pitchFamily="34" charset="0"/>
              </a:rPr>
              <a:t>there was </a:t>
            </a:r>
            <a:r>
              <a:rPr lang="en-GB" altLang="en-US" sz="1600" b="1" dirty="0">
                <a:ea typeface="Geneva"/>
                <a:cs typeface="Arial" panose="020B0604020202020204" pitchFamily="34" charset="0"/>
              </a:rPr>
              <a:t>11,083 </a:t>
            </a:r>
            <a:r>
              <a:rPr lang="en-GB" altLang="en-US" sz="1600" dirty="0">
                <a:ea typeface="Geneva"/>
                <a:cs typeface="Arial" panose="020B0604020202020204" pitchFamily="34" charset="0"/>
              </a:rPr>
              <a:t>School Leavers</a:t>
            </a:r>
            <a:r>
              <a:rPr lang="en-GB" altLang="en-US" sz="1600" dirty="0">
                <a:ea typeface="Geneva"/>
              </a:rPr>
              <a:t>: </a:t>
            </a:r>
          </a:p>
        </p:txBody>
      </p:sp>
      <p:sp>
        <p:nvSpPr>
          <p:cNvPr id="7" name="Rectangle 6">
            <a:extLst>
              <a:ext uri="{FF2B5EF4-FFF2-40B4-BE49-F238E27FC236}">
                <a16:creationId xmlns:a16="http://schemas.microsoft.com/office/drawing/2014/main" id="{E4393996-782F-4949-87A8-A4D164854D6D}"/>
              </a:ext>
            </a:extLst>
          </p:cNvPr>
          <p:cNvSpPr/>
          <p:nvPr/>
        </p:nvSpPr>
        <p:spPr>
          <a:xfrm>
            <a:off x="395924" y="3861229"/>
            <a:ext cx="5519715" cy="2755122"/>
          </a:xfrm>
          <a:prstGeom prst="rect">
            <a:avLst/>
          </a:prstGeom>
          <a:solidFill>
            <a:srgbClr val="58417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6F13DBE-0149-4070-BFA1-799B7BA3061D}"/>
              </a:ext>
            </a:extLst>
          </p:cNvPr>
          <p:cNvSpPr txBox="1"/>
          <p:nvPr/>
        </p:nvSpPr>
        <p:spPr>
          <a:xfrm>
            <a:off x="523369" y="3909243"/>
            <a:ext cx="5148229" cy="2616101"/>
          </a:xfrm>
          <a:prstGeom prst="rect">
            <a:avLst/>
          </a:prstGeom>
          <a:noFill/>
        </p:spPr>
        <p:txBody>
          <a:bodyPr wrap="square" rtlCol="0">
            <a:spAutoFit/>
          </a:bodyPr>
          <a:lstStyle/>
          <a:p>
            <a:r>
              <a:rPr lang="en-GB" sz="1600" dirty="0">
                <a:solidFill>
                  <a:schemeClr val="bg1"/>
                </a:solidFill>
              </a:rPr>
              <a:t>At a Scotland level:</a:t>
            </a:r>
          </a:p>
          <a:p>
            <a:pPr marL="171450" indent="-171450">
              <a:buFont typeface="Arial" panose="020B0604020202020204" pitchFamily="34" charset="0"/>
              <a:buChar char="•"/>
            </a:pPr>
            <a:endParaRPr lang="en-GB" sz="900" dirty="0">
              <a:solidFill>
                <a:schemeClr val="bg1"/>
              </a:solidFill>
            </a:endParaRPr>
          </a:p>
          <a:p>
            <a:pPr marL="285750" indent="-285750">
              <a:buFont typeface="Arial" panose="020B0604020202020204" pitchFamily="34" charset="0"/>
              <a:buChar char="•"/>
            </a:pPr>
            <a:r>
              <a:rPr lang="en-GB" sz="1600" b="1" dirty="0">
                <a:solidFill>
                  <a:schemeClr val="bg1"/>
                </a:solidFill>
              </a:rPr>
              <a:t>Females (94.6%) were more likely</a:t>
            </a:r>
            <a:r>
              <a:rPr lang="en-GB" sz="1600" dirty="0">
                <a:solidFill>
                  <a:schemeClr val="bg1"/>
                </a:solidFill>
              </a:rPr>
              <a:t> than males (92.1) to be in a positive initial destination.</a:t>
            </a:r>
          </a:p>
          <a:p>
            <a:pPr marL="171450" indent="-171450">
              <a:buFont typeface="Arial" panose="020B0604020202020204" pitchFamily="34" charset="0"/>
              <a:buChar char="•"/>
            </a:pPr>
            <a:endParaRPr lang="en-GB" sz="1200" b="1" dirty="0">
              <a:solidFill>
                <a:schemeClr val="bg1"/>
              </a:solidFill>
            </a:endParaRPr>
          </a:p>
          <a:p>
            <a:pPr marL="285750" indent="-285750">
              <a:buFont typeface="Arial" panose="020B0604020202020204" pitchFamily="34" charset="0"/>
              <a:buChar char="•"/>
            </a:pPr>
            <a:r>
              <a:rPr lang="en-GB" sz="1600" dirty="0">
                <a:solidFill>
                  <a:schemeClr val="bg1"/>
                </a:solidFill>
              </a:rPr>
              <a:t>Students with </a:t>
            </a:r>
            <a:r>
              <a:rPr lang="en-GB" sz="1600" b="1" dirty="0">
                <a:solidFill>
                  <a:schemeClr val="bg1"/>
                </a:solidFill>
              </a:rPr>
              <a:t>additional support needs were less likely to be in a positive destination </a:t>
            </a:r>
            <a:r>
              <a:rPr lang="en-GB" sz="1600" dirty="0">
                <a:solidFill>
                  <a:schemeClr val="bg1"/>
                </a:solidFill>
              </a:rPr>
              <a:t>than those without (89.6%).</a:t>
            </a:r>
          </a:p>
          <a:p>
            <a:pPr marL="171450" indent="-171450">
              <a:buFont typeface="Arial" panose="020B0604020202020204" pitchFamily="34" charset="0"/>
              <a:buChar char="•"/>
            </a:pPr>
            <a:endParaRPr lang="en-GB" sz="1200" dirty="0">
              <a:solidFill>
                <a:schemeClr val="bg1"/>
              </a:solidFill>
            </a:endParaRPr>
          </a:p>
          <a:p>
            <a:pPr marL="285750" indent="-285750">
              <a:buFont typeface="Arial" panose="020B0604020202020204" pitchFamily="34" charset="0"/>
              <a:buChar char="•"/>
            </a:pPr>
            <a:r>
              <a:rPr lang="en-GB" sz="1600" dirty="0">
                <a:solidFill>
                  <a:schemeClr val="bg1"/>
                </a:solidFill>
              </a:rPr>
              <a:t>Students from </a:t>
            </a:r>
            <a:r>
              <a:rPr lang="en-GB" sz="1600" b="1" dirty="0">
                <a:solidFill>
                  <a:schemeClr val="bg1"/>
                </a:solidFill>
              </a:rPr>
              <a:t>ethnic minority groups were on average less likely to be in a positive destination</a:t>
            </a:r>
            <a:r>
              <a:rPr lang="en-GB" sz="1600" dirty="0">
                <a:solidFill>
                  <a:schemeClr val="bg1"/>
                </a:solidFill>
              </a:rPr>
              <a:t> (70.2%). </a:t>
            </a:r>
          </a:p>
        </p:txBody>
      </p:sp>
      <p:pic>
        <p:nvPicPr>
          <p:cNvPr id="11" name="Graphic 10" descr="Scales of justice with solid fill">
            <a:extLst>
              <a:ext uri="{FF2B5EF4-FFF2-40B4-BE49-F238E27FC236}">
                <a16:creationId xmlns:a16="http://schemas.microsoft.com/office/drawing/2014/main" id="{EDF878D4-338B-47E8-85DE-A43F4836777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69472" y="3954600"/>
            <a:ext cx="338496" cy="338496"/>
          </a:xfrm>
          <a:prstGeom prst="rect">
            <a:avLst/>
          </a:prstGeom>
        </p:spPr>
      </p:pic>
    </p:spTree>
    <p:extLst>
      <p:ext uri="{BB962C8B-B14F-4D97-AF65-F5344CB8AC3E}">
        <p14:creationId xmlns:p14="http://schemas.microsoft.com/office/powerpoint/2010/main" val="174819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DS 3+1" ma:contentTypeID="0x0101002CFD50891A73487FBF1A841208B5DC08020026665448A104EE4995F7F913DAA84DEB" ma:contentTypeVersion="6" ma:contentTypeDescription="" ma:contentTypeScope="" ma:versionID="a5543fa0d4c2fad42be6a2c0eac79ca5">
  <xsd:schema xmlns:xsd="http://www.w3.org/2001/XMLSchema" xmlns:xs="http://www.w3.org/2001/XMLSchema" xmlns:p="http://schemas.microsoft.com/office/2006/metadata/properties" xmlns:ns2="184af400-6cf4-4be6-9056-547874e8c8ee" xmlns:ns3="9f835287-a68d-44a0-9340-5be2792894ea" targetNamespace="http://schemas.microsoft.com/office/2006/metadata/properties" ma:root="true" ma:fieldsID="ba925718b9874ca96cf33c5c4a474011" ns2:_="" ns3:_="">
    <xsd:import namespace="184af400-6cf4-4be6-9056-547874e8c8ee"/>
    <xsd:import namespace="9f835287-a68d-44a0-9340-5be2792894ea"/>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dexed="tru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835287-a68d-44a0-9340-5be2792894ea" elementFormDefault="qualified">
    <xsd:import namespace="http://schemas.microsoft.com/office/2006/documentManagement/types"/>
    <xsd:import namespace="http://schemas.microsoft.com/office/infopath/2007/PartnerControls"/>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IShare_BusinessOwner xmlns="184af400-6cf4-4be6-9056-547874e8c8ee" xsi:nil="true"/>
  </documentManagement>
</p:properties>
</file>

<file path=customXml/itemProps1.xml><?xml version="1.0" encoding="utf-8"?>
<ds:datastoreItem xmlns:ds="http://schemas.openxmlformats.org/officeDocument/2006/customXml" ds:itemID="{62B0FE40-F07A-45BF-B748-FB4B7F38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af400-6cf4-4be6-9056-547874e8c8ee"/>
    <ds:schemaRef ds:uri="9f835287-a68d-44a0-9340-5be279289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573D0D-02A4-4F09-8BC1-FA5B02D2A26D}">
  <ds:schemaRefs>
    <ds:schemaRef ds:uri="http://schemas.microsoft.com/sharepoint/v3/contenttype/forms"/>
  </ds:schemaRefs>
</ds:datastoreItem>
</file>

<file path=customXml/itemProps3.xml><?xml version="1.0" encoding="utf-8"?>
<ds:datastoreItem xmlns:ds="http://schemas.openxmlformats.org/officeDocument/2006/customXml" ds:itemID="{EB86C1D9-2BB5-4EB9-BC55-CB808901AF91}">
  <ds:schemaRefs>
    <ds:schemaRef ds:uri="http://purl.org/dc/dcmitype/"/>
    <ds:schemaRef ds:uri="http://schemas.microsoft.com/office/infopath/2007/PartnerControls"/>
    <ds:schemaRef ds:uri="9f835287-a68d-44a0-9340-5be2792894ea"/>
    <ds:schemaRef ds:uri="http://schemas.microsoft.com/office/2006/documentManagement/types"/>
    <ds:schemaRef ds:uri="http://schemas.microsoft.com/office/2006/metadata/properties"/>
    <ds:schemaRef ds:uri="http://purl.org/dc/elements/1.1/"/>
    <ds:schemaRef ds:uri="184af400-6cf4-4be6-9056-547874e8c8ee"/>
    <ds:schemaRef ds:uri="http://schemas.openxmlformats.org/package/2006/metadata/core-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3678</TotalTime>
  <Words>5076</Words>
  <Application>Microsoft Office PowerPoint</Application>
  <PresentationFormat>Widescreen</PresentationFormat>
  <Paragraphs>472</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Skills Development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britovsekn</dc:creator>
  <cp:lastModifiedBy>Bethany Handysides McKechnie</cp:lastModifiedBy>
  <cp:revision>222</cp:revision>
  <dcterms:created xsi:type="dcterms:W3CDTF">2017-11-16T11:27:42Z</dcterms:created>
  <dcterms:modified xsi:type="dcterms:W3CDTF">2021-05-20T15:03:57Z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0x0101002CFD50891A73487FBF1A841208B5DC08020026665448A104EE4995F7F913DAA84DEB</vt:lpwstr>
  </property>
  <property fmtid="{D5CDD505-2E9C-101B-9397-08002B2CF9AE}" pid="3" name="TaxKeyword">
    <vt:lpwstr/>
  </property>
  <property fmtid="{D5CDD505-2E9C-101B-9397-08002B2CF9AE}" pid="4" name="SharedWithUsers">
    <vt:lpwstr>2227;#Jane Barrett Bunnage;#13428;#Ami Torrance;#35228;#Clare Meehan</vt:lpwstr>
  </property>
</Properties>
</file>