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88" r:id="rId5"/>
    <p:sldId id="355" r:id="rId6"/>
    <p:sldId id="357" r:id="rId7"/>
    <p:sldId id="293" r:id="rId8"/>
    <p:sldId id="352" r:id="rId9"/>
    <p:sldId id="354" r:id="rId10"/>
    <p:sldId id="356" r:id="rId11"/>
    <p:sldId id="281" r:id="rId12"/>
    <p:sldId id="256" r:id="rId13"/>
    <p:sldId id="257" r:id="rId14"/>
    <p:sldId id="258" r:id="rId15"/>
    <p:sldId id="359" r:id="rId16"/>
    <p:sldId id="358" r:id="rId17"/>
    <p:sldId id="36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5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C6EA4F-4C8A-4BF8-C67C-4F669D8DAD83}" name="Debbie Pavia" initials="DP" userId="S::debbie.pavia@sds.co.uk::ba913ff2-cebf-4bbb-9b1c-8c25aca216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oja Marwaha" initials="PM" lastIdx="5" clrIdx="0">
    <p:extLst>
      <p:ext uri="{19B8F6BF-5375-455C-9EA6-DF929625EA0E}">
        <p15:presenceInfo xmlns:p15="http://schemas.microsoft.com/office/powerpoint/2012/main" userId="S::pooja.marwaha@sds.co.uk::7fdfbe49-d4a9-4483-b244-f20d2ff7b799" providerId="AD"/>
      </p:ext>
    </p:extLst>
  </p:cmAuthor>
  <p:cmAuthor id="2" name="Rebecca McCartan" initials="RM" lastIdx="1" clrIdx="1">
    <p:extLst>
      <p:ext uri="{19B8F6BF-5375-455C-9EA6-DF929625EA0E}">
        <p15:presenceInfo xmlns:p15="http://schemas.microsoft.com/office/powerpoint/2012/main" userId="S::rebecca.mccartan@sds.co.uk::4afeca6a-36ca-4c1d-903a-b367d7b36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73"/>
    <a:srgbClr val="004B6C"/>
    <a:srgbClr val="009DB5"/>
    <a:srgbClr val="A0B100"/>
    <a:srgbClr val="584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9D318-EA3E-45EA-8E8E-86AC6A571DB2}" v="19" dt="2021-04-16T09:30:40.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510" autoAdjust="0"/>
  </p:normalViewPr>
  <p:slideViewPr>
    <p:cSldViewPr snapToGrid="0">
      <p:cViewPr>
        <p:scale>
          <a:sx n="55" d="100"/>
          <a:sy n="55" d="100"/>
        </p:scale>
        <p:origin x="1600" y="-1040"/>
      </p:cViewPr>
      <p:guideLst>
        <p:guide orient="horz" pos="2160"/>
        <p:guide pos="26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5F399-A1DA-4C56-B42C-23EFA60256FA}" type="datetimeFigureOut">
              <a:rPr lang="en-GB" smtClean="0"/>
              <a:t>16/03/2022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40BA2-BF42-4625-83F1-855DDC4F1CE3}" type="slidenum">
              <a:rPr lang="en-GB" smtClean="0"/>
              <a:t>‹#›</a:t>
            </a:fld>
            <a:endParaRPr lang="en-GB"/>
          </a:p>
        </p:txBody>
      </p:sp>
    </p:spTree>
    <p:extLst>
      <p:ext uri="{BB962C8B-B14F-4D97-AF65-F5344CB8AC3E}">
        <p14:creationId xmlns:p14="http://schemas.microsoft.com/office/powerpoint/2010/main" val="41793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40BA2-BF42-4625-83F1-855DDC4F1CE3}" type="slidenum">
              <a:rPr lang="en-GB" smtClean="0"/>
              <a:t>5</a:t>
            </a:fld>
            <a:endParaRPr lang="en-GB"/>
          </a:p>
        </p:txBody>
      </p:sp>
    </p:spTree>
    <p:extLst>
      <p:ext uri="{BB962C8B-B14F-4D97-AF65-F5344CB8AC3E}">
        <p14:creationId xmlns:p14="http://schemas.microsoft.com/office/powerpoint/2010/main" val="273291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40BA2-BF42-4625-83F1-855DDC4F1CE3}" type="slidenum">
              <a:rPr lang="en-GB" smtClean="0"/>
              <a:t>6</a:t>
            </a:fld>
            <a:endParaRPr lang="en-GB"/>
          </a:p>
        </p:txBody>
      </p:sp>
    </p:spTree>
    <p:extLst>
      <p:ext uri="{BB962C8B-B14F-4D97-AF65-F5344CB8AC3E}">
        <p14:creationId xmlns:p14="http://schemas.microsoft.com/office/powerpoint/2010/main" val="274095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40BA2-BF42-4625-83F1-855DDC4F1CE3}" type="slidenum">
              <a:rPr lang="en-GB" smtClean="0"/>
              <a:t>7</a:t>
            </a:fld>
            <a:endParaRPr lang="en-GB"/>
          </a:p>
        </p:txBody>
      </p:sp>
    </p:spTree>
    <p:extLst>
      <p:ext uri="{BB962C8B-B14F-4D97-AF65-F5344CB8AC3E}">
        <p14:creationId xmlns:p14="http://schemas.microsoft.com/office/powerpoint/2010/main" val="228572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40BA2-BF42-4625-83F1-855DDC4F1CE3}" type="slidenum">
              <a:rPr lang="en-GB" smtClean="0"/>
              <a:t>10</a:t>
            </a:fld>
            <a:endParaRPr lang="en-GB"/>
          </a:p>
        </p:txBody>
      </p:sp>
    </p:spTree>
    <p:extLst>
      <p:ext uri="{BB962C8B-B14F-4D97-AF65-F5344CB8AC3E}">
        <p14:creationId xmlns:p14="http://schemas.microsoft.com/office/powerpoint/2010/main" val="391124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40BA2-BF42-4625-83F1-855DDC4F1CE3}" type="slidenum">
              <a:rPr lang="en-GB" smtClean="0"/>
              <a:t>11</a:t>
            </a:fld>
            <a:endParaRPr lang="en-GB"/>
          </a:p>
        </p:txBody>
      </p:sp>
    </p:spTree>
    <p:extLst>
      <p:ext uri="{BB962C8B-B14F-4D97-AF65-F5344CB8AC3E}">
        <p14:creationId xmlns:p14="http://schemas.microsoft.com/office/powerpoint/2010/main" val="143564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948538-2D68-40F5-8341-780819807C75}"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103432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48538-2D68-40F5-8341-780819807C75}"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427531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48538-2D68-40F5-8341-780819807C75}"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291545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48538-2D68-40F5-8341-780819807C75}"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201293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48538-2D68-40F5-8341-780819807C75}"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79950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948538-2D68-40F5-8341-780819807C75}"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102269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948538-2D68-40F5-8341-780819807C75}" type="datetimeFigureOut">
              <a:rPr lang="en-GB" smtClean="0"/>
              <a:t>16/03/2022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168237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948538-2D68-40F5-8341-780819807C75}" type="datetimeFigureOut">
              <a:rPr lang="en-GB" smtClean="0"/>
              <a:t>16/03/2022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98349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48538-2D68-40F5-8341-780819807C75}" type="datetimeFigureOut">
              <a:rPr lang="en-GB" smtClean="0"/>
              <a:t>16/03/2022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142286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48538-2D68-40F5-8341-780819807C75}"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273474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48538-2D68-40F5-8341-780819807C75}"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2A3FC-3DAB-4B73-9894-EC437E87862D}" type="slidenum">
              <a:rPr lang="en-GB" smtClean="0"/>
              <a:t>‹#›</a:t>
            </a:fld>
            <a:endParaRPr lang="en-GB"/>
          </a:p>
        </p:txBody>
      </p:sp>
    </p:spTree>
    <p:extLst>
      <p:ext uri="{BB962C8B-B14F-4D97-AF65-F5344CB8AC3E}">
        <p14:creationId xmlns:p14="http://schemas.microsoft.com/office/powerpoint/2010/main" val="400720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48538-2D68-40F5-8341-780819807C75}" type="datetimeFigureOut">
              <a:rPr lang="en-GB" smtClean="0"/>
              <a:t>16/03/2022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2A3FC-3DAB-4B73-9894-EC437E87862D}" type="slidenum">
              <a:rPr lang="en-GB" smtClean="0"/>
              <a:t>‹#›</a:t>
            </a:fld>
            <a:endParaRPr lang="en-GB"/>
          </a:p>
        </p:txBody>
      </p:sp>
    </p:spTree>
    <p:extLst>
      <p:ext uri="{BB962C8B-B14F-4D97-AF65-F5344CB8AC3E}">
        <p14:creationId xmlns:p14="http://schemas.microsoft.com/office/powerpoint/2010/main" val="3693346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23.svg"/><Relationship Id="rId5" Type="http://schemas.openxmlformats.org/officeDocument/2006/relationships/image" Target="../media/image6.png"/><Relationship Id="rId10" Type="http://schemas.openxmlformats.org/officeDocument/2006/relationships/image" Target="../media/image22.png"/><Relationship Id="rId4" Type="http://schemas.openxmlformats.org/officeDocument/2006/relationships/image" Target="../media/image5.sv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099A8-4DD6-4918-9388-80FF94127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7504" y="0"/>
            <a:ext cx="10287000" cy="6858000"/>
          </a:xfrm>
          <a:prstGeom prst="rect">
            <a:avLst/>
          </a:prstGeom>
        </p:spPr>
      </p:pic>
      <p:sp>
        <p:nvSpPr>
          <p:cNvPr id="6" name="Rectangle 5">
            <a:extLst>
              <a:ext uri="{FF2B5EF4-FFF2-40B4-BE49-F238E27FC236}">
                <a16:creationId xmlns:a16="http://schemas.microsoft.com/office/drawing/2014/main" id="{2C5958F1-9177-4298-83E0-775E895154FB}"/>
              </a:ext>
            </a:extLst>
          </p:cNvPr>
          <p:cNvSpPr/>
          <p:nvPr/>
        </p:nvSpPr>
        <p:spPr>
          <a:xfrm>
            <a:off x="0" y="4725144"/>
            <a:ext cx="8604448" cy="1606930"/>
          </a:xfrm>
          <a:prstGeom prst="rect">
            <a:avLst/>
          </a:prstGeom>
          <a:solidFill>
            <a:srgbClr val="009DB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3E6243C-6453-4CF1-9ECA-E6281238AE88}"/>
              </a:ext>
            </a:extLst>
          </p:cNvPr>
          <p:cNvSpPr txBox="1"/>
          <p:nvPr/>
        </p:nvSpPr>
        <p:spPr>
          <a:xfrm>
            <a:off x="132348" y="4803146"/>
            <a:ext cx="8328086" cy="1323439"/>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PSN Youth Engagement Covid-19 </a:t>
            </a:r>
            <a:r>
              <a:rPr lang="en-GB" sz="4000" b="1">
                <a:solidFill>
                  <a:schemeClr val="bg1"/>
                </a:solidFill>
                <a:latin typeface="Arial" panose="020B0604020202020204" pitchFamily="34" charset="0"/>
                <a:cs typeface="Arial" panose="020B0604020202020204" pitchFamily="34" charset="0"/>
              </a:rPr>
              <a:t>Impact Workshops 2021</a:t>
            </a:r>
            <a:endParaRPr lang="en-GB" sz="4000" b="1" dirty="0">
              <a:solidFill>
                <a:schemeClr val="bg1"/>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65514A78-D0A1-4243-A1BB-ABE65A2CE8E1}"/>
              </a:ext>
            </a:extLst>
          </p:cNvPr>
          <p:cNvPicPr>
            <a:picLocks noChangeAspect="1" noChangeArrowheads="1"/>
          </p:cNvPicPr>
          <p:nvPr/>
        </p:nvPicPr>
        <p:blipFill>
          <a:blip r:embed="rId3" cstate="print"/>
          <a:srcRect/>
          <a:stretch>
            <a:fillRect/>
          </a:stretch>
        </p:blipFill>
        <p:spPr bwMode="auto">
          <a:xfrm>
            <a:off x="0" y="484892"/>
            <a:ext cx="1981204" cy="1054236"/>
          </a:xfrm>
          <a:prstGeom prst="rect">
            <a:avLst/>
          </a:prstGeom>
          <a:noFill/>
          <a:ln w="9525">
            <a:noFill/>
            <a:miter lim="800000"/>
            <a:headEnd/>
            <a:tailEnd/>
          </a:ln>
          <a:effectLst/>
        </p:spPr>
      </p:pic>
    </p:spTree>
    <p:extLst>
      <p:ext uri="{BB962C8B-B14F-4D97-AF65-F5344CB8AC3E}">
        <p14:creationId xmlns:p14="http://schemas.microsoft.com/office/powerpoint/2010/main" val="289430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373"/>
        </a:solidFill>
        <a:effectLst/>
      </p:bgPr>
    </p:bg>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F028BAFC-D043-4544-B056-098CB3F88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0"/>
            <a:ext cx="8210550" cy="6858000"/>
          </a:xfrm>
          <a:prstGeom prst="rect">
            <a:avLst/>
          </a:prstGeom>
        </p:spPr>
      </p:pic>
    </p:spTree>
    <p:extLst>
      <p:ext uri="{BB962C8B-B14F-4D97-AF65-F5344CB8AC3E}">
        <p14:creationId xmlns:p14="http://schemas.microsoft.com/office/powerpoint/2010/main" val="66789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373"/>
        </a:solidFill>
        <a:effectLst/>
      </p:bgPr>
    </p:bg>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81E894F8-C6DA-4718-AAD4-341A63894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1411"/>
            <a:ext cx="8239126" cy="6846589"/>
          </a:xfrm>
          <a:prstGeom prst="rect">
            <a:avLst/>
          </a:prstGeom>
        </p:spPr>
      </p:pic>
    </p:spTree>
    <p:extLst>
      <p:ext uri="{BB962C8B-B14F-4D97-AF65-F5344CB8AC3E}">
        <p14:creationId xmlns:p14="http://schemas.microsoft.com/office/powerpoint/2010/main" val="362259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373"/>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D499345-CCAF-4472-84A0-9E60496707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12" y="489856"/>
            <a:ext cx="8933576" cy="5584371"/>
          </a:xfrm>
        </p:spPr>
      </p:pic>
    </p:spTree>
    <p:extLst>
      <p:ext uri="{BB962C8B-B14F-4D97-AF65-F5344CB8AC3E}">
        <p14:creationId xmlns:p14="http://schemas.microsoft.com/office/powerpoint/2010/main" val="353731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37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D9D3AB-9E0E-4697-A27A-FA7E7264C39F}"/>
              </a:ext>
            </a:extLst>
          </p:cNvPr>
          <p:cNvGrpSpPr/>
          <p:nvPr/>
        </p:nvGrpSpPr>
        <p:grpSpPr>
          <a:xfrm>
            <a:off x="143179" y="285750"/>
            <a:ext cx="8857642" cy="6086475"/>
            <a:chOff x="29183" y="0"/>
            <a:chExt cx="6897804" cy="4321125"/>
          </a:xfrm>
        </p:grpSpPr>
        <p:pic>
          <p:nvPicPr>
            <p:cNvPr id="4" name="Content Placeholder 4">
              <a:extLst>
                <a:ext uri="{FF2B5EF4-FFF2-40B4-BE49-F238E27FC236}">
                  <a16:creationId xmlns:a16="http://schemas.microsoft.com/office/drawing/2014/main" id="{D5F8D1BB-0438-47A4-B5D7-90632D47FAD7}"/>
                </a:ext>
              </a:extLst>
            </p:cNvPr>
            <p:cNvPicPr>
              <a:picLocks noChangeAspect="1"/>
            </p:cNvPicPr>
            <p:nvPr/>
          </p:nvPicPr>
          <p:blipFill rotWithShape="1">
            <a:blip r:embed="rId2">
              <a:extLst>
                <a:ext uri="{28A0092B-C50C-407E-A947-70E740481C1C}">
                  <a14:useLocalDpi xmlns:a14="http://schemas.microsoft.com/office/drawing/2010/main" val="0"/>
                </a:ext>
              </a:extLst>
            </a:blip>
            <a:srcRect b="72416"/>
            <a:stretch/>
          </p:blipFill>
          <p:spPr>
            <a:xfrm>
              <a:off x="29183" y="0"/>
              <a:ext cx="6858000" cy="1182532"/>
            </a:xfrm>
            <a:prstGeom prst="rect">
              <a:avLst/>
            </a:prstGeom>
          </p:spPr>
        </p:pic>
        <p:pic>
          <p:nvPicPr>
            <p:cNvPr id="5" name="Picture 4">
              <a:extLst>
                <a:ext uri="{FF2B5EF4-FFF2-40B4-BE49-F238E27FC236}">
                  <a16:creationId xmlns:a16="http://schemas.microsoft.com/office/drawing/2014/main" id="{F65DC593-8D91-4C47-A992-801A0BB2F688}"/>
                </a:ext>
              </a:extLst>
            </p:cNvPr>
            <p:cNvPicPr>
              <a:picLocks noChangeAspect="1"/>
            </p:cNvPicPr>
            <p:nvPr/>
          </p:nvPicPr>
          <p:blipFill rotWithShape="1">
            <a:blip r:embed="rId3">
              <a:extLst>
                <a:ext uri="{28A0092B-C50C-407E-A947-70E740481C1C}">
                  <a14:useLocalDpi xmlns:a14="http://schemas.microsoft.com/office/drawing/2010/main" val="0"/>
                </a:ext>
              </a:extLst>
            </a:blip>
            <a:srcRect t="3108"/>
            <a:stretch/>
          </p:blipFill>
          <p:spPr>
            <a:xfrm>
              <a:off x="29183" y="1182532"/>
              <a:ext cx="6897804" cy="3138593"/>
            </a:xfrm>
            <a:prstGeom prst="rect">
              <a:avLst/>
            </a:prstGeom>
          </p:spPr>
        </p:pic>
      </p:grpSp>
    </p:spTree>
    <p:extLst>
      <p:ext uri="{BB962C8B-B14F-4D97-AF65-F5344CB8AC3E}">
        <p14:creationId xmlns:p14="http://schemas.microsoft.com/office/powerpoint/2010/main" val="38694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373"/>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D514ED86-D66F-4B43-9BB7-4C99ABD312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2416"/>
          <a:stretch/>
        </p:blipFill>
        <p:spPr>
          <a:xfrm>
            <a:off x="689710" y="114300"/>
            <a:ext cx="7764580" cy="1329426"/>
          </a:xfrm>
        </p:spPr>
      </p:pic>
      <p:pic>
        <p:nvPicPr>
          <p:cNvPr id="5" name="Picture 4" descr="Timeline, calendar&#10;&#10;Description automatically generated">
            <a:extLst>
              <a:ext uri="{FF2B5EF4-FFF2-40B4-BE49-F238E27FC236}">
                <a16:creationId xmlns:a16="http://schemas.microsoft.com/office/drawing/2014/main" id="{0A3EEBBB-0F7C-4C65-872A-8182C336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10" y="1450248"/>
            <a:ext cx="7764580" cy="5307322"/>
          </a:xfrm>
          <a:prstGeom prst="rect">
            <a:avLst/>
          </a:prstGeom>
        </p:spPr>
      </p:pic>
    </p:spTree>
    <p:extLst>
      <p:ext uri="{BB962C8B-B14F-4D97-AF65-F5344CB8AC3E}">
        <p14:creationId xmlns:p14="http://schemas.microsoft.com/office/powerpoint/2010/main" val="389048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189697-7689-466E-B9CA-753ECBAE87F3}"/>
              </a:ext>
            </a:extLst>
          </p:cNvPr>
          <p:cNvSpPr txBox="1"/>
          <p:nvPr/>
        </p:nvSpPr>
        <p:spPr>
          <a:xfrm>
            <a:off x="795026" y="223527"/>
            <a:ext cx="7553947" cy="461665"/>
          </a:xfrm>
          <a:prstGeom prst="rect">
            <a:avLst/>
          </a:prstGeom>
          <a:noFill/>
        </p:spPr>
        <p:txBody>
          <a:bodyPr wrap="square" rtlCol="0">
            <a:spAutoFit/>
          </a:bodyPr>
          <a:lstStyle/>
          <a:p>
            <a:pPr algn="ctr"/>
            <a:r>
              <a:rPr lang="en-GB" sz="2400" dirty="0">
                <a:solidFill>
                  <a:schemeClr val="bg1"/>
                </a:solidFill>
                <a:cs typeface="Arial" panose="020B0604020202020204" pitchFamily="34" charset="0"/>
              </a:rPr>
              <a:t>Workshop Aims and Objectives</a:t>
            </a:r>
          </a:p>
        </p:txBody>
      </p:sp>
      <p:sp>
        <p:nvSpPr>
          <p:cNvPr id="18" name="Rectangle 17">
            <a:extLst>
              <a:ext uri="{FF2B5EF4-FFF2-40B4-BE49-F238E27FC236}">
                <a16:creationId xmlns:a16="http://schemas.microsoft.com/office/drawing/2014/main" id="{EDE64650-CBD2-46E7-9DE5-56661F5795D5}"/>
              </a:ext>
            </a:extLst>
          </p:cNvPr>
          <p:cNvSpPr/>
          <p:nvPr/>
        </p:nvSpPr>
        <p:spPr>
          <a:xfrm>
            <a:off x="1087170" y="1363067"/>
            <a:ext cx="6929365" cy="4708981"/>
          </a:xfrm>
          <a:prstGeom prst="rect">
            <a:avLst/>
          </a:prstGeom>
        </p:spPr>
        <p:txBody>
          <a:bodyPr wrap="square">
            <a:spAutoFit/>
          </a:bodyPr>
          <a:lstStyle/>
          <a:p>
            <a:r>
              <a:rPr lang="en-US" sz="2000" b="1" dirty="0">
                <a:ea typeface="+mn-lt"/>
                <a:cs typeface="+mn-lt"/>
              </a:rPr>
              <a:t>Aims and objectives of the workshop</a:t>
            </a:r>
          </a:p>
          <a:p>
            <a:endParaRPr lang="en" sz="2000" dirty="0">
              <a:ea typeface="+mn-lt"/>
              <a:cs typeface="+mn-lt"/>
            </a:endParaRPr>
          </a:p>
          <a:p>
            <a:pPr marL="285750" indent="-285750">
              <a:buFont typeface="Arial"/>
              <a:buChar char="•"/>
            </a:pPr>
            <a:r>
              <a:rPr lang="en-GB" sz="2000" dirty="0">
                <a:ea typeface="+mn-lt"/>
                <a:cs typeface="+mn-lt"/>
              </a:rPr>
              <a:t>Share the results from the PSN Youth Engagement Covid-19 Impact Survey 2020 with the wider Public Sector Network and reflect on the findings.</a:t>
            </a:r>
          </a:p>
          <a:p>
            <a:endParaRPr lang="en-US" sz="2000" dirty="0">
              <a:ea typeface="+mn-lt"/>
              <a:cs typeface="+mn-lt"/>
            </a:endParaRPr>
          </a:p>
          <a:p>
            <a:pPr marL="285750" indent="-285750">
              <a:buFont typeface="Arial"/>
              <a:buChar char="•"/>
            </a:pPr>
            <a:r>
              <a:rPr lang="en-US" sz="2000" dirty="0">
                <a:ea typeface="+mn-lt"/>
                <a:cs typeface="+mn-lt"/>
              </a:rPr>
              <a:t>Provide an opportunity for Public Sector Network members to give feedback on the findings. </a:t>
            </a:r>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Provide an opportunity for Public Sector Network members to raise any additional points regarding youth engagement activity within their organisations.</a:t>
            </a:r>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Guide future activity of the network (e.g., what future events and activities do members want to see).</a:t>
            </a:r>
          </a:p>
        </p:txBody>
      </p:sp>
      <p:sp>
        <p:nvSpPr>
          <p:cNvPr id="8" name="Oval 7">
            <a:extLst>
              <a:ext uri="{FF2B5EF4-FFF2-40B4-BE49-F238E27FC236}">
                <a16:creationId xmlns:a16="http://schemas.microsoft.com/office/drawing/2014/main" id="{5E94722B-BA04-4B28-9D38-402BCAB413CE}"/>
              </a:ext>
            </a:extLst>
          </p:cNvPr>
          <p:cNvSpPr/>
          <p:nvPr/>
        </p:nvSpPr>
        <p:spPr>
          <a:xfrm>
            <a:off x="225990" y="1363067"/>
            <a:ext cx="720080" cy="720080"/>
          </a:xfrm>
          <a:prstGeom prst="ellipse">
            <a:avLst/>
          </a:prstGeom>
          <a:solidFill>
            <a:srgbClr val="004B6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pic>
        <p:nvPicPr>
          <p:cNvPr id="9" name="Graphic 8" descr="Magnifying glass">
            <a:extLst>
              <a:ext uri="{FF2B5EF4-FFF2-40B4-BE49-F238E27FC236}">
                <a16:creationId xmlns:a16="http://schemas.microsoft.com/office/drawing/2014/main" id="{0D9A545F-28B3-4028-8F36-C6F652B48D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270" y="1442942"/>
            <a:ext cx="579985" cy="579985"/>
          </a:xfrm>
          <a:prstGeom prst="rect">
            <a:avLst/>
          </a:prstGeom>
        </p:spPr>
      </p:pic>
    </p:spTree>
    <p:extLst>
      <p:ext uri="{BB962C8B-B14F-4D97-AF65-F5344CB8AC3E}">
        <p14:creationId xmlns:p14="http://schemas.microsoft.com/office/powerpoint/2010/main" val="400910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189697-7689-466E-B9CA-753ECBAE87F3}"/>
              </a:ext>
            </a:extLst>
          </p:cNvPr>
          <p:cNvSpPr txBox="1"/>
          <p:nvPr/>
        </p:nvSpPr>
        <p:spPr>
          <a:xfrm>
            <a:off x="795026" y="-25947"/>
            <a:ext cx="7553947" cy="830997"/>
          </a:xfrm>
          <a:prstGeom prst="rect">
            <a:avLst/>
          </a:prstGeom>
          <a:noFill/>
        </p:spPr>
        <p:txBody>
          <a:bodyPr wrap="square" rtlCol="0">
            <a:spAutoFit/>
          </a:bodyPr>
          <a:lstStyle/>
          <a:p>
            <a:pPr algn="ctr"/>
            <a:r>
              <a:rPr lang="en-GB" sz="2400" dirty="0">
                <a:solidFill>
                  <a:schemeClr val="bg1"/>
                </a:solidFill>
                <a:cs typeface="Arial" panose="020B0604020202020204" pitchFamily="34" charset="0"/>
              </a:rPr>
              <a:t>Young Persons Guarantee </a:t>
            </a:r>
          </a:p>
          <a:p>
            <a:pPr algn="ctr"/>
            <a:r>
              <a:rPr lang="en-GB" sz="2400" dirty="0">
                <a:solidFill>
                  <a:schemeClr val="bg1"/>
                </a:solidFill>
                <a:cs typeface="Arial" panose="020B0604020202020204" pitchFamily="34" charset="0"/>
              </a:rPr>
              <a:t>The 5 asks of employers</a:t>
            </a:r>
          </a:p>
        </p:txBody>
      </p:sp>
      <p:pic>
        <p:nvPicPr>
          <p:cNvPr id="15" name="Graphic 14" descr="Magnifying glass">
            <a:extLst>
              <a:ext uri="{FF2B5EF4-FFF2-40B4-BE49-F238E27FC236}">
                <a16:creationId xmlns:a16="http://schemas.microsoft.com/office/drawing/2014/main" id="{62B47FDE-8E54-4304-82A7-C4D3220BB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990" y="103667"/>
            <a:ext cx="701383" cy="701383"/>
          </a:xfrm>
          <a:prstGeom prst="rect">
            <a:avLst/>
          </a:prstGeom>
        </p:spPr>
      </p:pic>
      <p:pic>
        <p:nvPicPr>
          <p:cNvPr id="17" name="Graphic 16" descr="Bullseye">
            <a:extLst>
              <a:ext uri="{FF2B5EF4-FFF2-40B4-BE49-F238E27FC236}">
                <a16:creationId xmlns:a16="http://schemas.microsoft.com/office/drawing/2014/main" id="{0BEAB0C5-4EE4-4E32-B2F8-134D5F92E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6625" y="103667"/>
            <a:ext cx="701384" cy="701384"/>
          </a:xfrm>
          <a:prstGeom prst="rect">
            <a:avLst/>
          </a:prstGeom>
        </p:spPr>
      </p:pic>
      <p:pic>
        <p:nvPicPr>
          <p:cNvPr id="8" name="Picture 7" descr="Icon&#10;&#10;Description automatically generated">
            <a:extLst>
              <a:ext uri="{FF2B5EF4-FFF2-40B4-BE49-F238E27FC236}">
                <a16:creationId xmlns:a16="http://schemas.microsoft.com/office/drawing/2014/main" id="{E37502BF-86DA-4B30-A667-9B1023F73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48" y="5312626"/>
            <a:ext cx="1444755" cy="1441707"/>
          </a:xfrm>
          <a:prstGeom prst="rect">
            <a:avLst/>
          </a:prstGeom>
        </p:spPr>
      </p:pic>
      <p:sp>
        <p:nvSpPr>
          <p:cNvPr id="12" name="Rectangle 11">
            <a:extLst>
              <a:ext uri="{FF2B5EF4-FFF2-40B4-BE49-F238E27FC236}">
                <a16:creationId xmlns:a16="http://schemas.microsoft.com/office/drawing/2014/main" id="{1228AFEF-F1DE-4BFA-89F1-D2E1F68A7E49}"/>
              </a:ext>
            </a:extLst>
          </p:cNvPr>
          <p:cNvSpPr/>
          <p:nvPr/>
        </p:nvSpPr>
        <p:spPr>
          <a:xfrm>
            <a:off x="1327629" y="908718"/>
            <a:ext cx="7611376" cy="5601533"/>
          </a:xfrm>
          <a:prstGeom prst="rect">
            <a:avLst/>
          </a:prstGeom>
        </p:spPr>
        <p:txBody>
          <a:bodyPr wrap="square">
            <a:spAutoFit/>
          </a:bodyPr>
          <a:lstStyle/>
          <a:p>
            <a:endParaRPr lang="en-GB" sz="2000" b="1" dirty="0">
              <a:ea typeface="+mn-lt"/>
              <a:cs typeface="+mn-lt"/>
            </a:endParaRPr>
          </a:p>
          <a:p>
            <a:r>
              <a:rPr lang="en-GB" sz="2000" b="1" dirty="0">
                <a:ea typeface="+mn-lt"/>
                <a:cs typeface="+mn-lt"/>
              </a:rPr>
              <a:t>1. To support young people and prepare them for the world of work</a:t>
            </a:r>
          </a:p>
          <a:p>
            <a:r>
              <a:rPr lang="en-GB" sz="2000" dirty="0">
                <a:ea typeface="+mn-lt"/>
                <a:cs typeface="+mn-lt"/>
              </a:rPr>
              <a:t>	DWY/ work experience and work preparation/ volunteering </a:t>
            </a:r>
          </a:p>
          <a:p>
            <a:endParaRPr lang="en-GB" sz="2000" dirty="0">
              <a:ea typeface="+mn-lt"/>
              <a:cs typeface="+mn-lt"/>
            </a:endParaRPr>
          </a:p>
          <a:p>
            <a:r>
              <a:rPr lang="en-GB" sz="2000" b="1" dirty="0">
                <a:ea typeface="+mn-lt"/>
                <a:cs typeface="+mn-lt"/>
              </a:rPr>
              <a:t>2. To help those who need it most </a:t>
            </a:r>
          </a:p>
          <a:p>
            <a:r>
              <a:rPr lang="en-GB" sz="2000" dirty="0">
                <a:ea typeface="+mn-lt"/>
                <a:cs typeface="+mn-lt"/>
              </a:rPr>
              <a:t>	Engaging with and opening opportunities to young people who face 	barriers to work</a:t>
            </a:r>
          </a:p>
          <a:p>
            <a:endParaRPr lang="en-GB" sz="2000" dirty="0">
              <a:ea typeface="+mn-lt"/>
              <a:cs typeface="+mn-lt"/>
            </a:endParaRPr>
          </a:p>
          <a:p>
            <a:r>
              <a:rPr lang="en-GB" sz="2000" b="1" dirty="0">
                <a:ea typeface="+mn-lt"/>
                <a:cs typeface="+mn-lt"/>
              </a:rPr>
              <a:t>3. To invest in a skilled workforce</a:t>
            </a:r>
          </a:p>
          <a:p>
            <a:r>
              <a:rPr lang="en-GB" sz="2000" dirty="0">
                <a:ea typeface="+mn-lt"/>
                <a:cs typeface="+mn-lt"/>
              </a:rPr>
              <a:t>	Apprenticeships/ training and upskilling </a:t>
            </a:r>
          </a:p>
          <a:p>
            <a:endParaRPr lang="en-GB" sz="2000" dirty="0">
              <a:ea typeface="+mn-lt"/>
              <a:cs typeface="+mn-lt"/>
            </a:endParaRPr>
          </a:p>
          <a:p>
            <a:r>
              <a:rPr lang="en-GB" sz="2000" b="1" dirty="0">
                <a:ea typeface="+mn-lt"/>
                <a:cs typeface="+mn-lt"/>
              </a:rPr>
              <a:t>4. To create jobs and opportunities for young people</a:t>
            </a:r>
          </a:p>
          <a:p>
            <a:r>
              <a:rPr lang="en-GB" sz="2000" dirty="0">
                <a:ea typeface="+mn-lt"/>
                <a:cs typeface="+mn-lt"/>
              </a:rPr>
              <a:t>	Apprenticeships/ vacancies/ paid apprenticeships and work 	experience </a:t>
            </a:r>
          </a:p>
          <a:p>
            <a:endParaRPr lang="en-GB" sz="2000" dirty="0">
              <a:ea typeface="+mn-lt"/>
              <a:cs typeface="+mn-lt"/>
            </a:endParaRPr>
          </a:p>
          <a:p>
            <a:r>
              <a:rPr lang="en" sz="2000" b="1" dirty="0">
                <a:ea typeface="+mn-lt"/>
                <a:cs typeface="+mn-lt"/>
              </a:rPr>
              <a:t>5. To create a workplace which supports young people</a:t>
            </a:r>
          </a:p>
          <a:p>
            <a:r>
              <a:rPr lang="en" sz="2000" dirty="0">
                <a:ea typeface="+mn-lt"/>
                <a:cs typeface="+mn-lt"/>
              </a:rPr>
              <a:t>	Fair work/ living wage employers/ Investors in Young people </a:t>
            </a:r>
          </a:p>
          <a:p>
            <a:pPr marL="285750" indent="-285750">
              <a:buFont typeface="Arial" panose="020B0604020202020204" pitchFamily="34" charset="0"/>
              <a:buChar char="•"/>
            </a:pPr>
            <a:endParaRPr lang="en" dirty="0">
              <a:ea typeface="+mn-lt"/>
              <a:cs typeface="+mn-lt"/>
              <a:sym typeface="Wingdings" panose="05000000000000000000" pitchFamily="2" charset="2"/>
            </a:endParaRPr>
          </a:p>
        </p:txBody>
      </p:sp>
    </p:spTree>
    <p:extLst>
      <p:ext uri="{BB962C8B-B14F-4D97-AF65-F5344CB8AC3E}">
        <p14:creationId xmlns:p14="http://schemas.microsoft.com/office/powerpoint/2010/main" val="145273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9ACC85B7-BA0A-44A7-9C5D-7BB6A339DAB7}"/>
              </a:ext>
            </a:extLst>
          </p:cNvPr>
          <p:cNvSpPr/>
          <p:nvPr/>
        </p:nvSpPr>
        <p:spPr>
          <a:xfrm>
            <a:off x="369352" y="5639681"/>
            <a:ext cx="720080" cy="720080"/>
          </a:xfrm>
          <a:prstGeom prst="ellipse">
            <a:avLst/>
          </a:prstGeom>
          <a:solidFill>
            <a:srgbClr val="009DB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189697-7689-466E-B9CA-753ECBAE87F3}"/>
              </a:ext>
            </a:extLst>
          </p:cNvPr>
          <p:cNvSpPr txBox="1"/>
          <p:nvPr/>
        </p:nvSpPr>
        <p:spPr>
          <a:xfrm>
            <a:off x="795026" y="223527"/>
            <a:ext cx="7553947" cy="461665"/>
          </a:xfrm>
          <a:prstGeom prst="rect">
            <a:avLst/>
          </a:prstGeom>
          <a:noFill/>
        </p:spPr>
        <p:txBody>
          <a:bodyPr wrap="square" rtlCol="0">
            <a:spAutoFit/>
          </a:bodyPr>
          <a:lstStyle/>
          <a:p>
            <a:pPr algn="ctr"/>
            <a:r>
              <a:rPr lang="en-GB" sz="2400" dirty="0">
                <a:solidFill>
                  <a:schemeClr val="bg1"/>
                </a:solidFill>
                <a:cs typeface="Arial" panose="020B0604020202020204" pitchFamily="34" charset="0"/>
              </a:rPr>
              <a:t>PSN Youth Engagement Covid-19 Impact survey 2020</a:t>
            </a:r>
          </a:p>
        </p:txBody>
      </p:sp>
      <p:sp>
        <p:nvSpPr>
          <p:cNvPr id="12" name="TextBox 11">
            <a:extLst>
              <a:ext uri="{FF2B5EF4-FFF2-40B4-BE49-F238E27FC236}">
                <a16:creationId xmlns:a16="http://schemas.microsoft.com/office/drawing/2014/main" id="{30940AFA-3C84-4822-820E-A83EBD0DFDD7}"/>
              </a:ext>
            </a:extLst>
          </p:cNvPr>
          <p:cNvSpPr txBox="1"/>
          <p:nvPr/>
        </p:nvSpPr>
        <p:spPr>
          <a:xfrm>
            <a:off x="1172151" y="1180361"/>
            <a:ext cx="7851776" cy="5324535"/>
          </a:xfrm>
          <a:prstGeom prst="rect">
            <a:avLst/>
          </a:prstGeom>
          <a:noFill/>
        </p:spPr>
        <p:txBody>
          <a:bodyPr wrap="square" lIns="91440" tIns="45720" rIns="91440" bIns="45720" rtlCol="0" anchor="t">
            <a:spAutoFit/>
          </a:bodyPr>
          <a:lstStyle/>
          <a:p>
            <a:r>
              <a:rPr lang="en-US" sz="2000" b="1" dirty="0">
                <a:cs typeface="Arial"/>
              </a:rPr>
              <a:t>Background: </a:t>
            </a:r>
            <a:r>
              <a:rPr lang="en" sz="2000" dirty="0">
                <a:ea typeface="+mn-lt"/>
                <a:cs typeface="+mn-lt"/>
              </a:rPr>
              <a:t>The Public Sector Network supports the Scottish Government’s goal of increasing youth employment </a:t>
            </a:r>
            <a:r>
              <a:rPr lang="en-GB" sz="2000" dirty="0">
                <a:ea typeface="+mn-lt"/>
                <a:cs typeface="+mn-lt"/>
              </a:rPr>
              <a:t>in public sector organisations</a:t>
            </a:r>
            <a:r>
              <a:rPr lang="en" sz="2000" dirty="0">
                <a:ea typeface="+mn-lt"/>
                <a:cs typeface="+mn-lt"/>
              </a:rPr>
              <a:t>. This network </a:t>
            </a:r>
            <a:r>
              <a:rPr lang="en-GB" sz="2000" dirty="0">
                <a:ea typeface="+mn-lt"/>
                <a:cs typeface="+mn-lt"/>
              </a:rPr>
              <a:t>includes health boards, local authorities and public corporations. </a:t>
            </a:r>
            <a:r>
              <a:rPr lang="en" sz="2000" dirty="0">
                <a:ea typeface="+mn-lt"/>
                <a:cs typeface="+mn-lt"/>
              </a:rPr>
              <a:t> </a:t>
            </a:r>
          </a:p>
          <a:p>
            <a:endParaRPr lang="en" sz="2000" dirty="0">
              <a:ea typeface="+mn-lt"/>
              <a:cs typeface="+mn-lt"/>
            </a:endParaRPr>
          </a:p>
          <a:p>
            <a:endParaRPr lang="en-US" sz="2000" dirty="0">
              <a:ea typeface="+mn-lt"/>
              <a:cs typeface="+mn-lt"/>
            </a:endParaRPr>
          </a:p>
          <a:p>
            <a:r>
              <a:rPr lang="en-US" sz="2000" dirty="0">
                <a:ea typeface="+mn-lt"/>
                <a:cs typeface="+mn-lt"/>
              </a:rPr>
              <a:t>The purpose of this research was to:</a:t>
            </a:r>
          </a:p>
          <a:p>
            <a:endParaRPr lang="en" sz="2000" dirty="0">
              <a:ea typeface="+mn-lt"/>
              <a:cs typeface="+mn-lt"/>
            </a:endParaRPr>
          </a:p>
          <a:p>
            <a:pPr marL="285750" indent="-285750">
              <a:buFont typeface="Arial"/>
              <a:buChar char="•"/>
            </a:pPr>
            <a:r>
              <a:rPr lang="en-US" sz="2000" dirty="0">
                <a:ea typeface="+mn-lt"/>
                <a:cs typeface="+mn-lt"/>
              </a:rPr>
              <a:t>Gain insight into youth employment strategies used by Public Sector Network organisations in Scotland.</a:t>
            </a:r>
            <a:endParaRPr lang="en-GB" dirty="0">
              <a:ea typeface="+mn-lt"/>
              <a:cs typeface="+mn-lt"/>
            </a:endParaRPr>
          </a:p>
          <a:p>
            <a:endParaRPr lang="en-US" sz="2000" dirty="0">
              <a:ea typeface="+mn-lt"/>
              <a:cs typeface="+mn-lt"/>
            </a:endParaRPr>
          </a:p>
          <a:p>
            <a:pPr marL="285750" indent="-285750">
              <a:buFont typeface="Arial"/>
              <a:buChar char="•"/>
            </a:pPr>
            <a:r>
              <a:rPr lang="en-US" sz="2000" dirty="0">
                <a:ea typeface="+mn-lt"/>
                <a:cs typeface="+mn-lt"/>
              </a:rPr>
              <a:t>Provide pre and post COVID-19 measurements for youth employment levels and strategies within the Public Sector Network organisations in Scotland.</a:t>
            </a:r>
          </a:p>
          <a:p>
            <a:pPr marL="285750" indent="-285750">
              <a:buFont typeface="Arial"/>
              <a:buChar char="•"/>
            </a:pPr>
            <a:endParaRPr lang="en-US" sz="2000" dirty="0">
              <a:ea typeface="+mn-lt"/>
              <a:cs typeface="+mn-lt"/>
            </a:endParaRPr>
          </a:p>
          <a:p>
            <a:r>
              <a:rPr lang="en-GB" sz="2000" dirty="0">
                <a:ea typeface="+mn-lt"/>
                <a:cs typeface="+mn-lt"/>
              </a:rPr>
              <a:t>The survey was circulated to all PSN members and the response rate was 55%.</a:t>
            </a:r>
            <a:endParaRPr lang="en-US" sz="2000" dirty="0">
              <a:ea typeface="+mn-lt"/>
              <a:cs typeface="+mn-lt"/>
            </a:endParaRPr>
          </a:p>
        </p:txBody>
      </p:sp>
      <p:sp>
        <p:nvSpPr>
          <p:cNvPr id="13" name="Oval 12">
            <a:extLst>
              <a:ext uri="{FF2B5EF4-FFF2-40B4-BE49-F238E27FC236}">
                <a16:creationId xmlns:a16="http://schemas.microsoft.com/office/drawing/2014/main" id="{49E184B3-2A31-4105-9910-C52EB4B2AF83}"/>
              </a:ext>
            </a:extLst>
          </p:cNvPr>
          <p:cNvSpPr/>
          <p:nvPr/>
        </p:nvSpPr>
        <p:spPr>
          <a:xfrm>
            <a:off x="369352" y="3052895"/>
            <a:ext cx="720080" cy="720080"/>
          </a:xfrm>
          <a:prstGeom prst="ellipse">
            <a:avLst/>
          </a:prstGeom>
          <a:solidFill>
            <a:srgbClr val="004B6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pic>
        <p:nvPicPr>
          <p:cNvPr id="21" name="Graphic 20" descr="Magnifying glass">
            <a:extLst>
              <a:ext uri="{FF2B5EF4-FFF2-40B4-BE49-F238E27FC236}">
                <a16:creationId xmlns:a16="http://schemas.microsoft.com/office/drawing/2014/main" id="{CBF88AE8-68BD-479E-81C2-C0EF879582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632" y="3132770"/>
            <a:ext cx="579985" cy="579985"/>
          </a:xfrm>
          <a:prstGeom prst="rect">
            <a:avLst/>
          </a:prstGeom>
        </p:spPr>
      </p:pic>
      <p:pic>
        <p:nvPicPr>
          <p:cNvPr id="3" name="Picture 3" descr="A picture containing drawing&#10;&#10;Description automatically generated">
            <a:extLst>
              <a:ext uri="{FF2B5EF4-FFF2-40B4-BE49-F238E27FC236}">
                <a16:creationId xmlns:a16="http://schemas.microsoft.com/office/drawing/2014/main" id="{6E058FC0-C793-4375-8B6B-FE96F5055A77}"/>
              </a:ext>
            </a:extLst>
          </p:cNvPr>
          <p:cNvPicPr>
            <a:picLocks noChangeAspect="1"/>
          </p:cNvPicPr>
          <p:nvPr/>
        </p:nvPicPr>
        <p:blipFill>
          <a:blip r:embed="rId4"/>
          <a:stretch>
            <a:fillRect/>
          </a:stretch>
        </p:blipFill>
        <p:spPr>
          <a:xfrm>
            <a:off x="375057" y="1250776"/>
            <a:ext cx="714375" cy="723900"/>
          </a:xfrm>
          <a:prstGeom prst="rect">
            <a:avLst/>
          </a:prstGeom>
        </p:spPr>
      </p:pic>
      <p:pic>
        <p:nvPicPr>
          <p:cNvPr id="5" name="Graphic 5" descr="Lights On">
            <a:extLst>
              <a:ext uri="{FF2B5EF4-FFF2-40B4-BE49-F238E27FC236}">
                <a16:creationId xmlns:a16="http://schemas.microsoft.com/office/drawing/2014/main" id="{ACEE8DA2-A9C0-4762-B379-0BD8ED1105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632" y="1338197"/>
            <a:ext cx="559496" cy="549058"/>
          </a:xfrm>
          <a:prstGeom prst="rect">
            <a:avLst/>
          </a:prstGeom>
        </p:spPr>
      </p:pic>
      <p:pic>
        <p:nvPicPr>
          <p:cNvPr id="14" name="Graphic 13" descr="Marker">
            <a:extLst>
              <a:ext uri="{FF2B5EF4-FFF2-40B4-BE49-F238E27FC236}">
                <a16:creationId xmlns:a16="http://schemas.microsoft.com/office/drawing/2014/main" id="{C6DAF02A-7BCA-41BC-9551-8F36719A2C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960" y="5583289"/>
            <a:ext cx="832864" cy="832864"/>
          </a:xfrm>
          <a:prstGeom prst="rect">
            <a:avLst/>
          </a:prstGeom>
        </p:spPr>
      </p:pic>
    </p:spTree>
    <p:extLst>
      <p:ext uri="{BB962C8B-B14F-4D97-AF65-F5344CB8AC3E}">
        <p14:creationId xmlns:p14="http://schemas.microsoft.com/office/powerpoint/2010/main" val="89621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189697-7689-466E-B9CA-753ECBAE87F3}"/>
              </a:ext>
            </a:extLst>
          </p:cNvPr>
          <p:cNvSpPr txBox="1"/>
          <p:nvPr/>
        </p:nvSpPr>
        <p:spPr>
          <a:xfrm>
            <a:off x="795026" y="223527"/>
            <a:ext cx="7553947" cy="461665"/>
          </a:xfrm>
          <a:prstGeom prst="rect">
            <a:avLst/>
          </a:prstGeom>
          <a:noFill/>
        </p:spPr>
        <p:txBody>
          <a:bodyPr wrap="square" rtlCol="0">
            <a:spAutoFit/>
          </a:bodyPr>
          <a:lstStyle/>
          <a:p>
            <a:pPr algn="ctr"/>
            <a:r>
              <a:rPr lang="en-GB" sz="2400" dirty="0">
                <a:solidFill>
                  <a:schemeClr val="bg1"/>
                </a:solidFill>
                <a:cs typeface="Arial" panose="020B0604020202020204" pitchFamily="34" charset="0"/>
              </a:rPr>
              <a:t>Key messages</a:t>
            </a:r>
          </a:p>
        </p:txBody>
      </p:sp>
      <p:pic>
        <p:nvPicPr>
          <p:cNvPr id="15" name="Graphic 14" descr="Magnifying glass">
            <a:extLst>
              <a:ext uri="{FF2B5EF4-FFF2-40B4-BE49-F238E27FC236}">
                <a16:creationId xmlns:a16="http://schemas.microsoft.com/office/drawing/2014/main" id="{62B47FDE-8E54-4304-82A7-C4D3220BB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990" y="103667"/>
            <a:ext cx="701383" cy="701383"/>
          </a:xfrm>
          <a:prstGeom prst="rect">
            <a:avLst/>
          </a:prstGeom>
        </p:spPr>
      </p:pic>
      <p:pic>
        <p:nvPicPr>
          <p:cNvPr id="17" name="Graphic 16" descr="Bullseye">
            <a:extLst>
              <a:ext uri="{FF2B5EF4-FFF2-40B4-BE49-F238E27FC236}">
                <a16:creationId xmlns:a16="http://schemas.microsoft.com/office/drawing/2014/main" id="{0BEAB0C5-4EE4-4E32-B2F8-134D5F92E3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6625" y="103667"/>
            <a:ext cx="701384" cy="701384"/>
          </a:xfrm>
          <a:prstGeom prst="rect">
            <a:avLst/>
          </a:prstGeom>
        </p:spPr>
      </p:pic>
      <p:sp>
        <p:nvSpPr>
          <p:cNvPr id="18" name="Rectangle 17">
            <a:extLst>
              <a:ext uri="{FF2B5EF4-FFF2-40B4-BE49-F238E27FC236}">
                <a16:creationId xmlns:a16="http://schemas.microsoft.com/office/drawing/2014/main" id="{EDE64650-CBD2-46E7-9DE5-56661F5795D5}"/>
              </a:ext>
            </a:extLst>
          </p:cNvPr>
          <p:cNvSpPr/>
          <p:nvPr/>
        </p:nvSpPr>
        <p:spPr>
          <a:xfrm>
            <a:off x="1140390" y="1539126"/>
            <a:ext cx="7571342" cy="4801314"/>
          </a:xfrm>
          <a:prstGeom prst="rect">
            <a:avLst/>
          </a:prstGeom>
        </p:spPr>
        <p:txBody>
          <a:bodyPr wrap="square">
            <a:spAutoFit/>
          </a:bodyPr>
          <a:lstStyle/>
          <a:p>
            <a:pPr marL="285750" indent="-285750">
              <a:buFont typeface="Arial" panose="020B0604020202020204" pitchFamily="34" charset="0"/>
              <a:buChar char="•"/>
            </a:pPr>
            <a:r>
              <a:rPr lang="en-GB" dirty="0"/>
              <a:t>PSN Network organisations were involved in youth employment/engagement activities pre-Covid-19 (e.g., 82% attended career events targeting young people and 94% offered work experience overall). </a:t>
            </a:r>
          </a:p>
          <a:p>
            <a:endParaRPr lang="en-GB" dirty="0"/>
          </a:p>
          <a:p>
            <a:endParaRPr lang="en-GB" dirty="0"/>
          </a:p>
          <a:p>
            <a:pPr marL="285750" indent="-285750">
              <a:buFont typeface="Arial" panose="020B0604020202020204" pitchFamily="34" charset="0"/>
              <a:buChar char="•"/>
            </a:pPr>
            <a:r>
              <a:rPr lang="en-GB" dirty="0"/>
              <a:t>There was high awareness of Developing the Young Workforce (82%) and the Scottish Youth Guarantee (72%) in the PSN Network organisations. </a:t>
            </a:r>
          </a:p>
          <a:p>
            <a:endParaRPr lang="en-GB" dirty="0"/>
          </a:p>
          <a:p>
            <a:endParaRPr lang="en-GB" dirty="0"/>
          </a:p>
          <a:p>
            <a:pPr marL="285750" indent="-285750">
              <a:buFont typeface="Arial" panose="020B0604020202020204" pitchFamily="34" charset="0"/>
              <a:buChar char="•"/>
            </a:pPr>
            <a:r>
              <a:rPr lang="en-GB" dirty="0"/>
              <a:t>70% of respondents report having a youth employment strategy.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main barriers to </a:t>
            </a:r>
            <a:r>
              <a:rPr lang="en-GB" dirty="0">
                <a:cs typeface="Arial"/>
              </a:rPr>
              <a:t>establishing youth employment/engagement strategies were limited funding and young people’s lack of awareness of the variety of roles within the public sector. More needs to be done to raise awareness of opportunities to attract young talent in public sector organisations. </a:t>
            </a:r>
          </a:p>
          <a:p>
            <a:endParaRPr lang="en-GB" dirty="0">
              <a:cs typeface="Arial"/>
            </a:endParaRPr>
          </a:p>
        </p:txBody>
      </p:sp>
      <p:pic>
        <p:nvPicPr>
          <p:cNvPr id="19" name="Graphic 18" descr="Schoolhouse">
            <a:extLst>
              <a:ext uri="{FF2B5EF4-FFF2-40B4-BE49-F238E27FC236}">
                <a16:creationId xmlns:a16="http://schemas.microsoft.com/office/drawing/2014/main" id="{43F806D7-50F3-4EFF-A745-CC23F5390A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990" y="1132247"/>
            <a:ext cx="914400" cy="914400"/>
          </a:xfrm>
          <a:prstGeom prst="rect">
            <a:avLst/>
          </a:prstGeom>
        </p:spPr>
      </p:pic>
      <p:pic>
        <p:nvPicPr>
          <p:cNvPr id="22" name="Picture 21" descr="Icon&#10;&#10;Description automatically generated">
            <a:extLst>
              <a:ext uri="{FF2B5EF4-FFF2-40B4-BE49-F238E27FC236}">
                <a16:creationId xmlns:a16="http://schemas.microsoft.com/office/drawing/2014/main" id="{6279DACF-BD71-43E8-84F8-6870AB6279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282" y="5421968"/>
            <a:ext cx="1025348" cy="1023185"/>
          </a:xfrm>
          <a:prstGeom prst="rect">
            <a:avLst/>
          </a:prstGeom>
        </p:spPr>
      </p:pic>
      <p:pic>
        <p:nvPicPr>
          <p:cNvPr id="23" name="Picture 22" descr="Icon&#10;&#10;Description automatically generated">
            <a:extLst>
              <a:ext uri="{FF2B5EF4-FFF2-40B4-BE49-F238E27FC236}">
                <a16:creationId xmlns:a16="http://schemas.microsoft.com/office/drawing/2014/main" id="{4DBD0C52-BF9C-4102-AAB3-140B114CDA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402" y="3532904"/>
            <a:ext cx="815478" cy="813758"/>
          </a:xfrm>
          <a:prstGeom prst="rect">
            <a:avLst/>
          </a:prstGeom>
        </p:spPr>
      </p:pic>
    </p:spTree>
    <p:extLst>
      <p:ext uri="{BB962C8B-B14F-4D97-AF65-F5344CB8AC3E}">
        <p14:creationId xmlns:p14="http://schemas.microsoft.com/office/powerpoint/2010/main" val="92537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189697-7689-466E-B9CA-753ECBAE87F3}"/>
              </a:ext>
            </a:extLst>
          </p:cNvPr>
          <p:cNvSpPr txBox="1"/>
          <p:nvPr/>
        </p:nvSpPr>
        <p:spPr>
          <a:xfrm>
            <a:off x="795026" y="223527"/>
            <a:ext cx="7553947" cy="461665"/>
          </a:xfrm>
          <a:prstGeom prst="rect">
            <a:avLst/>
          </a:prstGeom>
          <a:noFill/>
        </p:spPr>
        <p:txBody>
          <a:bodyPr wrap="square" rtlCol="0">
            <a:spAutoFit/>
          </a:bodyPr>
          <a:lstStyle/>
          <a:p>
            <a:pPr algn="ctr"/>
            <a:r>
              <a:rPr lang="en-GB" sz="2400" dirty="0">
                <a:solidFill>
                  <a:schemeClr val="bg1"/>
                </a:solidFill>
                <a:cs typeface="Arial" panose="020B0604020202020204" pitchFamily="34" charset="0"/>
              </a:rPr>
              <a:t>Key messages</a:t>
            </a:r>
          </a:p>
        </p:txBody>
      </p:sp>
      <p:pic>
        <p:nvPicPr>
          <p:cNvPr id="15" name="Graphic 14" descr="Magnifying glass">
            <a:extLst>
              <a:ext uri="{FF2B5EF4-FFF2-40B4-BE49-F238E27FC236}">
                <a16:creationId xmlns:a16="http://schemas.microsoft.com/office/drawing/2014/main" id="{62B47FDE-8E54-4304-82A7-C4D3220BB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990" y="103667"/>
            <a:ext cx="701383" cy="701383"/>
          </a:xfrm>
          <a:prstGeom prst="rect">
            <a:avLst/>
          </a:prstGeom>
        </p:spPr>
      </p:pic>
      <p:pic>
        <p:nvPicPr>
          <p:cNvPr id="17" name="Graphic 16" descr="Bullseye">
            <a:extLst>
              <a:ext uri="{FF2B5EF4-FFF2-40B4-BE49-F238E27FC236}">
                <a16:creationId xmlns:a16="http://schemas.microsoft.com/office/drawing/2014/main" id="{0BEAB0C5-4EE4-4E32-B2F8-134D5F92E3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6625" y="103667"/>
            <a:ext cx="701384" cy="701384"/>
          </a:xfrm>
          <a:prstGeom prst="rect">
            <a:avLst/>
          </a:prstGeom>
        </p:spPr>
      </p:pic>
      <p:sp>
        <p:nvSpPr>
          <p:cNvPr id="18" name="Rectangle 17">
            <a:extLst>
              <a:ext uri="{FF2B5EF4-FFF2-40B4-BE49-F238E27FC236}">
                <a16:creationId xmlns:a16="http://schemas.microsoft.com/office/drawing/2014/main" id="{EDE64650-CBD2-46E7-9DE5-56661F5795D5}"/>
              </a:ext>
            </a:extLst>
          </p:cNvPr>
          <p:cNvSpPr/>
          <p:nvPr/>
        </p:nvSpPr>
        <p:spPr>
          <a:xfrm>
            <a:off x="1278526" y="1122022"/>
            <a:ext cx="7792826" cy="5355312"/>
          </a:xfrm>
          <a:prstGeom prst="rect">
            <a:avLst/>
          </a:prstGeom>
        </p:spPr>
        <p:txBody>
          <a:bodyPr wrap="square">
            <a:spAutoFit/>
          </a:bodyPr>
          <a:lstStyle/>
          <a:p>
            <a:pPr marL="285750" indent="-285750">
              <a:buFont typeface="Arial" panose="020B0604020202020204" pitchFamily="34" charset="0"/>
              <a:buChar char="•"/>
            </a:pPr>
            <a:r>
              <a:rPr lang="en-GB" dirty="0">
                <a:cs typeface="Arial"/>
              </a:rPr>
              <a:t>Pre-Covid-19, 46% of organisations had taken on FAs, 93% had taken on MAs, and 52% had engaged in GAs. Popular frameworks include Business Skills, Children and Young People, Business and Administration, and IT Software Development. </a:t>
            </a: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cs typeface="Arial"/>
              </a:rPr>
              <a:t>Covid-19 has had a negative impact on the recruitment of FAs, MAs, GAs, interns, and graduates. </a:t>
            </a: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cs typeface="Arial"/>
              </a:rPr>
              <a:t>However, 60% have taken on 10 or more FAs and MAs and 40-50% have taken on GAs, interns and graduates.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comments show that organisations have started planning and implementing a recovery plan post covid-19 with a focus on youth employment and engagement.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cs typeface="Arial"/>
              </a:rPr>
              <a:t>Further engagement needs to take place with public sector network members to address barriers and improve the uptake of apprenticeship family in response to the pandemic to improve the levels of youth employment. </a:t>
            </a:r>
          </a:p>
        </p:txBody>
      </p:sp>
      <p:pic>
        <p:nvPicPr>
          <p:cNvPr id="8" name="Picture 7" descr="Icon&#10;&#10;Description automatically generated">
            <a:extLst>
              <a:ext uri="{FF2B5EF4-FFF2-40B4-BE49-F238E27FC236}">
                <a16:creationId xmlns:a16="http://schemas.microsoft.com/office/drawing/2014/main" id="{E37502BF-86DA-4B30-A667-9B1023F731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48" y="848416"/>
            <a:ext cx="1444755" cy="1441707"/>
          </a:xfrm>
          <a:prstGeom prst="rect">
            <a:avLst/>
          </a:prstGeom>
        </p:spPr>
      </p:pic>
      <p:pic>
        <p:nvPicPr>
          <p:cNvPr id="10" name="Graphic 9" descr="Magnifying glass">
            <a:extLst>
              <a:ext uri="{FF2B5EF4-FFF2-40B4-BE49-F238E27FC236}">
                <a16:creationId xmlns:a16="http://schemas.microsoft.com/office/drawing/2014/main" id="{8FB1A941-A59F-4332-9FCD-A425D4E993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3877" y="4654303"/>
            <a:ext cx="904649" cy="904649"/>
          </a:xfrm>
          <a:prstGeom prst="rect">
            <a:avLst/>
          </a:prstGeom>
        </p:spPr>
      </p:pic>
      <p:pic>
        <p:nvPicPr>
          <p:cNvPr id="3" name="Graphic 2" descr="Downward trend">
            <a:extLst>
              <a:ext uri="{FF2B5EF4-FFF2-40B4-BE49-F238E27FC236}">
                <a16:creationId xmlns:a16="http://schemas.microsoft.com/office/drawing/2014/main" id="{91A7785F-6013-42CC-A471-BDCA05FC9D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126" y="3090698"/>
            <a:ext cx="914400" cy="914400"/>
          </a:xfrm>
          <a:prstGeom prst="rect">
            <a:avLst/>
          </a:prstGeom>
        </p:spPr>
      </p:pic>
      <p:pic>
        <p:nvPicPr>
          <p:cNvPr id="16" name="Graphic 15" descr="Business Growth">
            <a:extLst>
              <a:ext uri="{FF2B5EF4-FFF2-40B4-BE49-F238E27FC236}">
                <a16:creationId xmlns:a16="http://schemas.microsoft.com/office/drawing/2014/main" id="{3625BCC3-9F43-44E7-87DE-FB287273CA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0173" y="5873260"/>
            <a:ext cx="914400" cy="914400"/>
          </a:xfrm>
          <a:prstGeom prst="rect">
            <a:avLst/>
          </a:prstGeom>
        </p:spPr>
      </p:pic>
    </p:spTree>
    <p:extLst>
      <p:ext uri="{BB962C8B-B14F-4D97-AF65-F5344CB8AC3E}">
        <p14:creationId xmlns:p14="http://schemas.microsoft.com/office/powerpoint/2010/main" val="113539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FA35A-5DC7-414F-B597-9BACAD245978}"/>
              </a:ext>
            </a:extLst>
          </p:cNvPr>
          <p:cNvSpPr/>
          <p:nvPr/>
        </p:nvSpPr>
        <p:spPr>
          <a:xfrm>
            <a:off x="0" y="0"/>
            <a:ext cx="9144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189697-7689-466E-B9CA-753ECBAE87F3}"/>
              </a:ext>
            </a:extLst>
          </p:cNvPr>
          <p:cNvSpPr txBox="1"/>
          <p:nvPr/>
        </p:nvSpPr>
        <p:spPr>
          <a:xfrm>
            <a:off x="795026" y="223527"/>
            <a:ext cx="7553947" cy="461665"/>
          </a:xfrm>
          <a:prstGeom prst="rect">
            <a:avLst/>
          </a:prstGeom>
          <a:noFill/>
        </p:spPr>
        <p:txBody>
          <a:bodyPr wrap="square" rtlCol="0">
            <a:spAutoFit/>
          </a:bodyPr>
          <a:lstStyle/>
          <a:p>
            <a:pPr algn="ctr"/>
            <a:r>
              <a:rPr lang="en-GB" sz="2400">
                <a:solidFill>
                  <a:schemeClr val="bg1"/>
                </a:solidFill>
                <a:cs typeface="Arial" panose="020B0604020202020204" pitchFamily="34" charset="0"/>
              </a:rPr>
              <a:t>Workshop topic </a:t>
            </a:r>
            <a:r>
              <a:rPr lang="en-GB" sz="2400" dirty="0">
                <a:solidFill>
                  <a:schemeClr val="bg1"/>
                </a:solidFill>
                <a:cs typeface="Arial" panose="020B0604020202020204" pitchFamily="34" charset="0"/>
              </a:rPr>
              <a:t>guide</a:t>
            </a:r>
          </a:p>
        </p:txBody>
      </p:sp>
      <p:sp>
        <p:nvSpPr>
          <p:cNvPr id="18" name="Rectangle 17">
            <a:extLst>
              <a:ext uri="{FF2B5EF4-FFF2-40B4-BE49-F238E27FC236}">
                <a16:creationId xmlns:a16="http://schemas.microsoft.com/office/drawing/2014/main" id="{EDE64650-CBD2-46E7-9DE5-56661F5795D5}"/>
              </a:ext>
            </a:extLst>
          </p:cNvPr>
          <p:cNvSpPr/>
          <p:nvPr/>
        </p:nvSpPr>
        <p:spPr>
          <a:xfrm>
            <a:off x="1087170" y="1363067"/>
            <a:ext cx="6929365" cy="3447098"/>
          </a:xfrm>
          <a:prstGeom prst="rect">
            <a:avLst/>
          </a:prstGeom>
        </p:spPr>
        <p:txBody>
          <a:bodyPr wrap="square">
            <a:spAutoFit/>
          </a:bodyPr>
          <a:lstStyle/>
          <a:p>
            <a:r>
              <a:rPr lang="en" sz="2000" b="1" dirty="0">
                <a:ea typeface="+mn-lt"/>
                <a:cs typeface="+mn-lt"/>
              </a:rPr>
              <a:t>Questions to guide the discussion</a:t>
            </a:r>
          </a:p>
          <a:p>
            <a:endParaRPr lang="en" dirty="0">
              <a:ea typeface="+mn-lt"/>
              <a:cs typeface="+mn-lt"/>
            </a:endParaRPr>
          </a:p>
          <a:p>
            <a:pPr marL="285750" indent="-285750">
              <a:buFont typeface="Arial" panose="020B0604020202020204" pitchFamily="34" charset="0"/>
              <a:buChar char="•"/>
            </a:pPr>
            <a:r>
              <a:rPr lang="en-GB" dirty="0">
                <a:ea typeface="+mn-lt"/>
                <a:cs typeface="+mn-lt"/>
              </a:rPr>
              <a:t>Do you have any comments about the results or any </a:t>
            </a:r>
            <a:r>
              <a:rPr lang="en" dirty="0">
                <a:ea typeface="+mn-lt"/>
                <a:cs typeface="+mn-lt"/>
                <a:sym typeface="Wingdings" panose="05000000000000000000" pitchFamily="2" charset="2"/>
              </a:rPr>
              <a:t>particular points you want to raise regarding your own organisations’ youth employment and engagement strategies?</a:t>
            </a:r>
          </a:p>
          <a:p>
            <a:endParaRPr lang="en" dirty="0">
              <a:ea typeface="+mn-lt"/>
              <a:cs typeface="+mn-lt"/>
              <a:sym typeface="Wingdings" panose="05000000000000000000" pitchFamily="2" charset="2"/>
            </a:endParaRPr>
          </a:p>
          <a:p>
            <a:pPr marL="285750" indent="-285750">
              <a:buFont typeface="Arial" panose="020B0604020202020204" pitchFamily="34" charset="0"/>
              <a:buChar char="•"/>
            </a:pPr>
            <a:r>
              <a:rPr lang="en" dirty="0">
                <a:ea typeface="+mn-lt"/>
                <a:cs typeface="+mn-lt"/>
                <a:sym typeface="Wingdings" panose="05000000000000000000" pitchFamily="2" charset="2"/>
              </a:rPr>
              <a:t>Is there anything you would like to know more about that could help promote youth employment within your organisation?</a:t>
            </a:r>
          </a:p>
          <a:p>
            <a:pPr marL="285750" indent="-285750">
              <a:buFont typeface="Arial" panose="020B0604020202020204" pitchFamily="34" charset="0"/>
              <a:buChar char="•"/>
            </a:pPr>
            <a:endParaRPr lang="en" dirty="0">
              <a:ea typeface="+mn-lt"/>
              <a:cs typeface="+mn-lt"/>
              <a:sym typeface="Wingdings" panose="05000000000000000000" pitchFamily="2" charset="2"/>
            </a:endParaRPr>
          </a:p>
          <a:p>
            <a:pPr marL="285750" indent="-285750">
              <a:buFont typeface="Arial" panose="020B0604020202020204" pitchFamily="34" charset="0"/>
              <a:buChar char="•"/>
            </a:pPr>
            <a:r>
              <a:rPr lang="en" dirty="0">
                <a:ea typeface="+mn-lt"/>
                <a:cs typeface="+mn-lt"/>
              </a:rPr>
              <a:t>What future events/projects would you like to see the network be involved in?</a:t>
            </a:r>
          </a:p>
          <a:p>
            <a:pPr marL="285750" indent="-285750">
              <a:buFont typeface="Arial" panose="020B0604020202020204" pitchFamily="34" charset="0"/>
              <a:buChar char="•"/>
            </a:pPr>
            <a:endParaRPr lang="en" dirty="0">
              <a:ea typeface="+mn-lt"/>
              <a:cs typeface="+mn-lt"/>
              <a:sym typeface="Wingdings" panose="05000000000000000000" pitchFamily="2" charset="2"/>
            </a:endParaRPr>
          </a:p>
        </p:txBody>
      </p:sp>
      <p:sp>
        <p:nvSpPr>
          <p:cNvPr id="8" name="Oval 7">
            <a:extLst>
              <a:ext uri="{FF2B5EF4-FFF2-40B4-BE49-F238E27FC236}">
                <a16:creationId xmlns:a16="http://schemas.microsoft.com/office/drawing/2014/main" id="{5E94722B-BA04-4B28-9D38-402BCAB413CE}"/>
              </a:ext>
            </a:extLst>
          </p:cNvPr>
          <p:cNvSpPr/>
          <p:nvPr/>
        </p:nvSpPr>
        <p:spPr>
          <a:xfrm>
            <a:off x="225990" y="1363067"/>
            <a:ext cx="720080" cy="720080"/>
          </a:xfrm>
          <a:prstGeom prst="ellipse">
            <a:avLst/>
          </a:prstGeom>
          <a:solidFill>
            <a:srgbClr val="004B6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pic>
        <p:nvPicPr>
          <p:cNvPr id="9" name="Graphic 8" descr="Magnifying glass">
            <a:extLst>
              <a:ext uri="{FF2B5EF4-FFF2-40B4-BE49-F238E27FC236}">
                <a16:creationId xmlns:a16="http://schemas.microsoft.com/office/drawing/2014/main" id="{0D9A545F-28B3-4028-8F36-C6F652B4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270" y="1442942"/>
            <a:ext cx="579985" cy="579985"/>
          </a:xfrm>
          <a:prstGeom prst="rect">
            <a:avLst/>
          </a:prstGeom>
        </p:spPr>
      </p:pic>
    </p:spTree>
    <p:extLst>
      <p:ext uri="{BB962C8B-B14F-4D97-AF65-F5344CB8AC3E}">
        <p14:creationId xmlns:p14="http://schemas.microsoft.com/office/powerpoint/2010/main" val="385215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420C7-BA5D-45EA-9815-AB986224A6AA}"/>
              </a:ext>
            </a:extLst>
          </p:cNvPr>
          <p:cNvSpPr/>
          <p:nvPr/>
        </p:nvSpPr>
        <p:spPr>
          <a:xfrm>
            <a:off x="0" y="0"/>
            <a:ext cx="9144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9599A70-DF6C-4445-9A35-48EEFB6702D8}"/>
              </a:ext>
            </a:extLst>
          </p:cNvPr>
          <p:cNvSpPr txBox="1"/>
          <p:nvPr/>
        </p:nvSpPr>
        <p:spPr>
          <a:xfrm>
            <a:off x="3028654" y="3013501"/>
            <a:ext cx="4896544" cy="830997"/>
          </a:xfrm>
          <a:prstGeom prst="rect">
            <a:avLst/>
          </a:prstGeom>
          <a:noFill/>
        </p:spPr>
        <p:txBody>
          <a:bodyPr wrap="square" rtlCol="0">
            <a:spAutoFit/>
          </a:bodyPr>
          <a:lstStyle/>
          <a:p>
            <a:r>
              <a:rPr lang="en-GB" sz="4800" b="1">
                <a:solidFill>
                  <a:schemeClr val="bg1"/>
                </a:solidFill>
                <a:cs typeface="Arial" panose="020B0604020202020204" pitchFamily="34" charset="0"/>
              </a:rPr>
              <a:t>Thank you.</a:t>
            </a:r>
          </a:p>
        </p:txBody>
      </p:sp>
      <p:pic>
        <p:nvPicPr>
          <p:cNvPr id="7" name="Picture 2">
            <a:extLst>
              <a:ext uri="{FF2B5EF4-FFF2-40B4-BE49-F238E27FC236}">
                <a16:creationId xmlns:a16="http://schemas.microsoft.com/office/drawing/2014/main" id="{CF0123FA-A650-459D-976D-29C8AE7164D1}"/>
              </a:ext>
            </a:extLst>
          </p:cNvPr>
          <p:cNvPicPr>
            <a:picLocks noChangeAspect="1" noChangeArrowheads="1"/>
          </p:cNvPicPr>
          <p:nvPr/>
        </p:nvPicPr>
        <p:blipFill>
          <a:blip r:embed="rId2" cstate="print"/>
          <a:srcRect/>
          <a:stretch>
            <a:fillRect/>
          </a:stretch>
        </p:blipFill>
        <p:spPr bwMode="auto">
          <a:xfrm>
            <a:off x="0" y="484892"/>
            <a:ext cx="1981204" cy="1054236"/>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80397AA2-1A2F-4237-95A6-296808810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 y="6234545"/>
            <a:ext cx="9152630" cy="623456"/>
          </a:xfrm>
          <a:prstGeom prst="rect">
            <a:avLst/>
          </a:prstGeom>
        </p:spPr>
      </p:pic>
    </p:spTree>
    <p:extLst>
      <p:ext uri="{BB962C8B-B14F-4D97-AF65-F5344CB8AC3E}">
        <p14:creationId xmlns:p14="http://schemas.microsoft.com/office/powerpoint/2010/main" val="232685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18B089FD-C162-4CDE-AAE7-9FF700D6A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58000"/>
          </a:xfrm>
          <a:prstGeom prst="rect">
            <a:avLst/>
          </a:prstGeom>
        </p:spPr>
      </p:pic>
    </p:spTree>
    <p:extLst>
      <p:ext uri="{BB962C8B-B14F-4D97-AF65-F5344CB8AC3E}">
        <p14:creationId xmlns:p14="http://schemas.microsoft.com/office/powerpoint/2010/main" val="1666822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CA0099497AD4B90DB498020E06C80" ma:contentTypeVersion="11" ma:contentTypeDescription="Create a new document." ma:contentTypeScope="" ma:versionID="97e12cdff38b7bc35cc57dc57960ef66">
  <xsd:schema xmlns:xsd="http://www.w3.org/2001/XMLSchema" xmlns:xs="http://www.w3.org/2001/XMLSchema" xmlns:p="http://schemas.microsoft.com/office/2006/metadata/properties" xmlns:ns3="af735fd0-ebd4-4d77-ba19-fac481b64062" xmlns:ns4="98e838cf-a979-4230-9998-ea0f163747df" targetNamespace="http://schemas.microsoft.com/office/2006/metadata/properties" ma:root="true" ma:fieldsID="46ee7661c909c43826af8699106d7a97" ns3:_="" ns4:_="">
    <xsd:import namespace="af735fd0-ebd4-4d77-ba19-fac481b64062"/>
    <xsd:import namespace="98e838cf-a979-4230-9998-ea0f163747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35fd0-ebd4-4d77-ba19-fac481b640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e838cf-a979-4230-9998-ea0f163747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511C35-9566-4D1A-A436-12E701514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35fd0-ebd4-4d77-ba19-fac481b64062"/>
    <ds:schemaRef ds:uri="98e838cf-a979-4230-9998-ea0f16374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439AE-74E6-477A-86FD-6CDB974A33E5}">
  <ds:schemaRefs>
    <ds:schemaRef ds:uri="http://schemas.microsoft.com/sharepoint/v3/contenttype/forms"/>
  </ds:schemaRefs>
</ds:datastoreItem>
</file>

<file path=customXml/itemProps3.xml><?xml version="1.0" encoding="utf-8"?>
<ds:datastoreItem xmlns:ds="http://schemas.openxmlformats.org/officeDocument/2006/customXml" ds:itemID="{B31B234A-6EDE-4207-87F0-E671AC32910C}">
  <ds:schemaRefs>
    <ds:schemaRef ds:uri="http://schemas.microsoft.com/office/2006/metadata/properties"/>
    <ds:schemaRef ds:uri="http://purl.org/dc/terms/"/>
    <ds:schemaRef ds:uri="98e838cf-a979-4230-9998-ea0f163747df"/>
    <ds:schemaRef ds:uri="http://schemas.microsoft.com/office/2006/documentManagement/types"/>
    <ds:schemaRef ds:uri="af735fd0-ebd4-4d77-ba19-fac481b64062"/>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5921</TotalTime>
  <Words>661</Words>
  <Application>Microsoft Office PowerPoint</Application>
  <PresentationFormat>On-screen Show (4:3)</PresentationFormat>
  <Paragraphs>74</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McCartan</dc:creator>
  <cp:lastModifiedBy>Andrew Sleight</cp:lastModifiedBy>
  <cp:revision>51</cp:revision>
  <dcterms:created xsi:type="dcterms:W3CDTF">2020-10-01T09:04:38Z</dcterms:created>
  <dcterms:modified xsi:type="dcterms:W3CDTF">2022-03-18T14:38:57Z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0x010100BC9CA0099497AD4B90DB498020E06C80</vt:lpwstr>
  </property>
  <property fmtid="{D5CDD505-2E9C-101B-9397-08002B2CF9AE}" pid="3" name="TaxKeyword">
    <vt:lpwstr/>
  </property>
</Properties>
</file>