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2" r:id="rId4"/>
    <p:sldMasterId id="2147483680" r:id="rId5"/>
    <p:sldMasterId id="2147483787" r:id="rId6"/>
    <p:sldMasterId id="2147483737" r:id="rId7"/>
    <p:sldMasterId id="2147483739" r:id="rId8"/>
    <p:sldMasterId id="2147483723" r:id="rId9"/>
    <p:sldMasterId id="2147483759" r:id="rId10"/>
    <p:sldMasterId id="2147483732" r:id="rId11"/>
  </p:sldMasterIdLst>
  <p:notesMasterIdLst>
    <p:notesMasterId r:id="rId49"/>
  </p:notesMasterIdLst>
  <p:sldIdLst>
    <p:sldId id="347" r:id="rId12"/>
    <p:sldId id="2147470649" r:id="rId13"/>
    <p:sldId id="2147470748" r:id="rId14"/>
    <p:sldId id="2147470644" r:id="rId15"/>
    <p:sldId id="4645" r:id="rId16"/>
    <p:sldId id="2147470616" r:id="rId17"/>
    <p:sldId id="2147470645" r:id="rId18"/>
    <p:sldId id="2147470672" r:id="rId19"/>
    <p:sldId id="550" r:id="rId20"/>
    <p:sldId id="553" r:id="rId21"/>
    <p:sldId id="551" r:id="rId22"/>
    <p:sldId id="282" r:id="rId23"/>
    <p:sldId id="2147470648" r:id="rId24"/>
    <p:sldId id="2147470647" r:id="rId25"/>
    <p:sldId id="277" r:id="rId26"/>
    <p:sldId id="262" r:id="rId27"/>
    <p:sldId id="2147470646" r:id="rId28"/>
    <p:sldId id="2147470656" r:id="rId29"/>
    <p:sldId id="2147470665" r:id="rId30"/>
    <p:sldId id="2147470653" r:id="rId31"/>
    <p:sldId id="2147470658" r:id="rId32"/>
    <p:sldId id="2147470661" r:id="rId33"/>
    <p:sldId id="2147470662" r:id="rId34"/>
    <p:sldId id="2147470663" r:id="rId35"/>
    <p:sldId id="2147470664" r:id="rId36"/>
    <p:sldId id="2147470657" r:id="rId37"/>
    <p:sldId id="2147470659" r:id="rId38"/>
    <p:sldId id="2147470654" r:id="rId39"/>
    <p:sldId id="2147470655" r:id="rId40"/>
    <p:sldId id="2147470660" r:id="rId41"/>
    <p:sldId id="2147470625" r:id="rId42"/>
    <p:sldId id="2147470667" r:id="rId43"/>
    <p:sldId id="2147470620" r:id="rId44"/>
    <p:sldId id="2147470668" r:id="rId45"/>
    <p:sldId id="2147470637" r:id="rId46"/>
    <p:sldId id="2147470669" r:id="rId47"/>
    <p:sldId id="257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71"/>
    <a:srgbClr val="627B9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AAC8F-A62F-4639-8ED4-7BEF9CD9603B}" v="8" dt="2026-04-29T13:31:43.564"/>
    <p1510:client id="{89958848-812F-4F60-B89E-05D7633993F2}" v="5" dt="2026-04-28T11:37:14.027"/>
    <p1510:client id="{A38F9F9C-6F53-4514-8605-FBF555ECCEA8}" v="6" dt="2026-04-29T08:10:05.326"/>
    <p1510:client id="{C28FE015-9688-49D4-B339-F234A82FA722}" v="5" dt="2026-04-29T08:35:22.299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Usefulness of QA Feedback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Sheet1!$A$20:$A$21</c:f>
              <c:strCache>
                <c:ptCount val="2"/>
                <c:pt idx="0">
                  <c:v>Verbal Feedback</c:v>
                </c:pt>
                <c:pt idx="1">
                  <c:v>Written Feedback</c:v>
                </c:pt>
              </c:strCache>
            </c:strRef>
          </c:cat>
          <c:val>
            <c:numRef>
              <c:f>Sheet1!$B$20:$B$21</c:f>
              <c:numCache>
                <c:formatCode>General</c:formatCode>
                <c:ptCount val="2"/>
                <c:pt idx="0">
                  <c:v>9.1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6-417D-B548-B1ED2DAC9A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9158303"/>
        <c:axId val="1749156383"/>
      </c:barChart>
      <c:catAx>
        <c:axId val="17491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156383"/>
        <c:crosses val="autoZero"/>
        <c:auto val="1"/>
        <c:lblAlgn val="ctr"/>
        <c:lblOffset val="100"/>
        <c:noMultiLvlLbl val="0"/>
      </c:catAx>
      <c:valAx>
        <c:axId val="17491563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915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5F7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Overall Satisfaction: Thematic Reviews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Apprentice Progress Reviews</c:v>
                </c:pt>
                <c:pt idx="1">
                  <c:v>Initial Assessment</c:v>
                </c:pt>
                <c:pt idx="2">
                  <c:v>Employer Engagement </c:v>
                </c:pt>
                <c:pt idx="3">
                  <c:v>Meta-Skills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8.5</c:v>
                </c:pt>
                <c:pt idx="1">
                  <c:v>8.1999999999999993</c:v>
                </c:pt>
                <c:pt idx="2">
                  <c:v>9.8000000000000007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5-439A-BF3E-CE9B3328A0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4035087"/>
        <c:axId val="1724030287"/>
      </c:barChart>
      <c:catAx>
        <c:axId val="172403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030287"/>
        <c:crosses val="autoZero"/>
        <c:auto val="1"/>
        <c:lblAlgn val="ctr"/>
        <c:lblOffset val="100"/>
        <c:noMultiLvlLbl val="0"/>
      </c:catAx>
      <c:valAx>
        <c:axId val="17240302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03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5F7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B7199-1B3A-4147-9F51-CA894B3AB5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06013E-E841-436A-ABDC-30039E62050F}">
      <dgm:prSet/>
      <dgm:spPr/>
      <dgm:t>
        <a:bodyPr/>
        <a:lstStyle/>
        <a:p>
          <a:r>
            <a:rPr lang="en-GB"/>
            <a:t>The majority of providers reported that review visits ran smoothly and as planned, contributing to high overall satisfaction with the process.</a:t>
          </a:r>
          <a:endParaRPr lang="en-US"/>
        </a:p>
      </dgm:t>
    </dgm:pt>
    <dgm:pt modelId="{2F6EDC57-2B28-4B2D-9F00-313517B2481D}" type="parTrans" cxnId="{75458853-52CF-45BF-A44B-38C6CAE6CBAD}">
      <dgm:prSet/>
      <dgm:spPr/>
      <dgm:t>
        <a:bodyPr/>
        <a:lstStyle/>
        <a:p>
          <a:endParaRPr lang="en-US"/>
        </a:p>
      </dgm:t>
    </dgm:pt>
    <dgm:pt modelId="{5B456928-85B6-4B76-BC2B-F6524AC94839}" type="sibTrans" cxnId="{75458853-52CF-45BF-A44B-38C6CAE6CBAD}">
      <dgm:prSet/>
      <dgm:spPr/>
      <dgm:t>
        <a:bodyPr/>
        <a:lstStyle/>
        <a:p>
          <a:endParaRPr lang="en-US"/>
        </a:p>
      </dgm:t>
    </dgm:pt>
    <dgm:pt modelId="{2F001481-C47C-456A-B31B-0382FD152576}">
      <dgm:prSet/>
      <dgm:spPr/>
      <dgm:t>
        <a:bodyPr/>
        <a:lstStyle/>
        <a:p>
          <a:r>
            <a:rPr lang="en-GB"/>
            <a:t>Verbal feedback at the end of visits was seen as constructive and clear, helping providers understand strengths and areas for development immediately.</a:t>
          </a:r>
          <a:endParaRPr lang="en-US"/>
        </a:p>
      </dgm:t>
    </dgm:pt>
    <dgm:pt modelId="{5C4BC414-D403-4C09-B933-16F234CC8F67}" type="parTrans" cxnId="{688C80D8-3F02-41E1-9436-B066BEB3C205}">
      <dgm:prSet/>
      <dgm:spPr/>
      <dgm:t>
        <a:bodyPr/>
        <a:lstStyle/>
        <a:p>
          <a:endParaRPr lang="en-US"/>
        </a:p>
      </dgm:t>
    </dgm:pt>
    <dgm:pt modelId="{3009BE41-420A-47C9-8EF7-DB185AACE761}" type="sibTrans" cxnId="{688C80D8-3F02-41E1-9436-B066BEB3C205}">
      <dgm:prSet/>
      <dgm:spPr/>
      <dgm:t>
        <a:bodyPr/>
        <a:lstStyle/>
        <a:p>
          <a:endParaRPr lang="en-US"/>
        </a:p>
      </dgm:t>
    </dgm:pt>
    <dgm:pt modelId="{E70A4FDC-AB83-43D6-8684-8C4EF088FD36}">
      <dgm:prSet/>
      <dgm:spPr/>
      <dgm:t>
        <a:bodyPr/>
        <a:lstStyle/>
        <a:p>
          <a:r>
            <a:rPr lang="en-GB"/>
            <a:t>Written feedback reports were valued for their clarity and level of detail, supporting reflection and follow‑up activity after the visit.</a:t>
          </a:r>
          <a:endParaRPr lang="en-US"/>
        </a:p>
      </dgm:t>
    </dgm:pt>
    <dgm:pt modelId="{CA5CEE89-9188-43AA-8403-243154905DB9}" type="parTrans" cxnId="{CC1162DB-7858-4547-BEF2-097813E49239}">
      <dgm:prSet/>
      <dgm:spPr/>
      <dgm:t>
        <a:bodyPr/>
        <a:lstStyle/>
        <a:p>
          <a:endParaRPr lang="en-US"/>
        </a:p>
      </dgm:t>
    </dgm:pt>
    <dgm:pt modelId="{81AD42F3-FCB5-4662-9C60-BC2F06059F09}" type="sibTrans" cxnId="{CC1162DB-7858-4547-BEF2-097813E49239}">
      <dgm:prSet/>
      <dgm:spPr/>
      <dgm:t>
        <a:bodyPr/>
        <a:lstStyle/>
        <a:p>
          <a:endParaRPr lang="en-US"/>
        </a:p>
      </dgm:t>
    </dgm:pt>
    <dgm:pt modelId="{F872A393-9FC7-4948-9987-48FDFCDAF876}">
      <dgm:prSet/>
      <dgm:spPr/>
      <dgm:t>
        <a:bodyPr/>
        <a:lstStyle/>
        <a:p>
          <a:r>
            <a:rPr lang="en-GB"/>
            <a:t>Providers reported strong alignment between verbal and written feedback, reinforcing confidence in review outcomes.</a:t>
          </a:r>
          <a:endParaRPr lang="en-US"/>
        </a:p>
      </dgm:t>
    </dgm:pt>
    <dgm:pt modelId="{583DCBCC-FB6B-4928-81F9-CDB02854E3CC}" type="parTrans" cxnId="{D8AED3C0-4A83-4681-9EF2-D88CB68BBCC8}">
      <dgm:prSet/>
      <dgm:spPr/>
      <dgm:t>
        <a:bodyPr/>
        <a:lstStyle/>
        <a:p>
          <a:endParaRPr lang="en-US"/>
        </a:p>
      </dgm:t>
    </dgm:pt>
    <dgm:pt modelId="{BD3BDF3D-5763-42A3-8B8F-7FE9DA222EB4}" type="sibTrans" cxnId="{D8AED3C0-4A83-4681-9EF2-D88CB68BBCC8}">
      <dgm:prSet/>
      <dgm:spPr/>
      <dgm:t>
        <a:bodyPr/>
        <a:lstStyle/>
        <a:p>
          <a:endParaRPr lang="en-US"/>
        </a:p>
      </dgm:t>
    </dgm:pt>
    <dgm:pt modelId="{670CDBFD-7B73-45A2-878C-0DF59F66FD82}" type="pres">
      <dgm:prSet presAssocID="{6E9B7199-1B3A-4147-9F51-CA894B3AB546}" presName="linear" presStyleCnt="0">
        <dgm:presLayoutVars>
          <dgm:animLvl val="lvl"/>
          <dgm:resizeHandles val="exact"/>
        </dgm:presLayoutVars>
      </dgm:prSet>
      <dgm:spPr/>
    </dgm:pt>
    <dgm:pt modelId="{E077CEA0-82BD-47F4-BDAC-4DF36328CAD5}" type="pres">
      <dgm:prSet presAssocID="{0906013E-E841-436A-ABDC-30039E6205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FD55D4-A738-4E4F-ABC6-1BD785EC8644}" type="pres">
      <dgm:prSet presAssocID="{5B456928-85B6-4B76-BC2B-F6524AC94839}" presName="spacer" presStyleCnt="0"/>
      <dgm:spPr/>
    </dgm:pt>
    <dgm:pt modelId="{BF09813C-9E1B-4970-8D38-ED2A66EAF779}" type="pres">
      <dgm:prSet presAssocID="{2F001481-C47C-456A-B31B-0382FD1525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308D6D-520E-4D62-BC4A-070C88D92710}" type="pres">
      <dgm:prSet presAssocID="{3009BE41-420A-47C9-8EF7-DB185AACE761}" presName="spacer" presStyleCnt="0"/>
      <dgm:spPr/>
    </dgm:pt>
    <dgm:pt modelId="{CF46D53A-B281-456A-A9CB-68C153C183D3}" type="pres">
      <dgm:prSet presAssocID="{E70A4FDC-AB83-43D6-8684-8C4EF088FD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08DDEC-DBAE-4EBA-91E2-25FD074586D6}" type="pres">
      <dgm:prSet presAssocID="{81AD42F3-FCB5-4662-9C60-BC2F06059F09}" presName="spacer" presStyleCnt="0"/>
      <dgm:spPr/>
    </dgm:pt>
    <dgm:pt modelId="{32ADA65F-5758-4C43-85E9-42BF8E106F14}" type="pres">
      <dgm:prSet presAssocID="{F872A393-9FC7-4948-9987-48FDFCDAF8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226A0B-48B6-423F-86E5-A11D5E606A75}" type="presOf" srcId="{6E9B7199-1B3A-4147-9F51-CA894B3AB546}" destId="{670CDBFD-7B73-45A2-878C-0DF59F66FD82}" srcOrd="0" destOrd="0" presId="urn:microsoft.com/office/officeart/2005/8/layout/vList2"/>
    <dgm:cxn modelId="{BDA58727-B055-4877-A2E0-EDF4F839E03F}" type="presOf" srcId="{F872A393-9FC7-4948-9987-48FDFCDAF876}" destId="{32ADA65F-5758-4C43-85E9-42BF8E106F14}" srcOrd="0" destOrd="0" presId="urn:microsoft.com/office/officeart/2005/8/layout/vList2"/>
    <dgm:cxn modelId="{D8D77932-2E18-4572-9975-88A0DDE8602D}" type="presOf" srcId="{E70A4FDC-AB83-43D6-8684-8C4EF088FD36}" destId="{CF46D53A-B281-456A-A9CB-68C153C183D3}" srcOrd="0" destOrd="0" presId="urn:microsoft.com/office/officeart/2005/8/layout/vList2"/>
    <dgm:cxn modelId="{75458853-52CF-45BF-A44B-38C6CAE6CBAD}" srcId="{6E9B7199-1B3A-4147-9F51-CA894B3AB546}" destId="{0906013E-E841-436A-ABDC-30039E62050F}" srcOrd="0" destOrd="0" parTransId="{2F6EDC57-2B28-4B2D-9F00-313517B2481D}" sibTransId="{5B456928-85B6-4B76-BC2B-F6524AC94839}"/>
    <dgm:cxn modelId="{C8ED0778-2061-4CD7-AEA2-E95DB010BA64}" type="presOf" srcId="{0906013E-E841-436A-ABDC-30039E62050F}" destId="{E077CEA0-82BD-47F4-BDAC-4DF36328CAD5}" srcOrd="0" destOrd="0" presId="urn:microsoft.com/office/officeart/2005/8/layout/vList2"/>
    <dgm:cxn modelId="{C1439AB2-3754-4C0C-AF0E-F101A2ED517B}" type="presOf" srcId="{2F001481-C47C-456A-B31B-0382FD152576}" destId="{BF09813C-9E1B-4970-8D38-ED2A66EAF779}" srcOrd="0" destOrd="0" presId="urn:microsoft.com/office/officeart/2005/8/layout/vList2"/>
    <dgm:cxn modelId="{D8AED3C0-4A83-4681-9EF2-D88CB68BBCC8}" srcId="{6E9B7199-1B3A-4147-9F51-CA894B3AB546}" destId="{F872A393-9FC7-4948-9987-48FDFCDAF876}" srcOrd="3" destOrd="0" parTransId="{583DCBCC-FB6B-4928-81F9-CDB02854E3CC}" sibTransId="{BD3BDF3D-5763-42A3-8B8F-7FE9DA222EB4}"/>
    <dgm:cxn modelId="{688C80D8-3F02-41E1-9436-B066BEB3C205}" srcId="{6E9B7199-1B3A-4147-9F51-CA894B3AB546}" destId="{2F001481-C47C-456A-B31B-0382FD152576}" srcOrd="1" destOrd="0" parTransId="{5C4BC414-D403-4C09-B933-16F234CC8F67}" sibTransId="{3009BE41-420A-47C9-8EF7-DB185AACE761}"/>
    <dgm:cxn modelId="{CC1162DB-7858-4547-BEF2-097813E49239}" srcId="{6E9B7199-1B3A-4147-9F51-CA894B3AB546}" destId="{E70A4FDC-AB83-43D6-8684-8C4EF088FD36}" srcOrd="2" destOrd="0" parTransId="{CA5CEE89-9188-43AA-8403-243154905DB9}" sibTransId="{81AD42F3-FCB5-4662-9C60-BC2F06059F09}"/>
    <dgm:cxn modelId="{FC5BCF8B-494A-4F61-B194-CACA3A9D5D77}" type="presParOf" srcId="{670CDBFD-7B73-45A2-878C-0DF59F66FD82}" destId="{E077CEA0-82BD-47F4-BDAC-4DF36328CAD5}" srcOrd="0" destOrd="0" presId="urn:microsoft.com/office/officeart/2005/8/layout/vList2"/>
    <dgm:cxn modelId="{EF407538-7964-4164-BFB4-200AB64CDEF6}" type="presParOf" srcId="{670CDBFD-7B73-45A2-878C-0DF59F66FD82}" destId="{59FD55D4-A738-4E4F-ABC6-1BD785EC8644}" srcOrd="1" destOrd="0" presId="urn:microsoft.com/office/officeart/2005/8/layout/vList2"/>
    <dgm:cxn modelId="{42CE224F-E420-4ABF-831A-D3488740A086}" type="presParOf" srcId="{670CDBFD-7B73-45A2-878C-0DF59F66FD82}" destId="{BF09813C-9E1B-4970-8D38-ED2A66EAF779}" srcOrd="2" destOrd="0" presId="urn:microsoft.com/office/officeart/2005/8/layout/vList2"/>
    <dgm:cxn modelId="{7B4870D4-FDA1-4F5D-A243-029EC5B117D6}" type="presParOf" srcId="{670CDBFD-7B73-45A2-878C-0DF59F66FD82}" destId="{27308D6D-520E-4D62-BC4A-070C88D92710}" srcOrd="3" destOrd="0" presId="urn:microsoft.com/office/officeart/2005/8/layout/vList2"/>
    <dgm:cxn modelId="{172B1CB4-3CBB-4201-8E7F-277C4627A8E9}" type="presParOf" srcId="{670CDBFD-7B73-45A2-878C-0DF59F66FD82}" destId="{CF46D53A-B281-456A-A9CB-68C153C183D3}" srcOrd="4" destOrd="0" presId="urn:microsoft.com/office/officeart/2005/8/layout/vList2"/>
    <dgm:cxn modelId="{A15C1AF4-F4E8-4464-A9D8-9EB49C0119FD}" type="presParOf" srcId="{670CDBFD-7B73-45A2-878C-0DF59F66FD82}" destId="{A408DDEC-DBAE-4EBA-91E2-25FD074586D6}" srcOrd="5" destOrd="0" presId="urn:microsoft.com/office/officeart/2005/8/layout/vList2"/>
    <dgm:cxn modelId="{2DD33CF1-77FA-4B84-BC99-C2CCD8C0F39B}" type="presParOf" srcId="{670CDBFD-7B73-45A2-878C-0DF59F66FD82}" destId="{32ADA65F-5758-4C43-85E9-42BF8E106F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7CEA0-82BD-47F4-BDAC-4DF36328CAD5}">
      <dsp:nvSpPr>
        <dsp:cNvPr id="0" name=""/>
        <dsp:cNvSpPr/>
      </dsp:nvSpPr>
      <dsp:spPr>
        <a:xfrm>
          <a:off x="0" y="31806"/>
          <a:ext cx="518160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majority of providers reported that review visits ran smoothly and as planned, contributing to high overall satisfaction with the process.</a:t>
          </a:r>
          <a:endParaRPr lang="en-US" sz="1800" kern="1200"/>
        </a:p>
      </dsp:txBody>
      <dsp:txXfrm>
        <a:off x="61909" y="93715"/>
        <a:ext cx="5057782" cy="1144388"/>
      </dsp:txXfrm>
    </dsp:sp>
    <dsp:sp modelId="{BF09813C-9E1B-4970-8D38-ED2A66EAF779}">
      <dsp:nvSpPr>
        <dsp:cNvPr id="0" name=""/>
        <dsp:cNvSpPr/>
      </dsp:nvSpPr>
      <dsp:spPr>
        <a:xfrm>
          <a:off x="0" y="1351853"/>
          <a:ext cx="518160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Verbal feedback at the end of visits was seen as constructive and clear, helping providers understand strengths and areas for development immediately.</a:t>
          </a:r>
          <a:endParaRPr lang="en-US" sz="1800" kern="1200"/>
        </a:p>
      </dsp:txBody>
      <dsp:txXfrm>
        <a:off x="61909" y="1413762"/>
        <a:ext cx="5057782" cy="1144388"/>
      </dsp:txXfrm>
    </dsp:sp>
    <dsp:sp modelId="{CF46D53A-B281-456A-A9CB-68C153C183D3}">
      <dsp:nvSpPr>
        <dsp:cNvPr id="0" name=""/>
        <dsp:cNvSpPr/>
      </dsp:nvSpPr>
      <dsp:spPr>
        <a:xfrm>
          <a:off x="0" y="2671900"/>
          <a:ext cx="518160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Written feedback reports were valued for their clarity and level of detail, supporting reflection and follow‑up activity after the visit.</a:t>
          </a:r>
          <a:endParaRPr lang="en-US" sz="1800" kern="1200"/>
        </a:p>
      </dsp:txBody>
      <dsp:txXfrm>
        <a:off x="61909" y="2733809"/>
        <a:ext cx="5057782" cy="1144388"/>
      </dsp:txXfrm>
    </dsp:sp>
    <dsp:sp modelId="{32ADA65F-5758-4C43-85E9-42BF8E106F14}">
      <dsp:nvSpPr>
        <dsp:cNvPr id="0" name=""/>
        <dsp:cNvSpPr/>
      </dsp:nvSpPr>
      <dsp:spPr>
        <a:xfrm>
          <a:off x="0" y="3991947"/>
          <a:ext cx="5181600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Providers reported strong alignment between verbal and written feedback, reinforcing confidence in review outcomes.</a:t>
          </a:r>
          <a:endParaRPr lang="en-US" sz="1800" kern="1200"/>
        </a:p>
      </dsp:txBody>
      <dsp:txXfrm>
        <a:off x="61909" y="4053856"/>
        <a:ext cx="5057782" cy="114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A30D-0481-4DF8-AFBF-1E2822FF4D77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8384-7492-4798-8513-3C50BED8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2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A050-BD25-4585-BD6B-B155E923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4B7D8-8897-EAF1-A073-250667AFD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79A64-0DE6-FE9E-EAF8-80C041558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B2C90-3E9C-854C-B330-B057FF5EA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71A5FB-DDBE-1352-E7C0-4E6242E50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0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85D45-F328-44EB-C9C4-17A48FAB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43084-E191-6100-9C16-110567C32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4A0D8-62F5-1F36-BC5C-B710176F9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8D184-1D49-A7DA-B166-F5B5F7639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1C42-7C1E-4008-E623-EF0D698F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0B39C-4990-3D26-730E-CBE8D1809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4C017-C7B6-B7F5-23BC-DCD0A0E51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EE77-ECFF-81E2-0FE9-A96CF67E7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51F91-BB74-BBA4-FB26-CC20896D0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E5042-0E1C-617B-3405-FF3E0B6C0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4938A-39E9-4127-D44B-06641BA6C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74CD0-FCA7-1341-F3E4-E2875F5B7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74F1-87E2-4D9F-7CE7-FFCF8262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71243-681B-468E-A64A-9027C91EE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E06E8-5DE6-7551-0BEB-E0378E762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C6753-BDC4-5CDC-4C97-78F92AEBF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9FD6-C8FB-F096-FB37-83D24EA6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5117C-9F52-62FD-6C12-84B15AD30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4D7AC-91A3-22D3-A9A2-22737A6AC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6A3D-A229-0383-495B-7402638D3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9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9CE55-7E5B-B770-C6FE-AC0CE5E5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649C2-8398-DFA9-7711-D1F4FFF70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6016B-37B8-1B44-732F-D0BE9E85F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9FAE-6FF3-E0F3-A457-6C56850F8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FE2EE-3486-B1F9-D6E0-D22ADB3D3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9929C-AC2B-4129-1EEB-E5DA32746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4AA48-2FE9-9B7A-3927-C884A0932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95B6-5F7A-71A8-26A9-9A7C5727C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0DCE4-5A6E-A3D8-36DC-41C1E6D9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B4BB2-73B5-E2A5-5152-8D89FAE06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89509-0470-C39E-76F1-8B57CB8F4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B07E1-E845-61AD-7FBC-9FC32729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50696-6B4D-AFC2-87C6-FAED55814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CF471-71F2-0209-4F56-99A957119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B7879-B550-C38C-13B9-DBACC8698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5C60B-397F-711D-1E12-E30405852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4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B7602-DAA5-649E-67EA-791360CF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EA4B4-0991-E898-CB40-46099F808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5CB3F-561A-7F36-4DB0-B6249401D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D7A2-A6E5-F839-7A5F-5B07351D3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9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0CE6-B3FF-E1E2-4028-431FB1FBC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7C7E7-6810-8A52-2879-C4FD2C0B8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6DC16-3EFF-A326-FDBC-39E345729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F08A5-6EA5-1BE6-E560-98BD6D41E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4864-58ED-3369-A006-26A8969F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6723A-6B86-7F9B-AEEB-569FB0723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71B7B-868E-619D-C62D-5384C994C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90DF7-27B2-DEE7-D522-929804245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6EF2-B4ED-9C0C-E91F-3753DD70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9D722-6515-787E-CF36-04BE66BE2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C4BE0-2034-4040-32D6-46436CC93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B63CD-F986-0A4D-81E4-EC755FA93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6B04-E24B-F1D6-320A-AE4714CB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314DE-165C-0F12-08E9-88949170C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DC7D0-9751-8905-3223-9B79628FA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752C-3B5A-B361-93AD-16D10E377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3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19D1B-57C8-CA7E-68A0-4CD0C8A1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9FFFC-93E6-91B3-7855-41CD18B82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2AA99-3AB6-68F3-2905-3F0CD523C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31934-B5D8-9D2A-B2E7-2FC61C20C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8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28384-7492-4798-8513-3C50BED862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71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78AC2-3B50-0138-97E0-4CAEDE6DD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3491-2701-76ED-0896-56DED780F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44F7E-2893-62C3-550A-F91672298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1779-896B-F5EB-B76B-5C3F45DB3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28384-7492-4798-8513-3C50BED862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6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65E67-525A-DA5E-3FF6-48FE1492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1120D-C04F-B19F-8CF0-57CE913CB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FA04C-7D52-AC89-5997-853C7AB74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8CB01-A443-AB27-1E7D-1D388910C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9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1BCB4-575B-0407-96C6-807571B7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EB24C-9A53-C838-9EF5-9A05E8DD2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A77C4-8D71-5A12-EEFB-F3610F09F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50D2-620D-5BA2-23BC-43560A8DE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1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7B995-DF38-8E95-3EAF-1827932D9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CF36-ACC2-999B-F11F-BC5882DF7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A1244-7714-47C7-E785-03069CAE1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2FD0A-2147-1F29-37A5-194D377EA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B2C90-3E9C-854C-B330-B057FF5EA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6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6F44-ABE3-50D4-E279-3FEB201F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01060-CFA9-7F68-A420-8F17E5C20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91C83-C92F-43D5-C2F9-1F5DE185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7E6BF-EE3C-856B-DB47-C820B457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1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BF070-20B4-4670-260C-B0F3C77B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E20A7-F170-BA3C-ED95-D2750304B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D67BC-56D4-A871-2BE3-EBF307EA0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1CF0-A02F-BFEC-56F5-229ACAC01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9DB24-0C48-16CD-AF6E-BAF4C4141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8136B-3892-40A6-5406-494215E4D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282B8-8E1A-009D-2015-335CD3D8B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EF07-E4AE-2FC9-6D15-39CA98107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0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A6A9-A28C-5FD8-AEB1-10DAD065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C57DB-FFEC-7BB5-512B-A1869D1E9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0BC6A-B25D-84BF-AC02-629C8FE70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0D3BA-4A36-6FBF-4D2C-5EE03DA2B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28384-7492-4798-8513-3C50BED862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28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64C18-E4AE-0CB6-181B-11671C088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8BE5D-E32C-BD4E-1237-0DB69E564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5086D-6EA7-12A8-F9DA-C3B0C8ABA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FFCA-D509-7F49-E164-C76151D49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B2C90-3E9C-854C-B330-B057FF5EA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9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E2A63-6FF6-9D62-D2DB-2303D791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1E590-0F1A-84B8-3F8F-FF99F8C03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8FFFA-398E-AD72-7AAF-3636CBE72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3EA6-DD83-86C7-4427-AD943E02F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6782-6D57-1EA7-5626-8B2A1336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C9A61-888D-DE44-6661-2123E2673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7E3F4-0B65-D464-3E3C-435B64073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81AD3-E069-3088-3F62-41CDA8A9D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B2347-7744-6202-C329-BA9ABD0D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E6BEE-5A03-F592-33B4-82FDE205E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E31ED-41B2-B552-D488-020071FCF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152BE-4391-4BC6-4241-58C1E94F1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2C90-3E9C-854C-B330-B057FF5EA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601DE-E17D-5686-C9DE-F0E83397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B15C27-C4C9-3760-FB31-453B4E1C7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4AAA-7416-D16A-76CB-80A88159E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B2C90-3E9C-854C-B330-B057FF5EA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8D0B05A-115E-26D4-F245-37E4B3D97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9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C6A77-8649-C7E9-9464-7D8FFFFF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3A8B4-936F-FDAB-96E9-28F48F56A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6670C-537E-E3BE-56C1-5A769F48F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B2C90-3E9C-854C-B330-B057FF5EA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8E4079F-6BE6-CE41-C90C-58D622822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6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1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1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435AA-4457-DE37-1D27-C08AC655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D21BD-3E68-8610-28B5-14C076F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1A87-17A7-5FF0-6495-ED083AEB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B25AF9-EA9C-A5CF-A71E-AE5195FEF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9BE432-C922-999D-444D-A15C6E74C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4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D79-B3E1-EA72-6D17-43405DA68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2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C19C9-8B5D-D30B-7F6D-7696E1402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F417ADD4-97F0-BECA-9CC9-FB89315C07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233" y="2074865"/>
            <a:ext cx="3436727" cy="270827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1]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D57C7A-3230-0D5A-533D-8758EA9E765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76845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2]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F953B0-8E19-4EC6-0B22-A4E3A420C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233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6594A5D-7A20-23CB-5BBB-B9369659847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034456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3]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F19059-9532-1DF7-FFAA-69FA32083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6845" y="4147807"/>
            <a:ext cx="3436727" cy="63533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7B23A2-E65E-193B-A4FB-62080297D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4455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D2418E-450D-0CAA-9BE4-5C75CFE7F5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27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DF1046-C32E-A3BE-93FD-978B5937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7637" y="4954774"/>
            <a:ext cx="3436727" cy="1184091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04147FA-9411-9BAA-2E0E-F66AFCCA8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5250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</p:spTree>
    <p:extLst>
      <p:ext uri="{BB962C8B-B14F-4D97-AF65-F5344CB8AC3E}">
        <p14:creationId xmlns:p14="http://schemas.microsoft.com/office/powerpoint/2010/main" val="75844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29EED321-7C00-E80E-78B9-68BFCB01435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0" name="Blue Banner Footer">
            <a:extLst>
              <a:ext uri="{FF2B5EF4-FFF2-40B4-BE49-F238E27FC236}">
                <a16:creationId xmlns:a16="http://schemas.microsoft.com/office/drawing/2014/main" id="{34E45E6A-1372-674C-4A9E-6BE664863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4629704"/>
            <a:ext cx="11774314" cy="2065063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Teal rectangle">
            <a:extLst>
              <a:ext uri="{FF2B5EF4-FFF2-40B4-BE49-F238E27FC236}">
                <a16:creationId xmlns:a16="http://schemas.microsoft.com/office/drawing/2014/main" id="{EFA2CBE1-CE7F-D7A6-5F6B-7A960E4E84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3"/>
            <a:ext cx="11774314" cy="4568000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6" name="SDS Logo reverse">
            <a:extLst>
              <a:ext uri="{FF2B5EF4-FFF2-40B4-BE49-F238E27FC236}">
                <a16:creationId xmlns:a16="http://schemas.microsoft.com/office/drawing/2014/main" id="{F1F84363-CFD3-394A-763A-21062FB2FE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7" name="Presenter / Month / Year">
            <a:extLst>
              <a:ext uri="{FF2B5EF4-FFF2-40B4-BE49-F238E27FC236}">
                <a16:creationId xmlns:a16="http://schemas.microsoft.com/office/drawing/2014/main" id="{B16CF660-D4D1-0EDE-5D7C-4A4FF262D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8" name="Your subtitle">
            <a:extLst>
              <a:ext uri="{FF2B5EF4-FFF2-40B4-BE49-F238E27FC236}">
                <a16:creationId xmlns:a16="http://schemas.microsoft.com/office/drawing/2014/main" id="{81F1C3A2-E82A-44C4-6AA4-B7CBA48E77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9" name="Your title">
            <a:extLst>
              <a:ext uri="{FF2B5EF4-FFF2-40B4-BE49-F238E27FC236}">
                <a16:creationId xmlns:a16="http://schemas.microsoft.com/office/drawing/2014/main" id="{2076772D-97C8-0851-5850-5E9A3A473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7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9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0" y="1200151"/>
            <a:ext cx="4578349" cy="4580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8E222C-8869-4CC7-995A-E89B4D6729F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04DBD-85F0-4B46-A802-5BA73FC1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8FFB2-CBD1-4E55-9917-9E6FC31ABB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2301" y="1200150"/>
            <a:ext cx="4578349" cy="45805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FEA03-0A74-4B2F-9BB5-A73598D5FF2C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06BA21-5464-4431-B347-45D802FEC175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98036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EEB7BB-7A69-409C-A819-0A0E5E2020DD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35E81F-6B92-4B34-BE72-A67566D36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40E89C-51F7-4719-956C-40C92D1921F5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A91877-C3B3-42C1-ABA0-7F31162B508E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49479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3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8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4_Full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rectangle">
            <a:extLst>
              <a:ext uri="{FF2B5EF4-FFF2-40B4-BE49-F238E27FC236}">
                <a16:creationId xmlns:a16="http://schemas.microsoft.com/office/drawing/2014/main" id="{735A35B5-A66B-BBE1-CE14-9B8ADEC4C3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75918E-E916-69C0-DA30-35A1A04BD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Teal banner">
            <a:extLst>
              <a:ext uri="{FF2B5EF4-FFF2-40B4-BE49-F238E27FC236}">
                <a16:creationId xmlns:a16="http://schemas.microsoft.com/office/drawing/2014/main" id="{148E5EFF-ADA5-4FB7-8580-82CA10E58D27}"/>
              </a:ext>
            </a:extLst>
          </p:cNvPr>
          <p:cNvSpPr/>
          <p:nvPr userDrawn="1"/>
        </p:nvSpPr>
        <p:spPr>
          <a:xfrm>
            <a:off x="718393" y="4589464"/>
            <a:ext cx="10752791" cy="2035105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AB8DAC87-DCE9-006C-547D-FC8752357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83" y="5837895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3" name="Your title">
            <a:extLst>
              <a:ext uri="{FF2B5EF4-FFF2-40B4-BE49-F238E27FC236}">
                <a16:creationId xmlns:a16="http://schemas.microsoft.com/office/drawing/2014/main" id="{FA861BD8-845D-2338-8A43-2EE6EBE56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83" y="4875213"/>
            <a:ext cx="10752044" cy="86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pic>
        <p:nvPicPr>
          <p:cNvPr id="16" name="SDS logo" descr="A picture containing text&#10;&#10;Description automatically generated">
            <a:extLst>
              <a:ext uri="{FF2B5EF4-FFF2-40B4-BE49-F238E27FC236}">
                <a16:creationId xmlns:a16="http://schemas.microsoft.com/office/drawing/2014/main" id="{32D22669-C648-C778-45D2-BFEE2F1990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91" y="728704"/>
            <a:ext cx="1812488" cy="1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D79-B3E1-EA72-6D17-43405DA68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2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C19C9-8B5D-D30B-7F6D-7696E1402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3" y="2073275"/>
            <a:ext cx="5150705" cy="4064000"/>
          </a:xfrm>
        </p:spPr>
        <p:txBody>
          <a:bodyPr/>
          <a:lstStyle>
            <a:lvl1pPr marL="228566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2F19116-4392-6695-4094-BF6C6F864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408578C-C8A3-B48C-C772-681AE10D5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2066" y="2073275"/>
            <a:ext cx="5150705" cy="4064000"/>
          </a:xfrm>
        </p:spPr>
        <p:txBody>
          <a:bodyPr/>
          <a:lstStyle>
            <a:lvl1pPr marL="228566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3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832540-90CF-584B-0445-97DFE1C6905D}"/>
              </a:ext>
            </a:extLst>
          </p:cNvPr>
          <p:cNvSpPr/>
          <p:nvPr/>
        </p:nvSpPr>
        <p:spPr>
          <a:xfrm>
            <a:off x="0" y="2673821"/>
            <a:ext cx="12204683" cy="419481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F4324-ACF2-2EE2-0B69-2A3C900301E1}"/>
              </a:ext>
            </a:extLst>
          </p:cNvPr>
          <p:cNvSpPr/>
          <p:nvPr/>
        </p:nvSpPr>
        <p:spPr>
          <a:xfrm>
            <a:off x="0" y="356796"/>
            <a:ext cx="12204683" cy="23170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66E59-8D42-3268-2F6D-60F08DF14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9231" y="3289114"/>
            <a:ext cx="10751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EADE26-79F4-4296-4B9F-FA8CA6926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232" y="826711"/>
            <a:ext cx="1367016" cy="136642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5097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1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1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5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435AA-4457-DE37-1D27-C08AC655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D21BD-3E68-8610-28B5-14C076F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1A87-17A7-5FF0-6495-ED083AEB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B25AF9-EA9C-A5CF-A71E-AE5195FEF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9BE432-C922-999D-444D-A15C6E74C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4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co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D79-B3E1-EA72-6D17-43405DA68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2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C19C9-8B5D-D30B-7F6D-7696E1402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F417ADD4-97F0-BECA-9CC9-FB89315C07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233" y="2074865"/>
            <a:ext cx="3436727" cy="270827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1]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D57C7A-3230-0D5A-533D-8758EA9E765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76845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2]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F953B0-8E19-4EC6-0B22-A4E3A420C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233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6594A5D-7A20-23CB-5BBB-B9369659847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034456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3]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F19059-9532-1DF7-FFAA-69FA32083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6845" y="4147807"/>
            <a:ext cx="3436727" cy="63533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7B23A2-E65E-193B-A4FB-62080297D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4455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D2418E-450D-0CAA-9BE4-5C75CFE7F5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27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DF1046-C32E-A3BE-93FD-978B5937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7637" y="4954774"/>
            <a:ext cx="3436727" cy="1184091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04147FA-9411-9BAA-2E0E-F66AFCCA8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5250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</p:spTree>
    <p:extLst>
      <p:ext uri="{BB962C8B-B14F-4D97-AF65-F5344CB8AC3E}">
        <p14:creationId xmlns:p14="http://schemas.microsoft.com/office/powerpoint/2010/main" val="758449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29EED321-7C00-E80E-78B9-68BFCB01435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0" name="Blue Banner Footer">
            <a:extLst>
              <a:ext uri="{FF2B5EF4-FFF2-40B4-BE49-F238E27FC236}">
                <a16:creationId xmlns:a16="http://schemas.microsoft.com/office/drawing/2014/main" id="{34E45E6A-1372-674C-4A9E-6BE664863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4629704"/>
            <a:ext cx="11774314" cy="2065063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Teal rectangle">
            <a:extLst>
              <a:ext uri="{FF2B5EF4-FFF2-40B4-BE49-F238E27FC236}">
                <a16:creationId xmlns:a16="http://schemas.microsoft.com/office/drawing/2014/main" id="{EFA2CBE1-CE7F-D7A6-5F6B-7A960E4E84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3"/>
            <a:ext cx="11774314" cy="4568000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6" name="SDS Logo reverse">
            <a:extLst>
              <a:ext uri="{FF2B5EF4-FFF2-40B4-BE49-F238E27FC236}">
                <a16:creationId xmlns:a16="http://schemas.microsoft.com/office/drawing/2014/main" id="{F1F84363-CFD3-394A-763A-21062FB2FE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7" name="Presenter / Month / Year">
            <a:extLst>
              <a:ext uri="{FF2B5EF4-FFF2-40B4-BE49-F238E27FC236}">
                <a16:creationId xmlns:a16="http://schemas.microsoft.com/office/drawing/2014/main" id="{B16CF660-D4D1-0EDE-5D7C-4A4FF262D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8" name="Your subtitle">
            <a:extLst>
              <a:ext uri="{FF2B5EF4-FFF2-40B4-BE49-F238E27FC236}">
                <a16:creationId xmlns:a16="http://schemas.microsoft.com/office/drawing/2014/main" id="{81F1C3A2-E82A-44C4-6AA4-B7CBA48E77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9" name="Your title">
            <a:extLst>
              <a:ext uri="{FF2B5EF4-FFF2-40B4-BE49-F238E27FC236}">
                <a16:creationId xmlns:a16="http://schemas.microsoft.com/office/drawing/2014/main" id="{2076772D-97C8-0851-5850-5E9A3A473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7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93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6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0" y="1200151"/>
            <a:ext cx="4578349" cy="4580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8E222C-8869-4CC7-995A-E89B4D6729F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04DBD-85F0-4B46-A802-5BA73FC1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8FFB2-CBD1-4E55-9917-9E6FC31ABB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2301" y="1200150"/>
            <a:ext cx="4578349" cy="45805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FEA03-0A74-4B2F-9BB5-A73598D5FF2C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06BA21-5464-4431-B347-45D802FEC175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980369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EEB7BB-7A69-409C-A819-0A0E5E2020DD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35E81F-6B92-4B34-BE72-A67566D36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40E89C-51F7-4719-956C-40C92D1921F5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A91877-C3B3-42C1-ABA0-7F31162B508E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494796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5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7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8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4_Full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rectangle">
            <a:extLst>
              <a:ext uri="{FF2B5EF4-FFF2-40B4-BE49-F238E27FC236}">
                <a16:creationId xmlns:a16="http://schemas.microsoft.com/office/drawing/2014/main" id="{735A35B5-A66B-BBE1-CE14-9B8ADEC4C3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75918E-E916-69C0-DA30-35A1A04BD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Teal banner">
            <a:extLst>
              <a:ext uri="{FF2B5EF4-FFF2-40B4-BE49-F238E27FC236}">
                <a16:creationId xmlns:a16="http://schemas.microsoft.com/office/drawing/2014/main" id="{148E5EFF-ADA5-4FB7-8580-82CA10E58D27}"/>
              </a:ext>
            </a:extLst>
          </p:cNvPr>
          <p:cNvSpPr/>
          <p:nvPr userDrawn="1"/>
        </p:nvSpPr>
        <p:spPr>
          <a:xfrm>
            <a:off x="718393" y="4589464"/>
            <a:ext cx="10752791" cy="2035105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AB8DAC87-DCE9-006C-547D-FC8752357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83" y="5837895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3" name="Your title">
            <a:extLst>
              <a:ext uri="{FF2B5EF4-FFF2-40B4-BE49-F238E27FC236}">
                <a16:creationId xmlns:a16="http://schemas.microsoft.com/office/drawing/2014/main" id="{FA861BD8-845D-2338-8A43-2EE6EBE56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83" y="4875213"/>
            <a:ext cx="10752044" cy="86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pic>
        <p:nvPicPr>
          <p:cNvPr id="16" name="SDS logo" descr="A picture containing text&#10;&#10;Description automatically generated">
            <a:extLst>
              <a:ext uri="{FF2B5EF4-FFF2-40B4-BE49-F238E27FC236}">
                <a16:creationId xmlns:a16="http://schemas.microsoft.com/office/drawing/2014/main" id="{32D22669-C648-C778-45D2-BFEE2F1990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91" y="728704"/>
            <a:ext cx="1812488" cy="1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1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D79-B3E1-EA72-6D17-43405DA68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2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C19C9-8B5D-D30B-7F6D-7696E1402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3" y="2073275"/>
            <a:ext cx="5150705" cy="4064000"/>
          </a:xfrm>
        </p:spPr>
        <p:txBody>
          <a:bodyPr/>
          <a:lstStyle>
            <a:lvl1pPr marL="228566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2F19116-4392-6695-4094-BF6C6F864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408578C-C8A3-B48C-C772-681AE10D5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2066" y="2073275"/>
            <a:ext cx="5150705" cy="4064000"/>
          </a:xfrm>
        </p:spPr>
        <p:txBody>
          <a:bodyPr/>
          <a:lstStyle>
            <a:lvl1pPr marL="228566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3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832540-90CF-584B-0445-97DFE1C6905D}"/>
              </a:ext>
            </a:extLst>
          </p:cNvPr>
          <p:cNvSpPr/>
          <p:nvPr/>
        </p:nvSpPr>
        <p:spPr>
          <a:xfrm>
            <a:off x="0" y="2673821"/>
            <a:ext cx="12204683" cy="419481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F4324-ACF2-2EE2-0B69-2A3C900301E1}"/>
              </a:ext>
            </a:extLst>
          </p:cNvPr>
          <p:cNvSpPr/>
          <p:nvPr/>
        </p:nvSpPr>
        <p:spPr>
          <a:xfrm>
            <a:off x="0" y="356796"/>
            <a:ext cx="12204683" cy="23170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66E59-8D42-3268-2F6D-60F08DF14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9231" y="3289114"/>
            <a:ext cx="10751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EADE26-79F4-4296-4B9F-FA8CA6926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232" y="826711"/>
            <a:ext cx="1367016" cy="136642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50977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1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1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435AA-4457-DE37-1D27-C08AC655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D21BD-3E68-8610-28B5-14C076F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1A87-17A7-5FF0-6495-ED083AEB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B25AF9-EA9C-A5CF-A71E-AE5195FEF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9BE432-C922-999D-444D-A15C6E74C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48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co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D79-B3E1-EA72-6D17-43405DA68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1" y="719140"/>
            <a:ext cx="10751950" cy="67786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ED209-67DA-DC8C-3790-58293C6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231" y="635635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B001-5076-E619-C4D8-B7D70BEF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5305-2899-1C0F-D41F-DF308A9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81" y="6356352"/>
            <a:ext cx="2743200" cy="365125"/>
          </a:xfrm>
        </p:spPr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C19C9-8B5D-D30B-7F6D-7696E1402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231" y="1397000"/>
            <a:ext cx="10751950" cy="50622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 marL="685697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2829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599960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092" indent="-22856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[Optional slide subtitle]</a:t>
            </a:r>
            <a:endParaRPr lang="en-GB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F417ADD4-97F0-BECA-9CC9-FB89315C07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233" y="2074865"/>
            <a:ext cx="3436727" cy="270827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1]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D57C7A-3230-0D5A-533D-8758EA9E765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76845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2]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F953B0-8E19-4EC6-0B22-A4E3A420C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233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6594A5D-7A20-23CB-5BBB-B9369659847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034456" y="2074865"/>
            <a:ext cx="3436727" cy="2708273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[Icon 3]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F19059-9532-1DF7-FFAA-69FA32083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6845" y="4147807"/>
            <a:ext cx="3436727" cy="63533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7B23A2-E65E-193B-A4FB-62080297D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4455" y="4147806"/>
            <a:ext cx="3436727" cy="63533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[Caption]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D2418E-450D-0CAA-9BE4-5C75CFE7F5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27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DF1046-C32E-A3BE-93FD-978B5937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7637" y="4954774"/>
            <a:ext cx="3436727" cy="1184091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04147FA-9411-9BAA-2E0E-F66AFCCA8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5250" y="4954774"/>
            <a:ext cx="3436727" cy="1184093"/>
          </a:xfrm>
        </p:spPr>
        <p:txBody>
          <a:bodyPr>
            <a:noAutofit/>
          </a:bodyPr>
          <a:lstStyle>
            <a:lvl1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/>
            </a:lvl2pPr>
            <a:lvl3pPr marL="0" indent="0">
              <a:spcBef>
                <a:spcPts val="0"/>
              </a:spcBef>
              <a:buFontTx/>
              <a:buNone/>
              <a:defRPr sz="700"/>
            </a:lvl3pPr>
            <a:lvl4pPr marL="0" indent="0">
              <a:spcBef>
                <a:spcPts val="0"/>
              </a:spcBef>
              <a:buFontTx/>
              <a:buNone/>
              <a:defRPr sz="700"/>
            </a:lvl4pPr>
            <a:lvl5pPr marL="0" indent="0">
              <a:spcBef>
                <a:spcPts val="0"/>
              </a:spcBef>
              <a:buFontTx/>
              <a:buNone/>
              <a:defRPr sz="700"/>
            </a:lvl5pPr>
            <a:lvl6pPr marL="0" indent="0">
              <a:spcBef>
                <a:spcPts val="0"/>
              </a:spcBef>
              <a:buFontTx/>
              <a:buNone/>
              <a:defRPr sz="700"/>
            </a:lvl6pPr>
            <a:lvl7pPr marL="0" indent="0">
              <a:spcBef>
                <a:spcPts val="0"/>
              </a:spcBef>
              <a:buFontTx/>
              <a:buNone/>
              <a:defRPr sz="700"/>
            </a:lvl7pPr>
            <a:lvl8pPr marL="0" indent="0">
              <a:spcBef>
                <a:spcPts val="0"/>
              </a:spcBef>
              <a:buFontTx/>
              <a:buNone/>
              <a:defRPr sz="700"/>
            </a:lvl8pPr>
            <a:lvl9pPr marL="0" indent="0">
              <a:spcBef>
                <a:spcPts val="0"/>
              </a:spcBef>
              <a:buFontTx/>
              <a:buNone/>
              <a:defRPr sz="700"/>
            </a:lvl9pPr>
          </a:lstStyle>
          <a:p>
            <a:pPr lvl="0"/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  <a:p>
            <a:pPr lvl="0"/>
            <a:endParaRPr lang="en-US"/>
          </a:p>
          <a:p>
            <a:pPr marL="285750" marR="0" lvl="0" indent="-285750" algn="l" defTabSz="9142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[Bullet Point]</a:t>
            </a:r>
          </a:p>
        </p:txBody>
      </p:sp>
    </p:spTree>
    <p:extLst>
      <p:ext uri="{BB962C8B-B14F-4D97-AF65-F5344CB8AC3E}">
        <p14:creationId xmlns:p14="http://schemas.microsoft.com/office/powerpoint/2010/main" val="7584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29EED321-7C00-E80E-78B9-68BFCB01435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0" name="Blue Banner Footer">
            <a:extLst>
              <a:ext uri="{FF2B5EF4-FFF2-40B4-BE49-F238E27FC236}">
                <a16:creationId xmlns:a16="http://schemas.microsoft.com/office/drawing/2014/main" id="{34E45E6A-1372-674C-4A9E-6BE664863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4629704"/>
            <a:ext cx="11774314" cy="2065063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Teal rectangle">
            <a:extLst>
              <a:ext uri="{FF2B5EF4-FFF2-40B4-BE49-F238E27FC236}">
                <a16:creationId xmlns:a16="http://schemas.microsoft.com/office/drawing/2014/main" id="{EFA2CBE1-CE7F-D7A6-5F6B-7A960E4E84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3"/>
            <a:ext cx="11774314" cy="4568000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6" name="SDS Logo reverse">
            <a:extLst>
              <a:ext uri="{FF2B5EF4-FFF2-40B4-BE49-F238E27FC236}">
                <a16:creationId xmlns:a16="http://schemas.microsoft.com/office/drawing/2014/main" id="{F1F84363-CFD3-394A-763A-21062FB2FE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7" name="Presenter / Month / Year">
            <a:extLst>
              <a:ext uri="{FF2B5EF4-FFF2-40B4-BE49-F238E27FC236}">
                <a16:creationId xmlns:a16="http://schemas.microsoft.com/office/drawing/2014/main" id="{B16CF660-D4D1-0EDE-5D7C-4A4FF262D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8" name="Your subtitle">
            <a:extLst>
              <a:ext uri="{FF2B5EF4-FFF2-40B4-BE49-F238E27FC236}">
                <a16:creationId xmlns:a16="http://schemas.microsoft.com/office/drawing/2014/main" id="{81F1C3A2-E82A-44C4-6AA4-B7CBA48E77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9" name="Your title">
            <a:extLst>
              <a:ext uri="{FF2B5EF4-FFF2-40B4-BE49-F238E27FC236}">
                <a16:creationId xmlns:a16="http://schemas.microsoft.com/office/drawing/2014/main" id="{2076772D-97C8-0851-5850-5E9A3A473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7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3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93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6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0" y="1200151"/>
            <a:ext cx="4578349" cy="4580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8E222C-8869-4CC7-995A-E89B4D6729F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04DBD-85F0-4B46-A802-5BA73FC1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8FFB2-CBD1-4E55-9917-9E6FC31ABB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2301" y="1200150"/>
            <a:ext cx="4578349" cy="45805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 baseline="0">
                <a:solidFill>
                  <a:schemeClr val="accent2"/>
                </a:solidFill>
              </a:defRPr>
            </a:lvl3pPr>
            <a:lvl4pPr>
              <a:defRPr sz="1800" baseline="0">
                <a:solidFill>
                  <a:schemeClr val="accent2"/>
                </a:solidFill>
              </a:defRPr>
            </a:lvl4pPr>
            <a:lvl5pPr>
              <a:defRPr sz="1800" baseline="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FEA03-0A74-4B2F-9BB5-A73598D5FF2C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06BA21-5464-4431-B347-45D802FEC175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980369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EEB7BB-7A69-409C-A819-0A0E5E2020DD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35E81F-6B92-4B34-BE72-A67566D36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40E89C-51F7-4719-956C-40C92D1921F5}"/>
              </a:ext>
            </a:extLst>
          </p:cNvPr>
          <p:cNvCxnSpPr/>
          <p:nvPr userDrawn="1"/>
        </p:nvCxnSpPr>
        <p:spPr>
          <a:xfrm rot="5400000">
            <a:off x="-1588294" y="3028686"/>
            <a:ext cx="5507038" cy="2117"/>
          </a:xfrm>
          <a:prstGeom prst="line">
            <a:avLst/>
          </a:prstGeom>
          <a:ln w="12700" cap="flat" cmpd="sng" algn="ctr">
            <a:solidFill>
              <a:srgbClr val="8C18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A91877-C3B3-42C1-ABA0-7F31162B508E}"/>
              </a:ext>
            </a:extLst>
          </p:cNvPr>
          <p:cNvSpPr txBox="1"/>
          <p:nvPr userDrawn="1"/>
        </p:nvSpPr>
        <p:spPr>
          <a:xfrm>
            <a:off x="594785" y="6300789"/>
            <a:ext cx="2592916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>
                <a:solidFill>
                  <a:srgbClr val="8C189B"/>
                </a:solidFill>
                <a:latin typeface="Arial"/>
                <a:cs typeface="Arial"/>
              </a:rPr>
              <a:t>Scotland’s prosecution service</a:t>
            </a:r>
          </a:p>
        </p:txBody>
      </p:sp>
    </p:spTree>
    <p:extLst>
      <p:ext uri="{BB962C8B-B14F-4D97-AF65-F5344CB8AC3E}">
        <p14:creationId xmlns:p14="http://schemas.microsoft.com/office/powerpoint/2010/main" val="494796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1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578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8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3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3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78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571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1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2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1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215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3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169772"/>
            <a:ext cx="10515600" cy="3110746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32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WEB and TELE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13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91641"/>
            <a:ext cx="10515600" cy="36134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8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2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950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F6C0D4-048C-239F-58FF-A3CD22C3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10"/>
            <a:ext cx="9545320" cy="3451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63B3B"/>
                </a:solidFill>
              </a:defRPr>
            </a:lvl1pPr>
            <a:lvl2pPr>
              <a:defRPr sz="2000">
                <a:solidFill>
                  <a:srgbClr val="363B3B"/>
                </a:solidFill>
              </a:defRPr>
            </a:lvl2pPr>
            <a:lvl3pPr>
              <a:defRPr sz="1800">
                <a:solidFill>
                  <a:srgbClr val="363B3B"/>
                </a:solidFill>
              </a:defRPr>
            </a:lvl3pPr>
            <a:lvl4pPr>
              <a:defRPr sz="1600">
                <a:solidFill>
                  <a:srgbClr val="363B3B"/>
                </a:solidFill>
              </a:defRPr>
            </a:lvl4pPr>
            <a:lvl5pPr>
              <a:defRPr sz="1400">
                <a:solidFill>
                  <a:srgbClr val="363B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F6C0D4-048C-239F-58FF-A3CD22C3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09"/>
            <a:ext cx="9545320" cy="3451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37206-8CE1-BD47-D91F-E15C4145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852"/>
            <a:ext cx="8478078" cy="109330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5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F6C0D4-048C-239F-58FF-A3CD22C3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10"/>
            <a:ext cx="9545320" cy="3451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628CC89-F164-3AE4-E479-0EE8ED4D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665"/>
            <a:ext cx="8863519" cy="864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0F2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7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4BD5C7-4DD8-0EB5-E0A7-2CEDD5E9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5310"/>
            <a:ext cx="4427835" cy="7504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271D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9AC7614-05FD-88A4-AD5C-8C8D99148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7535" y="1865310"/>
            <a:ext cx="4221480" cy="7504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271D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29A752-959A-EB23-2CD6-9395D0377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5726"/>
            <a:ext cx="4427835" cy="324657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C95E927-0CFB-7CFB-15A8-813E48A8B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7535" y="2615726"/>
            <a:ext cx="4221480" cy="324657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5A1FC-E18E-1202-055A-8F3ABDB42849}"/>
              </a:ext>
            </a:extLst>
          </p:cNvPr>
          <p:cNvSpPr txBox="1">
            <a:spLocks/>
          </p:cNvSpPr>
          <p:nvPr/>
        </p:nvSpPr>
        <p:spPr>
          <a:xfrm>
            <a:off x="838200" y="692852"/>
            <a:ext cx="8478078" cy="1093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50F23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502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D5B3-5278-9DF7-F4A0-F131F067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741"/>
            <a:ext cx="9545320" cy="379451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E7EB40-7B68-0D01-9B23-AF4C22C45071}"/>
              </a:ext>
            </a:extLst>
          </p:cNvPr>
          <p:cNvSpPr txBox="1">
            <a:spLocks/>
          </p:cNvSpPr>
          <p:nvPr/>
        </p:nvSpPr>
        <p:spPr>
          <a:xfrm>
            <a:off x="838200" y="692852"/>
            <a:ext cx="8478078" cy="1093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50F23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198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116F-7BE9-4B4C-B69D-5267776FA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741"/>
            <a:ext cx="5181600" cy="34612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63B3B"/>
                </a:solidFill>
              </a:defRPr>
            </a:lvl1pPr>
            <a:lvl2pPr>
              <a:defRPr sz="2000">
                <a:solidFill>
                  <a:srgbClr val="363B3B"/>
                </a:solidFill>
              </a:defRPr>
            </a:lvl2pPr>
            <a:lvl3pPr>
              <a:defRPr sz="1800">
                <a:solidFill>
                  <a:srgbClr val="363B3B"/>
                </a:solidFill>
              </a:defRPr>
            </a:lvl3pPr>
            <a:lvl4pPr>
              <a:defRPr sz="1600">
                <a:solidFill>
                  <a:srgbClr val="363B3B"/>
                </a:solidFill>
              </a:defRPr>
            </a:lvl4pPr>
            <a:lvl5pPr>
              <a:defRPr sz="1400">
                <a:solidFill>
                  <a:srgbClr val="363B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16D80-C640-764A-A483-28E04DAD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741"/>
            <a:ext cx="5181600" cy="34612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63B3B"/>
                </a:solidFill>
              </a:defRPr>
            </a:lvl1pPr>
            <a:lvl2pPr>
              <a:defRPr>
                <a:solidFill>
                  <a:srgbClr val="363B3B"/>
                </a:solidFill>
              </a:defRPr>
            </a:lvl2pPr>
            <a:lvl3pPr>
              <a:defRPr>
                <a:solidFill>
                  <a:srgbClr val="363B3B"/>
                </a:solidFill>
              </a:defRPr>
            </a:lvl3pPr>
            <a:lvl4pPr>
              <a:defRPr>
                <a:solidFill>
                  <a:srgbClr val="363B3B"/>
                </a:solidFill>
              </a:defRPr>
            </a:lvl4pPr>
            <a:lvl5pPr>
              <a:defRPr>
                <a:solidFill>
                  <a:srgbClr val="363B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E0934-5C47-C0C1-435F-9B9FBE6BD17B}"/>
              </a:ext>
            </a:extLst>
          </p:cNvPr>
          <p:cNvSpPr txBox="1">
            <a:spLocks/>
          </p:cNvSpPr>
          <p:nvPr/>
        </p:nvSpPr>
        <p:spPr>
          <a:xfrm>
            <a:off x="838200" y="692852"/>
            <a:ext cx="8478078" cy="1093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50F23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923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 - Gre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0927-28CA-6A4F-B2BE-E1EEE84B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67948"/>
            <a:ext cx="6172200" cy="389310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82876C-826B-264B-87A2-45BFFE89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51EBBBCB-956F-B54D-B237-ECC8AAF49E68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5C71C58-4129-224E-A619-19D5C3220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233" y="6356350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A59616-C02B-AB48-B988-0A819C55B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381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363A3FF-C9BF-8A44-85A7-F7495B511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1619-6F5A-077D-40FE-1FF46BE89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5450"/>
            <a:ext cx="3932237" cy="389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63B3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6341-E7B8-4662-79E7-6DDB0112D4B6}"/>
              </a:ext>
            </a:extLst>
          </p:cNvPr>
          <p:cNvSpPr txBox="1">
            <a:spLocks/>
          </p:cNvSpPr>
          <p:nvPr/>
        </p:nvSpPr>
        <p:spPr>
          <a:xfrm>
            <a:off x="838200" y="692852"/>
            <a:ext cx="8478078" cy="1093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50F23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94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rectangle">
            <a:extLst>
              <a:ext uri="{FF2B5EF4-FFF2-40B4-BE49-F238E27FC236}">
                <a16:creationId xmlns:a16="http://schemas.microsoft.com/office/drawing/2014/main" id="{0C6F1631-60B6-B749-F234-DE3BFE520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207073A6-6A06-81E3-3539-D31231867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8844" y="218245"/>
            <a:ext cx="11774314" cy="6421517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3" name="SDS Logo reverse">
            <a:extLst>
              <a:ext uri="{FF2B5EF4-FFF2-40B4-BE49-F238E27FC236}">
                <a16:creationId xmlns:a16="http://schemas.microsoft.com/office/drawing/2014/main" id="{D0354AEE-057C-75A1-B559-88C6797319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184" y="719139"/>
            <a:ext cx="1781150" cy="1150386"/>
          </a:xfrm>
          <a:prstGeom prst="rect">
            <a:avLst/>
          </a:prstGeom>
        </p:spPr>
      </p:pic>
      <p:sp>
        <p:nvSpPr>
          <p:cNvPr id="21" name="Presenter / Month / Year">
            <a:extLst>
              <a:ext uri="{FF2B5EF4-FFF2-40B4-BE49-F238E27FC236}">
                <a16:creationId xmlns:a16="http://schemas.microsoft.com/office/drawing/2014/main" id="{E98918D9-E9BC-4A62-8178-E73B9FB73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84" y="5459415"/>
            <a:ext cx="10752044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[Presenter]</a:t>
            </a:r>
          </a:p>
          <a:p>
            <a:pPr lvl="0"/>
            <a:r>
              <a:rPr lang="en-GB"/>
              <a:t>[Month/Year]</a:t>
            </a:r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6F96C88D-B69A-D2C8-2158-2EDECB23A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84" y="4035288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9" name="Your title">
            <a:extLst>
              <a:ext uri="{FF2B5EF4-FFF2-40B4-BE49-F238E27FC236}">
                <a16:creationId xmlns:a16="http://schemas.microsoft.com/office/drawing/2014/main" id="{D79FCB60-E622-950C-A39C-7A83AA750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84" y="2586832"/>
            <a:ext cx="10752044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84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3BB45-D81E-BB4D-898E-C7FB75F2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686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51EBBBCB-956F-B54D-B237-ECC8AAF49E68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5E483-40D1-9941-A759-CAE3D7768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233" y="6356350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BF0E10-779E-754D-AB6F-AFAE0E9A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381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363A3FF-C9BF-8A44-85A7-F7495B511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0A0DCFA-B151-204C-B8AE-C033958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649"/>
            <a:ext cx="8844064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90646-0DAD-C6C8-BCDD-02983639F435}"/>
              </a:ext>
            </a:extLst>
          </p:cNvPr>
          <p:cNvSpPr/>
          <p:nvPr userDrawn="1"/>
        </p:nvSpPr>
        <p:spPr>
          <a:xfrm>
            <a:off x="767751" y="5779698"/>
            <a:ext cx="2562045" cy="66423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533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F6C0D4-048C-239F-58FF-A3CD22C3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10"/>
            <a:ext cx="9545320" cy="34511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FF000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FF000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628CC89-F164-3AE4-E479-0EE8ED4D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665"/>
            <a:ext cx="8863519" cy="864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0F2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4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4BD5C7-4DD8-0EB5-E0A7-2CEDD5E9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5310"/>
            <a:ext cx="4427835" cy="7504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271D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9AC7614-05FD-88A4-AD5C-8C8D99148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7535" y="1865310"/>
            <a:ext cx="4221480" cy="7504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271D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29A752-959A-EB23-2CD6-9395D0377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5726"/>
            <a:ext cx="4427835" cy="324657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C95E927-0CFB-7CFB-15A8-813E48A8B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7535" y="2615726"/>
            <a:ext cx="4221480" cy="324657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0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D5B3-5278-9DF7-F4A0-F131F067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741"/>
            <a:ext cx="9545320" cy="379451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71D43"/>
                </a:solidFill>
              </a:defRPr>
            </a:lvl1pPr>
            <a:lvl2pPr>
              <a:defRPr sz="2000">
                <a:solidFill>
                  <a:srgbClr val="271D43"/>
                </a:solidFill>
              </a:defRPr>
            </a:lvl2pPr>
            <a:lvl3pPr>
              <a:defRPr sz="1800">
                <a:solidFill>
                  <a:srgbClr val="271D43"/>
                </a:solidFill>
              </a:defRPr>
            </a:lvl3pPr>
            <a:lvl4pPr>
              <a:defRPr sz="1600">
                <a:solidFill>
                  <a:srgbClr val="271D43"/>
                </a:solidFill>
              </a:defRPr>
            </a:lvl4pPr>
            <a:lvl5pPr>
              <a:defRPr sz="1400">
                <a:solidFill>
                  <a:srgbClr val="271D4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116F-7BE9-4B4C-B69D-5267776FA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741"/>
            <a:ext cx="5181600" cy="34612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63B3B"/>
                </a:solidFill>
              </a:defRPr>
            </a:lvl1pPr>
            <a:lvl2pPr>
              <a:defRPr sz="2000">
                <a:solidFill>
                  <a:srgbClr val="363B3B"/>
                </a:solidFill>
              </a:defRPr>
            </a:lvl2pPr>
            <a:lvl3pPr>
              <a:defRPr sz="1800">
                <a:solidFill>
                  <a:srgbClr val="363B3B"/>
                </a:solidFill>
              </a:defRPr>
            </a:lvl3pPr>
            <a:lvl4pPr>
              <a:defRPr sz="1600">
                <a:solidFill>
                  <a:srgbClr val="363B3B"/>
                </a:solidFill>
              </a:defRPr>
            </a:lvl4pPr>
            <a:lvl5pPr>
              <a:defRPr sz="1400">
                <a:solidFill>
                  <a:srgbClr val="363B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16D80-C640-764A-A483-28E04DAD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741"/>
            <a:ext cx="5181600" cy="34612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63B3B"/>
                </a:solidFill>
              </a:defRPr>
            </a:lvl1pPr>
            <a:lvl2pPr>
              <a:defRPr>
                <a:solidFill>
                  <a:srgbClr val="363B3B"/>
                </a:solidFill>
              </a:defRPr>
            </a:lvl2pPr>
            <a:lvl3pPr>
              <a:defRPr>
                <a:solidFill>
                  <a:srgbClr val="363B3B"/>
                </a:solidFill>
              </a:defRPr>
            </a:lvl3pPr>
            <a:lvl4pPr>
              <a:defRPr>
                <a:solidFill>
                  <a:srgbClr val="363B3B"/>
                </a:solidFill>
              </a:defRPr>
            </a:lvl4pPr>
            <a:lvl5pPr>
              <a:defRPr>
                <a:solidFill>
                  <a:srgbClr val="363B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0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 - Gre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0927-28CA-6A4F-B2BE-E1EEE84B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67948"/>
            <a:ext cx="6172200" cy="389310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82876C-826B-264B-87A2-45BFFE89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51EBBBCB-956F-B54D-B237-ECC8AAF49E68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5C71C58-4129-224E-A619-19D5C3220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233" y="6356350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A59616-C02B-AB48-B988-0A819C55B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381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363A3FF-C9BF-8A44-85A7-F7495B511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1619-6F5A-077D-40FE-1FF46BE89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5450"/>
            <a:ext cx="3932237" cy="389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63B3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261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3BB45-D81E-BB4D-898E-C7FB75F2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686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51EBBBCB-956F-B54D-B237-ECC8AAF49E68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5E483-40D1-9941-A759-CAE3D7768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233" y="6356350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BF0E10-779E-754D-AB6F-AFAE0E9A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381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363A3FF-C9BF-8A44-85A7-F7495B511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2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7339BED-89A9-5AD2-627A-E17295881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390" y="3474983"/>
            <a:ext cx="6455502" cy="6228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D50F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CE6ABD-4BF0-E5AE-DFED-6447DE5F84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90" y="2887297"/>
            <a:ext cx="6455502" cy="48601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Page: 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66054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pening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967541" y="1874755"/>
            <a:ext cx="4464000" cy="1994392"/>
          </a:xfrm>
        </p:spPr>
        <p:txBody>
          <a:bodyPr anchor="t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Enter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67541" y="5013177"/>
            <a:ext cx="4464000" cy="164148"/>
          </a:xfrm>
        </p:spPr>
        <p:txBody>
          <a:bodyPr/>
          <a:lstStyle>
            <a:lvl1pPr marL="0" indent="0" algn="l">
              <a:buNone/>
              <a:defRPr sz="1067" b="0" cap="none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Enter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724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1D4DA-0DA8-6C8F-9433-34B5747DDA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80" t="11019" r="9302" b="9338"/>
          <a:stretch/>
        </p:blipFill>
        <p:spPr>
          <a:xfrm>
            <a:off x="2618361" y="1585608"/>
            <a:ext cx="6955278" cy="36867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EC9B16-4D6E-546F-6C92-5C123BF97A5C}"/>
              </a:ext>
            </a:extLst>
          </p:cNvPr>
          <p:cNvSpPr/>
          <p:nvPr userDrawn="1"/>
        </p:nvSpPr>
        <p:spPr>
          <a:xfrm>
            <a:off x="9474741" y="476656"/>
            <a:ext cx="2441642" cy="1303506"/>
          </a:xfrm>
          <a:prstGeom prst="rect">
            <a:avLst/>
          </a:prstGeom>
          <a:solidFill>
            <a:srgbClr val="222A2A"/>
          </a:solidFill>
          <a:ln>
            <a:solidFill>
              <a:srgbClr val="222A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04_Full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rectangle">
            <a:extLst>
              <a:ext uri="{FF2B5EF4-FFF2-40B4-BE49-F238E27FC236}">
                <a16:creationId xmlns:a16="http://schemas.microsoft.com/office/drawing/2014/main" id="{735A35B5-A66B-BBE1-CE14-9B8ADEC4C3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75918E-E916-69C0-DA30-35A1A04BD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Teal banner">
            <a:extLst>
              <a:ext uri="{FF2B5EF4-FFF2-40B4-BE49-F238E27FC236}">
                <a16:creationId xmlns:a16="http://schemas.microsoft.com/office/drawing/2014/main" id="{148E5EFF-ADA5-4FB7-8580-82CA10E58D27}"/>
              </a:ext>
            </a:extLst>
          </p:cNvPr>
          <p:cNvSpPr/>
          <p:nvPr userDrawn="1"/>
        </p:nvSpPr>
        <p:spPr>
          <a:xfrm>
            <a:off x="718393" y="4589464"/>
            <a:ext cx="10752791" cy="2035105"/>
          </a:xfrm>
          <a:custGeom>
            <a:avLst/>
            <a:gdLst/>
            <a:ahLst/>
            <a:cxnLst/>
            <a:rect l="l" t="t" r="r" b="b"/>
            <a:pathLst>
              <a:path w="11734800" h="6400800">
                <a:moveTo>
                  <a:pt x="11734495" y="0"/>
                </a:moveTo>
                <a:lnTo>
                  <a:pt x="0" y="0"/>
                </a:lnTo>
                <a:lnTo>
                  <a:pt x="0" y="6400800"/>
                </a:lnTo>
                <a:lnTo>
                  <a:pt x="11734495" y="6400800"/>
                </a:lnTo>
                <a:lnTo>
                  <a:pt x="11734495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Your subtitle">
            <a:extLst>
              <a:ext uri="{FF2B5EF4-FFF2-40B4-BE49-F238E27FC236}">
                <a16:creationId xmlns:a16="http://schemas.microsoft.com/office/drawing/2014/main" id="{AB8DAC87-DCE9-006C-547D-FC8752357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83" y="5837895"/>
            <a:ext cx="10752044" cy="7509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57177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[Subtitle]</a:t>
            </a:r>
            <a:endParaRPr lang="en-GB"/>
          </a:p>
        </p:txBody>
      </p:sp>
      <p:sp>
        <p:nvSpPr>
          <p:cNvPr id="13" name="Your title">
            <a:extLst>
              <a:ext uri="{FF2B5EF4-FFF2-40B4-BE49-F238E27FC236}">
                <a16:creationId xmlns:a16="http://schemas.microsoft.com/office/drawing/2014/main" id="{FA861BD8-845D-2338-8A43-2EE6EBE56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83" y="4875213"/>
            <a:ext cx="10752044" cy="86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pic>
        <p:nvPicPr>
          <p:cNvPr id="16" name="SDS logo" descr="A picture containing text&#10;&#10;Description automatically generated">
            <a:extLst>
              <a:ext uri="{FF2B5EF4-FFF2-40B4-BE49-F238E27FC236}">
                <a16:creationId xmlns:a16="http://schemas.microsoft.com/office/drawing/2014/main" id="{32D22669-C648-C778-45D2-BFEE2F1990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91" y="728704"/>
            <a:ext cx="1812488" cy="1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832540-90CF-584B-0445-97DFE1C6905D}"/>
              </a:ext>
            </a:extLst>
          </p:cNvPr>
          <p:cNvSpPr/>
          <p:nvPr/>
        </p:nvSpPr>
        <p:spPr>
          <a:xfrm>
            <a:off x="0" y="2673821"/>
            <a:ext cx="12204683" cy="419481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F4324-ACF2-2EE2-0B69-2A3C900301E1}"/>
              </a:ext>
            </a:extLst>
          </p:cNvPr>
          <p:cNvSpPr/>
          <p:nvPr/>
        </p:nvSpPr>
        <p:spPr>
          <a:xfrm>
            <a:off x="0" y="356796"/>
            <a:ext cx="12204683" cy="23170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66E59-8D42-3268-2F6D-60F08DF14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9231" y="3289114"/>
            <a:ext cx="10751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EADE26-79F4-4296-4B9F-FA8CA6926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232" y="826711"/>
            <a:ext cx="1367016" cy="136642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5097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0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#SDSMACoP #SDSMACommunityof Practice #SupportforApprentices #wblapprenticeships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A9F8-30CB-5A4F-9E23-C367792DA9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Top colour banner">
            <a:extLst>
              <a:ext uri="{FF2B5EF4-FFF2-40B4-BE49-F238E27FC236}">
                <a16:creationId xmlns:a16="http://schemas.microsoft.com/office/drawing/2014/main" id="{FA26A918-811D-AABA-A506-F58B81EC556D}"/>
              </a:ext>
            </a:extLst>
          </p:cNvPr>
          <p:cNvGrpSpPr/>
          <p:nvPr userDrawn="1"/>
        </p:nvGrpSpPr>
        <p:grpSpPr>
          <a:xfrm>
            <a:off x="1" y="2"/>
            <a:ext cx="12192000" cy="365126"/>
            <a:chOff x="0" y="0"/>
            <a:chExt cx="24380824" cy="730251"/>
          </a:xfrm>
        </p:grpSpPr>
        <p:sp>
          <p:nvSpPr>
            <p:cNvPr id="8" name="Teal banner">
              <a:extLst>
                <a:ext uri="{FF2B5EF4-FFF2-40B4-BE49-F238E27FC236}">
                  <a16:creationId xmlns:a16="http://schemas.microsoft.com/office/drawing/2014/main" id="{35859449-A411-073B-8727-8C1A276E35E0}"/>
                </a:ext>
              </a:extLst>
            </p:cNvPr>
            <p:cNvSpPr/>
            <p:nvPr/>
          </p:nvSpPr>
          <p:spPr>
            <a:xfrm>
              <a:off x="0" y="1"/>
              <a:ext cx="21596350" cy="730250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Blue banner">
              <a:extLst>
                <a:ext uri="{FF2B5EF4-FFF2-40B4-BE49-F238E27FC236}">
                  <a16:creationId xmlns:a16="http://schemas.microsoft.com/office/drawing/2014/main" id="{8792FC3B-18A4-ADFF-B18C-AA5474B27049}"/>
                </a:ext>
              </a:extLst>
            </p:cNvPr>
            <p:cNvSpPr/>
            <p:nvPr/>
          </p:nvSpPr>
          <p:spPr>
            <a:xfrm>
              <a:off x="21596349" y="0"/>
              <a:ext cx="2784475" cy="73024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9573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3" r:id="rId8"/>
    <p:sldLayoutId id="2147483676" r:id="rId9"/>
    <p:sldLayoutId id="2147483677" r:id="rId10"/>
    <p:sldLayoutId id="2147483678" r:id="rId11"/>
    <p:sldLayoutId id="2147483679" r:id="rId12"/>
    <p:sldLayoutId id="2147483741" r:id="rId13"/>
    <p:sldLayoutId id="2147483742" r:id="rId14"/>
    <p:sldLayoutId id="2147483743" r:id="rId15"/>
    <p:sldLayoutId id="2147483923" r:id="rId16"/>
    <p:sldLayoutId id="2147483744" r:id="rId17"/>
    <p:sldLayoutId id="2147483745" r:id="rId18"/>
    <p:sldLayoutId id="2147483904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924" r:id="rId37"/>
    <p:sldLayoutId id="2147483925" r:id="rId38"/>
    <p:sldLayoutId id="2147483926" r:id="rId39"/>
    <p:sldLayoutId id="2147483927" r:id="rId40"/>
    <p:sldLayoutId id="2147483910" r:id="rId41"/>
    <p:sldLayoutId id="2147483911" r:id="rId42"/>
    <p:sldLayoutId id="2147483912" r:id="rId43"/>
    <p:sldLayoutId id="2147483913" r:id="rId44"/>
    <p:sldLayoutId id="2147483914" r:id="rId45"/>
    <p:sldLayoutId id="2147483915" r:id="rId46"/>
    <p:sldLayoutId id="2147483916" r:id="rId47"/>
    <p:sldLayoutId id="2147483917" r:id="rId48"/>
    <p:sldLayoutId id="2147483918" r:id="rId49"/>
    <p:sldLayoutId id="2147483919" r:id="rId50"/>
    <p:sldLayoutId id="2147483920" r:id="rId51"/>
    <p:sldLayoutId id="2147483921" r:id="rId52"/>
    <p:sldLayoutId id="2147483922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53">
          <p15:clr>
            <a:srgbClr val="F26B43"/>
          </p15:clr>
        </p15:guide>
        <p15:guide id="4" pos="876">
          <p15:clr>
            <a:srgbClr val="F26B43"/>
          </p15:clr>
        </p15:guide>
        <p15:guide id="5" pos="1300">
          <p15:clr>
            <a:srgbClr val="F26B43"/>
          </p15:clr>
        </p15:guide>
        <p15:guide id="6" pos="1723">
          <p15:clr>
            <a:srgbClr val="F26B43"/>
          </p15:clr>
        </p15:guide>
        <p15:guide id="7" pos="2147">
          <p15:clr>
            <a:srgbClr val="F26B43"/>
          </p15:clr>
        </p15:guide>
        <p15:guide id="8" pos="2571">
          <p15:clr>
            <a:srgbClr val="F26B43"/>
          </p15:clr>
        </p15:guide>
        <p15:guide id="9" pos="2994">
          <p15:clr>
            <a:srgbClr val="F26B43"/>
          </p15:clr>
        </p15:guide>
        <p15:guide id="10" pos="3417">
          <p15:clr>
            <a:srgbClr val="F26B43"/>
          </p15:clr>
        </p15:guide>
        <p15:guide id="11" pos="3840">
          <p15:clr>
            <a:srgbClr val="F26B43"/>
          </p15:clr>
        </p15:guide>
        <p15:guide id="12" pos="4263">
          <p15:clr>
            <a:srgbClr val="F26B43"/>
          </p15:clr>
        </p15:guide>
        <p15:guide id="13" pos="4686">
          <p15:clr>
            <a:srgbClr val="F26B43"/>
          </p15:clr>
        </p15:guide>
        <p15:guide id="14" pos="5109">
          <p15:clr>
            <a:srgbClr val="F26B43"/>
          </p15:clr>
        </p15:guide>
        <p15:guide id="15" pos="5533">
          <p15:clr>
            <a:srgbClr val="F26B43"/>
          </p15:clr>
        </p15:guide>
        <p15:guide id="16" pos="5956">
          <p15:clr>
            <a:srgbClr val="F26B43"/>
          </p15:clr>
        </p15:guide>
        <p15:guide id="17" pos="6379">
          <p15:clr>
            <a:srgbClr val="F26B43"/>
          </p15:clr>
        </p15:guide>
        <p15:guide id="18" pos="6803">
          <p15:clr>
            <a:srgbClr val="F26B43"/>
          </p15:clr>
        </p15:guide>
        <p15:guide id="19" pos="7226">
          <p15:clr>
            <a:srgbClr val="F26B43"/>
          </p15:clr>
        </p15:guide>
        <p15:guide id="20" orient="horz">
          <p15:clr>
            <a:srgbClr val="F26B43"/>
          </p15:clr>
        </p15:guide>
        <p15:guide id="21" orient="horz" pos="4320">
          <p15:clr>
            <a:srgbClr val="F26B43"/>
          </p15:clr>
        </p15:guide>
        <p15:guide id="22" orient="horz" pos="453">
          <p15:clr>
            <a:srgbClr val="F26B43"/>
          </p15:clr>
        </p15:guide>
        <p15:guide id="23" orient="horz" pos="880">
          <p15:clr>
            <a:srgbClr val="F26B43"/>
          </p15:clr>
        </p15:guide>
        <p15:guide id="24" orient="horz" pos="1306">
          <p15:clr>
            <a:srgbClr val="F26B43"/>
          </p15:clr>
        </p15:guide>
        <p15:guide id="25" orient="horz" pos="1733">
          <p15:clr>
            <a:srgbClr val="F26B43"/>
          </p15:clr>
        </p15:guide>
        <p15:guide id="26" orient="horz" pos="2160">
          <p15:clr>
            <a:srgbClr val="F26B43"/>
          </p15:clr>
        </p15:guide>
        <p15:guide id="27" orient="horz" pos="2586">
          <p15:clr>
            <a:srgbClr val="F26B43"/>
          </p15:clr>
        </p15:guide>
        <p15:guide id="28" orient="horz" pos="3013">
          <p15:clr>
            <a:srgbClr val="F26B43"/>
          </p15:clr>
        </p15:guide>
        <p15:guide id="29" orient="horz" pos="3439">
          <p15:clr>
            <a:srgbClr val="F26B43"/>
          </p15:clr>
        </p15:guide>
        <p15:guide id="30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4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786" r:id="rId6"/>
  </p:sldLayoutIdLst>
  <p:hf sldNum="0" hdr="0" dt="0"/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4" indent="-228584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56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72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27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96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28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66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72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37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8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4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hf sldNum="0" hdr="0" dt="0"/>
  <p:txStyles>
    <p:titleStyle>
      <a:lvl1pPr algn="ctr" defTabSz="68570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0" indent="-257140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35" indent="-214284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28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3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6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7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4241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4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9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1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3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8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2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defTabSz="685704" rtl="0" eaLnBrk="1" latinLnBrk="0" hangingPunct="1">
        <a:spcBef>
          <a:spcPct val="0"/>
        </a:spcBef>
        <a:buNone/>
        <a:defRPr sz="269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40" indent="-257140" algn="l" defTabSz="685704" rtl="0" eaLnBrk="1" latinLnBrk="0" hangingPunct="1">
        <a:spcBef>
          <a:spcPct val="20000"/>
        </a:spcBef>
        <a:buFont typeface="Symbol" panose="05050102010706020507" pitchFamily="18" charset="2"/>
        <a:buChar char="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35" indent="-214284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28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83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36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87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4241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4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9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1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3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8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4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685704" rtl="0" eaLnBrk="1" latinLnBrk="0" hangingPunct="1">
        <a:spcBef>
          <a:spcPct val="0"/>
        </a:spcBef>
        <a:buNone/>
        <a:defRPr sz="269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40" indent="-257140" algn="l" defTabSz="685704" rtl="0" eaLnBrk="1" latinLnBrk="0" hangingPunct="1">
        <a:spcBef>
          <a:spcPct val="20000"/>
        </a:spcBef>
        <a:buFont typeface="Symbol" panose="05050102010706020507" pitchFamily="18" charset="2"/>
        <a:buChar char="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35" indent="-214284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28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83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36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87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9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4241" indent="-171426" algn="l" defTabSz="685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4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9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1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2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3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8" algn="l" defTabSz="6857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2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D53539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363B3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63B3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63B3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B3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63B3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51C62-4C2B-A2FD-A50B-3511F2F62866}"/>
              </a:ext>
            </a:extLst>
          </p:cNvPr>
          <p:cNvSpPr/>
          <p:nvPr userDrawn="1"/>
        </p:nvSpPr>
        <p:spPr>
          <a:xfrm>
            <a:off x="555477" y="4922377"/>
            <a:ext cx="3110669" cy="786213"/>
          </a:xfrm>
          <a:prstGeom prst="rect">
            <a:avLst/>
          </a:prstGeom>
          <a:solidFill>
            <a:srgbClr val="22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C13DA9-AB29-B3D0-06F6-19BF053C342A}"/>
              </a:ext>
            </a:extLst>
          </p:cNvPr>
          <p:cNvSpPr/>
          <p:nvPr userDrawn="1"/>
        </p:nvSpPr>
        <p:spPr>
          <a:xfrm>
            <a:off x="555477" y="5742772"/>
            <a:ext cx="3110669" cy="786213"/>
          </a:xfrm>
          <a:prstGeom prst="rect">
            <a:avLst/>
          </a:prstGeom>
          <a:solidFill>
            <a:srgbClr val="22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scot/learning-provider/information-and-guidance/meta-skill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apprenticeships.scot/learning-provider/information-and-guidanc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B44E-84B7-F26D-61A1-138EF7789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6" y="5206731"/>
            <a:ext cx="10752044" cy="750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400" b="1" dirty="0">
                <a:latin typeface="Calibri"/>
                <a:ea typeface="Calibri"/>
                <a:cs typeface="Calibri"/>
              </a:rPr>
              <a:t>30 April 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BACF8-CB01-4E94-3DBB-34489843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6" y="2133600"/>
            <a:ext cx="11167908" cy="2547257"/>
          </a:xfrm>
        </p:spPr>
        <p:txBody>
          <a:bodyPr>
            <a:normAutofit/>
          </a:bodyPr>
          <a:lstStyle/>
          <a:p>
            <a:br>
              <a:rPr lang="en-GB" b="1"/>
            </a:b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of Practice </a:t>
            </a:r>
            <a:b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Meta-skills</a:t>
            </a:r>
          </a:p>
        </p:txBody>
      </p:sp>
    </p:spTree>
    <p:extLst>
      <p:ext uri="{BB962C8B-B14F-4D97-AF65-F5344CB8AC3E}">
        <p14:creationId xmlns:p14="http://schemas.microsoft.com/office/powerpoint/2010/main" val="215019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975AB-09E0-7393-BF23-5B7BD9FD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5C06DA-B0E6-F0CA-CB4E-3B23181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6" y="440466"/>
            <a:ext cx="11627034" cy="677863"/>
          </a:xfrm>
        </p:spPr>
        <p:txBody>
          <a:bodyPr>
            <a:noAutofit/>
          </a:bodyPr>
          <a:lstStyle/>
          <a:p>
            <a:r>
              <a:rPr lang="en-GB" sz="3200"/>
              <a:t>Why Meta-skills belong in the Apprenticeship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B51FA-7140-DF89-7BF5-6021BF3C0C62}"/>
              </a:ext>
            </a:extLst>
          </p:cNvPr>
          <p:cNvSpPr txBox="1"/>
          <p:nvPr/>
        </p:nvSpPr>
        <p:spPr>
          <a:xfrm>
            <a:off x="374466" y="1118329"/>
            <a:ext cx="10346874" cy="514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>
                <a:latin typeface="Segoe UI" panose="020B0502040204020203" pitchFamily="34" charset="0"/>
              </a:rPr>
              <a:t>Strengthens the employer role</a:t>
            </a:r>
            <a:br>
              <a:rPr lang="en-US">
                <a:latin typeface="Segoe UI" panose="020B0502040204020203" pitchFamily="34" charset="0"/>
              </a:rPr>
            </a:br>
            <a:r>
              <a:rPr lang="en-US">
                <a:latin typeface="Segoe UI" panose="020B0502040204020203" pitchFamily="34" charset="0"/>
              </a:rPr>
              <a:t>Framework placement enables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en-US">
                <a:latin typeface="Segoe UI" panose="020B0502040204020203" pitchFamily="34" charset="0"/>
              </a:rPr>
              <a:t> to actively shape, observe, and endorse meta‑skills development in real workplace contexts, reinforcing their credibility and relevance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Developed through reflection and experience</a:t>
            </a:r>
            <a:b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Best supported through the whole apprenticeship journey, not point‑in‑time assessment.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Transferable across contexts</a:t>
            </a:r>
            <a:b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Apply across roles, sectors, and career progression — unlike role‑specific qualifications.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Personal and individual</a:t>
            </a:r>
            <a:b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 differently for each learner based on experience and context.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Visible without being over‑assessed</a:t>
            </a:r>
            <a:b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Frameworks recognise and value meta‑skills without reducing them to tick‑box criteria.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Developed in the round</a:t>
            </a:r>
            <a:b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Grow cumulatively across learning, work, mentoring, and reflection — not in isolated units.</a:t>
            </a:r>
          </a:p>
        </p:txBody>
      </p:sp>
    </p:spTree>
    <p:extLst>
      <p:ext uri="{BB962C8B-B14F-4D97-AF65-F5344CB8AC3E}">
        <p14:creationId xmlns:p14="http://schemas.microsoft.com/office/powerpoint/2010/main" val="121625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1754-C5F1-0AC6-8D44-0335E1D1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153882-EC68-1226-777B-F7A7EE38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7" y="326166"/>
            <a:ext cx="10377483" cy="677863"/>
          </a:xfrm>
        </p:spPr>
        <p:txBody>
          <a:bodyPr>
            <a:normAutofit/>
          </a:bodyPr>
          <a:lstStyle/>
          <a:p>
            <a:r>
              <a:rPr lang="en-GB" sz="3200"/>
              <a:t>Benefits of positioning in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F2F84-9070-F6B2-8484-27AE74039D32}"/>
              </a:ext>
            </a:extLst>
          </p:cNvPr>
          <p:cNvSpPr txBox="1"/>
          <p:nvPr/>
        </p:nvSpPr>
        <p:spPr>
          <a:xfrm>
            <a:off x="374467" y="902564"/>
            <a:ext cx="6014903" cy="5766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apprentices</a:t>
            </a:r>
            <a:endParaRPr lang="en-GB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 expectations and language around meta‑skills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Recognition of skills developed through real work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Increased confidence, adaptability and employability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Formal recognition of achievement on apprenticeship certification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the system</a:t>
            </a:r>
            <a:endParaRPr lang="en-GB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Consistent, framework‑level expectations across all apprenticeships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Stronger quality assurance through clearly defined requirements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Reduced reliance on qualification‑specific assessment models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Alignment with national priorities on adaptability, resilience and lifelong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8C953-B593-DCD4-DE07-FF75844A5758}"/>
              </a:ext>
            </a:extLst>
          </p:cNvPr>
          <p:cNvSpPr txBox="1"/>
          <p:nvPr/>
        </p:nvSpPr>
        <p:spPr>
          <a:xfrm>
            <a:off x="6660833" y="902564"/>
            <a:ext cx="5294947" cy="345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employers and providers</a:t>
            </a:r>
            <a:endParaRPr lang="en-GB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Clearer guidance on what “good” looks like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Integration with normal workplace activity and performance reviews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Less bureaucracy, more meaningful reflection and discussion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Overall: </a:t>
            </a: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stronger, more credible and future‑ready apprenticeship frameworks.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0B243-4876-AAAA-A8F9-357E2771AB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88" t="48037" r="24845" b="29124"/>
          <a:stretch/>
        </p:blipFill>
        <p:spPr>
          <a:xfrm>
            <a:off x="6660834" y="4572000"/>
            <a:ext cx="5155568" cy="1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14A8751-3CB7-233D-6CE1-C6A1515F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33EB1-BB71-563E-8C9F-97558D85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19140"/>
            <a:ext cx="10976900" cy="677863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6"/>
                </a:solidFill>
              </a:rPr>
              <a:t>Role out of future approach for certification of meta-skills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2DD1FD-4B19-3BB9-DA5A-C62011FE2EB5}"/>
              </a:ext>
            </a:extLst>
          </p:cNvPr>
          <p:cNvCxnSpPr/>
          <p:nvPr/>
        </p:nvCxnSpPr>
        <p:spPr>
          <a:xfrm>
            <a:off x="2380" y="3788152"/>
            <a:ext cx="12224493" cy="0"/>
          </a:xfrm>
          <a:prstGeom prst="line">
            <a:avLst/>
          </a:prstGeom>
          <a:ln w="76200">
            <a:solidFill>
              <a:srgbClr val="627B9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99E19-87F2-F674-46A0-0E76DE924261}"/>
              </a:ext>
            </a:extLst>
          </p:cNvPr>
          <p:cNvSpPr>
            <a:spLocks noChangeAspect="1"/>
          </p:cNvSpPr>
          <p:nvPr/>
        </p:nvSpPr>
        <p:spPr>
          <a:xfrm>
            <a:off x="719932" y="2601782"/>
            <a:ext cx="2193504" cy="2193502"/>
          </a:xfrm>
          <a:prstGeom prst="rect">
            <a:avLst/>
          </a:prstGeom>
          <a:solidFill>
            <a:srgbClr val="005F7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DD3B1-EB99-689A-0CCD-805184CA7882}"/>
              </a:ext>
            </a:extLst>
          </p:cNvPr>
          <p:cNvSpPr>
            <a:spLocks noChangeAspect="1"/>
          </p:cNvSpPr>
          <p:nvPr/>
        </p:nvSpPr>
        <p:spPr>
          <a:xfrm>
            <a:off x="4061357" y="2671388"/>
            <a:ext cx="3676170" cy="2193502"/>
          </a:xfrm>
          <a:prstGeom prst="rect">
            <a:avLst/>
          </a:prstGeom>
          <a:solidFill>
            <a:srgbClr val="009DB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A1BE8-02BC-D38C-A1B7-90F59B005D02}"/>
              </a:ext>
            </a:extLst>
          </p:cNvPr>
          <p:cNvSpPr>
            <a:spLocks noChangeAspect="1"/>
          </p:cNvSpPr>
          <p:nvPr/>
        </p:nvSpPr>
        <p:spPr>
          <a:xfrm>
            <a:off x="8936641" y="2734686"/>
            <a:ext cx="2193504" cy="2193502"/>
          </a:xfrm>
          <a:prstGeom prst="rect">
            <a:avLst/>
          </a:prstGeom>
          <a:solidFill>
            <a:srgbClr val="8D9D2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>
                <a:latin typeface="Roboto Slab ExtraBold" pitchFamily="2" charset="0"/>
                <a:ea typeface="Roboto Slab ExtraBold" pitchFamily="2" charset="0"/>
                <a:cs typeface="Roboto Slab ExtraBold" pitchFamily="2" charset="0"/>
              </a:rPr>
              <a:t>All framework refreshes and renewed will be as fashion and textiles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DD9771-84B2-034D-0EF0-14F8D096E9C6}"/>
              </a:ext>
            </a:extLst>
          </p:cNvPr>
          <p:cNvSpPr txBox="1">
            <a:spLocks/>
          </p:cNvSpPr>
          <p:nvPr/>
        </p:nvSpPr>
        <p:spPr>
          <a:xfrm>
            <a:off x="720172" y="2601782"/>
            <a:ext cx="2193311" cy="219350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marL="0" indent="0" algn="ctr" defTabSz="1828526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Tx/>
              <a:buNone/>
              <a:defRPr sz="9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Test- employer endorsement- 2026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277933F8-56E9-E389-0C90-C5CA1B3A3D58}"/>
              </a:ext>
            </a:extLst>
          </p:cNvPr>
          <p:cNvSpPr txBox="1">
            <a:spLocks/>
          </p:cNvSpPr>
          <p:nvPr/>
        </p:nvSpPr>
        <p:spPr>
          <a:xfrm>
            <a:off x="3875964" y="2734686"/>
            <a:ext cx="3861563" cy="21935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9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Employer endorsement certification- new style- 2026-2027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2F3889-8177-1DE0-1143-5A9F3E396963}"/>
              </a:ext>
            </a:extLst>
          </p:cNvPr>
          <p:cNvSpPr txBox="1">
            <a:spLocks/>
          </p:cNvSpPr>
          <p:nvPr/>
        </p:nvSpPr>
        <p:spPr>
          <a:xfrm>
            <a:off x="6435095" y="2601782"/>
            <a:ext cx="2193311" cy="21935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9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800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4BB471AF-4151-E06D-D998-0F9FCDE03825}"/>
              </a:ext>
            </a:extLst>
          </p:cNvPr>
          <p:cNvSpPr txBox="1">
            <a:spLocks/>
          </p:cNvSpPr>
          <p:nvPr/>
        </p:nvSpPr>
        <p:spPr>
          <a:xfrm>
            <a:off x="4162567" y="5049267"/>
            <a:ext cx="3574959" cy="1478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Evaluate approach with providers then role out to all new style</a:t>
            </a:r>
          </a:p>
          <a:p>
            <a:r>
              <a:rPr lang="en-US" sz="1800"/>
              <a:t>Those with qual/ unit still need to meet unit requirement</a:t>
            </a:r>
            <a:endParaRPr lang="en-GB" sz="1800"/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9EDFE595-A3DE-D5D7-328F-513C40AC4DFE}"/>
              </a:ext>
            </a:extLst>
          </p:cNvPr>
          <p:cNvSpPr txBox="1">
            <a:spLocks/>
          </p:cNvSpPr>
          <p:nvPr/>
        </p:nvSpPr>
        <p:spPr>
          <a:xfrm>
            <a:off x="734767" y="5062538"/>
            <a:ext cx="2193132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Testing the approach in fashion &amp; textiles</a:t>
            </a:r>
            <a:endParaRPr lang="en-GB" sz="1800"/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3954A0FB-17F1-482A-1E7A-295D407DDAC8}"/>
              </a:ext>
            </a:extLst>
          </p:cNvPr>
          <p:cNvSpPr txBox="1">
            <a:spLocks/>
          </p:cNvSpPr>
          <p:nvPr/>
        </p:nvSpPr>
        <p:spPr>
          <a:xfrm>
            <a:off x="8885820" y="5203044"/>
            <a:ext cx="2193132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AA2976-B4AB-61DB-71B0-269D2993FE7C}"/>
              </a:ext>
            </a:extLst>
          </p:cNvPr>
          <p:cNvSpPr txBox="1"/>
          <p:nvPr/>
        </p:nvSpPr>
        <p:spPr>
          <a:xfrm>
            <a:off x="9324808" y="532792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Cumulative</a:t>
            </a:r>
          </a:p>
        </p:txBody>
      </p:sp>
    </p:spTree>
    <p:extLst>
      <p:ext uri="{BB962C8B-B14F-4D97-AF65-F5344CB8AC3E}">
        <p14:creationId xmlns:p14="http://schemas.microsoft.com/office/powerpoint/2010/main" val="91163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24EF2-AD98-BF98-231C-EFD2E3EBF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3CE54-E7A3-2CE2-363C-DCCEC4B4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78" y="2298733"/>
            <a:ext cx="10752044" cy="3410279"/>
          </a:xfrm>
        </p:spPr>
        <p:txBody>
          <a:bodyPr>
            <a:normAutofit/>
          </a:bodyPr>
          <a:lstStyle/>
          <a:p>
            <a:pPr fontAlgn="base"/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endParaRPr lang="en-GB" sz="4000">
              <a:ea typeface="Roboto Slab ExtraBold"/>
              <a:cs typeface="Roboto Slab ExtraBold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BFDB969-4E36-3D26-3D88-870B0ACE6E09}"/>
              </a:ext>
            </a:extLst>
          </p:cNvPr>
          <p:cNvSpPr txBox="1">
            <a:spLocks/>
          </p:cNvSpPr>
          <p:nvPr/>
        </p:nvSpPr>
        <p:spPr>
          <a:xfrm>
            <a:off x="512046" y="1856146"/>
            <a:ext cx="11167908" cy="8851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600" b="1"/>
            </a:br>
            <a:br>
              <a:rPr lang="en-GB" sz="1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0" b="1">
                <a:latin typeface="Calibri"/>
                <a:ea typeface="Calibri"/>
                <a:cs typeface="Calibri"/>
              </a:rPr>
              <a:t>Panel Session </a:t>
            </a:r>
          </a:p>
          <a:p>
            <a:endParaRPr lang="en-GB" sz="1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Derek Farrell, Babington Business College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en-GB" sz="1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Gail </a:t>
            </a:r>
            <a:r>
              <a:rPr lang="en-GB" sz="1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Pincott</a:t>
            </a:r>
            <a:r>
              <a:rPr lang="en-GB" sz="1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BPP Holdings Ltd 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en-GB" sz="11200">
                <a:latin typeface="Calibri"/>
                <a:ea typeface="Calibri"/>
                <a:cs typeface="Calibri"/>
              </a:rPr>
              <a:t>Michelle Batt, MGT Training Ltd 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en-GB" sz="1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Courtney Smith, Hays Travel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en-GB" sz="1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Quinn, SDS  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endParaRPr lang="en-GB" sz="1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endParaRPr lang="en-GB" sz="11200">
              <a:latin typeface="Calibri"/>
              <a:ea typeface="Calibri"/>
              <a:cs typeface="Calibri"/>
            </a:endParaRPr>
          </a:p>
          <a:p>
            <a:endParaRPr lang="en-GB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9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5CE9-8B38-9FD4-A2D4-BB8BC114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8E23A1-D21C-D803-9E9B-8D8BC9F3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86832"/>
            <a:ext cx="10752044" cy="3410279"/>
          </a:xfrm>
        </p:spPr>
        <p:txBody>
          <a:bodyPr>
            <a:normAutofit/>
          </a:bodyPr>
          <a:lstStyle/>
          <a:p>
            <a:pPr fontAlgn="base"/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endParaRPr lang="en-GB" sz="4000">
              <a:ea typeface="Roboto Slab ExtraBold"/>
              <a:cs typeface="Roboto Slab ExtraBold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DE56A05-B844-5699-A263-84957BAE9868}"/>
              </a:ext>
            </a:extLst>
          </p:cNvPr>
          <p:cNvSpPr txBox="1">
            <a:spLocks/>
          </p:cNvSpPr>
          <p:nvPr/>
        </p:nvSpPr>
        <p:spPr>
          <a:xfrm>
            <a:off x="546656" y="2133600"/>
            <a:ext cx="11167908" cy="25472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600" b="1"/>
            </a:br>
            <a:br>
              <a:rPr lang="en-GB" sz="3600" b="1"/>
            </a:br>
            <a:r>
              <a:rPr lang="en-GB" sz="4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SDS: findings of thematic review and recommendations</a:t>
            </a:r>
          </a:p>
          <a:p>
            <a:endParaRPr lang="en-GB" sz="4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McHugh, SDS</a:t>
            </a:r>
          </a:p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90543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C63D-B4A4-4098-5D61-CBF3F2AB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701731"/>
          </a:xfrm>
        </p:spPr>
        <p:txBody>
          <a:bodyPr anchor="t">
            <a:spAutoFit/>
          </a:bodyPr>
          <a:lstStyle/>
          <a:p>
            <a:r>
              <a:rPr lang="en-GB">
                <a:solidFill>
                  <a:schemeClr val="accent6"/>
                </a:solidFill>
              </a:rPr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F0C36-FEA8-64FD-9074-55FCA4949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2" y="2073275"/>
            <a:ext cx="10126072" cy="4064000"/>
          </a:xfrm>
        </p:spPr>
        <p:txBody>
          <a:bodyPr>
            <a:normAutofit lnSpcReduction="10000"/>
          </a:bodyPr>
          <a:lstStyle/>
          <a:p>
            <a:r>
              <a:rPr lang="en-GB" sz="3600" b="1"/>
              <a:t> </a:t>
            </a:r>
            <a:r>
              <a:rPr lang="en-GB" sz="3600" b="1">
                <a:solidFill>
                  <a:srgbClr val="005F71"/>
                </a:solidFill>
              </a:rPr>
              <a:t>Overview of approach</a:t>
            </a:r>
          </a:p>
          <a:p>
            <a:endParaRPr lang="en-GB" sz="3600" b="1">
              <a:solidFill>
                <a:srgbClr val="005F71"/>
              </a:solidFill>
            </a:endParaRPr>
          </a:p>
          <a:p>
            <a:r>
              <a:rPr lang="en-GB" sz="3600" b="1">
                <a:solidFill>
                  <a:srgbClr val="005F71"/>
                </a:solidFill>
              </a:rPr>
              <a:t> Key Findings &amp; Conclusions </a:t>
            </a:r>
          </a:p>
          <a:p>
            <a:endParaRPr lang="en-GB" sz="3600" b="1">
              <a:solidFill>
                <a:srgbClr val="005F71"/>
              </a:solidFill>
            </a:endParaRPr>
          </a:p>
          <a:p>
            <a:r>
              <a:rPr lang="en-GB" sz="3600" b="1">
                <a:solidFill>
                  <a:srgbClr val="005F71"/>
                </a:solidFill>
              </a:rPr>
              <a:t> Effective practice</a:t>
            </a:r>
          </a:p>
          <a:p>
            <a:endParaRPr lang="en-GB" sz="3600" b="1">
              <a:solidFill>
                <a:srgbClr val="005F71"/>
              </a:solidFill>
            </a:endParaRPr>
          </a:p>
          <a:p>
            <a:r>
              <a:rPr lang="en-GB" sz="3600" b="1">
                <a:solidFill>
                  <a:srgbClr val="005F71"/>
                </a:solidFill>
              </a:rPr>
              <a:t> Post-visit survey feedback</a:t>
            </a:r>
          </a:p>
          <a:p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3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1E63D-7F63-AC22-0075-6992E296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approach</a:t>
            </a:r>
          </a:p>
        </p:txBody>
      </p:sp>
    </p:spTree>
    <p:extLst>
      <p:ext uri="{BB962C8B-B14F-4D97-AF65-F5344CB8AC3E}">
        <p14:creationId xmlns:p14="http://schemas.microsoft.com/office/powerpoint/2010/main" val="280619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356B7-4893-8ACD-136D-1C85E5F5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3AD2-D03E-E4B3-60A8-CA7D6ED9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0C97-3301-71B0-5716-B02E6CF5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8BAD7-2469-3498-ECB5-CFD32DB79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1" y="1951625"/>
            <a:ext cx="10349822" cy="45293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/>
              <a:t>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702DF7-EA78-F776-5F4F-B126DAA1A440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Review Aim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04383-D5A5-1E0E-895A-AC99E8242110}"/>
              </a:ext>
            </a:extLst>
          </p:cNvPr>
          <p:cNvGrpSpPr/>
          <p:nvPr/>
        </p:nvGrpSpPr>
        <p:grpSpPr>
          <a:xfrm>
            <a:off x="587939" y="1499242"/>
            <a:ext cx="10883242" cy="4932379"/>
            <a:chOff x="0" y="3100262"/>
            <a:chExt cx="10883242" cy="4140511"/>
          </a:xfrm>
          <a:solidFill>
            <a:srgbClr val="005F7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BE8A9D-F008-84DB-E392-CE591A52A7EC}"/>
                </a:ext>
              </a:extLst>
            </p:cNvPr>
            <p:cNvSpPr/>
            <p:nvPr/>
          </p:nvSpPr>
          <p:spPr>
            <a:xfrm>
              <a:off x="0" y="3105063"/>
              <a:ext cx="10874740" cy="12653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6E1948-3879-5A73-0BC5-7E4357CF484D}"/>
                </a:ext>
              </a:extLst>
            </p:cNvPr>
            <p:cNvSpPr txBox="1"/>
            <p:nvPr/>
          </p:nvSpPr>
          <p:spPr>
            <a:xfrm>
              <a:off x="8502" y="3100262"/>
              <a:ext cx="10874740" cy="4140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/>
                <a:t>Provide a current high-level view of how apprentice meta-skill development is being engaged with in apprenticeship delivery by learning providers, apprentices and their employers to inform improvement actions for their future positioning in apprenticeship framework development and delivery. </a:t>
              </a:r>
              <a:endParaRPr lang="en-GB" sz="320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4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CA93-BA9F-7345-D7D6-40E96E48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B7FC-3B48-32A0-E82F-A8FC42B2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C41F-1605-2F3E-2239-DC4A90C6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61AA-D563-EE99-AA91-3F6075CA4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1" y="1951625"/>
            <a:ext cx="10349822" cy="45293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/>
              <a:t>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4D4E1A-92E5-FEA2-1506-81E3FF4A889E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Methodology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16196-B67C-F759-2C26-9C1D51283CB3}"/>
              </a:ext>
            </a:extLst>
          </p:cNvPr>
          <p:cNvCxnSpPr/>
          <p:nvPr/>
        </p:nvCxnSpPr>
        <p:spPr>
          <a:xfrm>
            <a:off x="2380" y="3788152"/>
            <a:ext cx="12224493" cy="0"/>
          </a:xfrm>
          <a:prstGeom prst="line">
            <a:avLst/>
          </a:prstGeom>
          <a:ln w="76200">
            <a:solidFill>
              <a:srgbClr val="627B9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0AE722B-B1DA-7F98-E8EC-685E902DA382}"/>
              </a:ext>
            </a:extLst>
          </p:cNvPr>
          <p:cNvSpPr>
            <a:spLocks noChangeAspect="1"/>
          </p:cNvSpPr>
          <p:nvPr/>
        </p:nvSpPr>
        <p:spPr>
          <a:xfrm>
            <a:off x="719932" y="2601782"/>
            <a:ext cx="2193504" cy="2193502"/>
          </a:xfrm>
          <a:prstGeom prst="rect">
            <a:avLst/>
          </a:prstGeom>
          <a:solidFill>
            <a:srgbClr val="005F7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Research and field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CDF089-CFC7-41C7-8A20-3DB4DE14A66D}"/>
              </a:ext>
            </a:extLst>
          </p:cNvPr>
          <p:cNvSpPr>
            <a:spLocks noChangeAspect="1"/>
          </p:cNvSpPr>
          <p:nvPr/>
        </p:nvSpPr>
        <p:spPr>
          <a:xfrm>
            <a:off x="3577568" y="2601782"/>
            <a:ext cx="2193504" cy="2193502"/>
          </a:xfrm>
          <a:prstGeom prst="rect">
            <a:avLst/>
          </a:prstGeom>
          <a:solidFill>
            <a:srgbClr val="009DB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091F2-A4D9-1A36-9ACB-E4E8E0511C95}"/>
              </a:ext>
            </a:extLst>
          </p:cNvPr>
          <p:cNvSpPr>
            <a:spLocks noChangeAspect="1"/>
          </p:cNvSpPr>
          <p:nvPr/>
        </p:nvSpPr>
        <p:spPr>
          <a:xfrm>
            <a:off x="6435204" y="2601782"/>
            <a:ext cx="2193504" cy="2193502"/>
          </a:xfrm>
          <a:prstGeom prst="rect">
            <a:avLst/>
          </a:prstGeom>
          <a:solidFill>
            <a:srgbClr val="8D9D2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Community of Practice event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FAAE42-12E6-4866-24D9-4367CE063300}"/>
              </a:ext>
            </a:extLst>
          </p:cNvPr>
          <p:cNvSpPr>
            <a:spLocks noChangeAspect="1"/>
          </p:cNvSpPr>
          <p:nvPr/>
        </p:nvSpPr>
        <p:spPr>
          <a:xfrm>
            <a:off x="9292839" y="2601782"/>
            <a:ext cx="2193504" cy="2193502"/>
          </a:xfrm>
          <a:prstGeom prst="rect">
            <a:avLst/>
          </a:prstGeom>
          <a:solidFill>
            <a:srgbClr val="58417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National Report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1183AB37-053F-077A-7C65-C9BA96984AA0}"/>
              </a:ext>
            </a:extLst>
          </p:cNvPr>
          <p:cNvSpPr txBox="1">
            <a:spLocks/>
          </p:cNvSpPr>
          <p:nvPr/>
        </p:nvSpPr>
        <p:spPr>
          <a:xfrm>
            <a:off x="3563417" y="4831042"/>
            <a:ext cx="2193132" cy="1152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Analysis of all intelligence including thematic review outputs; SIA intelligence and HMIE findings.</a:t>
            </a:r>
            <a:endParaRPr lang="en-GB" sz="1800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A4B23D8A-4E3C-D686-8100-4BED959808AF}"/>
              </a:ext>
            </a:extLst>
          </p:cNvPr>
          <p:cNvSpPr txBox="1">
            <a:spLocks/>
          </p:cNvSpPr>
          <p:nvPr/>
        </p:nvSpPr>
        <p:spPr>
          <a:xfrm>
            <a:off x="720304" y="4831042"/>
            <a:ext cx="2193132" cy="1152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Initial intelligence scoping exercise completed; and 4x SDS Quality Assessors carried out fieldwork with 31 providers</a:t>
            </a:r>
            <a:endParaRPr lang="en-GB" sz="1800"/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2E114016-70D5-94D5-FF81-F5965EE212FD}"/>
              </a:ext>
            </a:extLst>
          </p:cNvPr>
          <p:cNvSpPr txBox="1">
            <a:spLocks/>
          </p:cNvSpPr>
          <p:nvPr/>
        </p:nvSpPr>
        <p:spPr>
          <a:xfrm>
            <a:off x="6406529" y="4831042"/>
            <a:ext cx="2193132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National webinar to disseminate key findings and share effective practice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A21F453A-4970-64ED-C0EB-7E258E62162E}"/>
              </a:ext>
            </a:extLst>
          </p:cNvPr>
          <p:cNvSpPr txBox="1">
            <a:spLocks/>
          </p:cNvSpPr>
          <p:nvPr/>
        </p:nvSpPr>
        <p:spPr>
          <a:xfrm>
            <a:off x="9249642" y="4795284"/>
            <a:ext cx="2193132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526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Report published with key findings </a:t>
            </a:r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76B8C-CEB4-A392-459C-4E12BCE8D294}"/>
              </a:ext>
            </a:extLst>
          </p:cNvPr>
          <p:cNvSpPr>
            <a:spLocks noChangeAspect="1"/>
          </p:cNvSpPr>
          <p:nvPr/>
        </p:nvSpPr>
        <p:spPr>
          <a:xfrm>
            <a:off x="719932" y="1544831"/>
            <a:ext cx="2193504" cy="711774"/>
          </a:xfrm>
          <a:prstGeom prst="rect">
            <a:avLst/>
          </a:prstGeom>
          <a:solidFill>
            <a:srgbClr val="005F7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Aug – Dec 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DF0C2B-86C8-D139-DCB1-E4CF641C31D2}"/>
              </a:ext>
            </a:extLst>
          </p:cNvPr>
          <p:cNvSpPr>
            <a:spLocks noChangeAspect="1"/>
          </p:cNvSpPr>
          <p:nvPr/>
        </p:nvSpPr>
        <p:spPr>
          <a:xfrm>
            <a:off x="3577568" y="1544831"/>
            <a:ext cx="2193504" cy="711774"/>
          </a:xfrm>
          <a:prstGeom prst="rect">
            <a:avLst/>
          </a:prstGeom>
          <a:solidFill>
            <a:srgbClr val="009DB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Jan – Feb 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0625B5-DA74-42EA-F8B5-E85E8624B2B9}"/>
              </a:ext>
            </a:extLst>
          </p:cNvPr>
          <p:cNvSpPr>
            <a:spLocks noChangeAspect="1"/>
          </p:cNvSpPr>
          <p:nvPr/>
        </p:nvSpPr>
        <p:spPr>
          <a:xfrm>
            <a:off x="6435204" y="1544831"/>
            <a:ext cx="2193504" cy="711774"/>
          </a:xfrm>
          <a:prstGeom prst="rect">
            <a:avLst/>
          </a:prstGeom>
          <a:solidFill>
            <a:srgbClr val="8D9D2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Mar 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45A52-2255-DEF7-1625-0C2B72D9E866}"/>
              </a:ext>
            </a:extLst>
          </p:cNvPr>
          <p:cNvSpPr>
            <a:spLocks noChangeAspect="1"/>
          </p:cNvSpPr>
          <p:nvPr/>
        </p:nvSpPr>
        <p:spPr>
          <a:xfrm>
            <a:off x="9292839" y="1544831"/>
            <a:ext cx="2193504" cy="711774"/>
          </a:xfrm>
          <a:prstGeom prst="rect">
            <a:avLst/>
          </a:prstGeom>
          <a:solidFill>
            <a:srgbClr val="58417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May 26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6" grpId="0"/>
      <p:bldP spid="17" grpId="0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C09F-E5BB-8C7B-5E4D-8A5FBDB3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39E1-B725-C868-DCA7-E5CDC307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B8380-DAF6-0511-FA56-6614FFC3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11A687-16A1-9729-A011-1927437AB0BA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Themes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FB8E95-08B3-AABE-0F00-C1A524D308E7}"/>
              </a:ext>
            </a:extLst>
          </p:cNvPr>
          <p:cNvCxnSpPr/>
          <p:nvPr/>
        </p:nvCxnSpPr>
        <p:spPr>
          <a:xfrm>
            <a:off x="2380" y="3788152"/>
            <a:ext cx="12224493" cy="0"/>
          </a:xfrm>
          <a:prstGeom prst="line">
            <a:avLst/>
          </a:prstGeom>
          <a:ln w="76200">
            <a:solidFill>
              <a:srgbClr val="627B9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3B2E96-DE26-350F-B8F3-0A174BC64EE2}"/>
              </a:ext>
            </a:extLst>
          </p:cNvPr>
          <p:cNvSpPr>
            <a:spLocks noChangeAspect="1"/>
          </p:cNvSpPr>
          <p:nvPr/>
        </p:nvSpPr>
        <p:spPr>
          <a:xfrm>
            <a:off x="270252" y="2245205"/>
            <a:ext cx="2170583" cy="3085893"/>
          </a:xfrm>
          <a:prstGeom prst="rect">
            <a:avLst/>
          </a:prstGeom>
          <a:solidFill>
            <a:srgbClr val="005F7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Value, awareness and understanding of meta-skills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4BEC4-4037-5C5F-B638-B5F99C92A9DA}"/>
              </a:ext>
            </a:extLst>
          </p:cNvPr>
          <p:cNvSpPr>
            <a:spLocks noChangeAspect="1"/>
          </p:cNvSpPr>
          <p:nvPr/>
        </p:nvSpPr>
        <p:spPr>
          <a:xfrm>
            <a:off x="2640480" y="2245205"/>
            <a:ext cx="2170583" cy="3085893"/>
          </a:xfrm>
          <a:prstGeom prst="rect">
            <a:avLst/>
          </a:prstGeom>
          <a:solidFill>
            <a:srgbClr val="009DB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Embedding and implementation of meta-skills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963A0-A556-6E55-1815-1B256CF8BBB7}"/>
              </a:ext>
            </a:extLst>
          </p:cNvPr>
          <p:cNvSpPr>
            <a:spLocks noChangeAspect="1"/>
          </p:cNvSpPr>
          <p:nvPr/>
        </p:nvSpPr>
        <p:spPr>
          <a:xfrm>
            <a:off x="5010708" y="2245205"/>
            <a:ext cx="2170583" cy="3085893"/>
          </a:xfrm>
          <a:prstGeom prst="rect">
            <a:avLst/>
          </a:prstGeom>
          <a:solidFill>
            <a:srgbClr val="8D9D2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Employer engagement and integration into workplace practice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289C27-206D-F7A1-C612-AE49BD7DCC65}"/>
              </a:ext>
            </a:extLst>
          </p:cNvPr>
          <p:cNvSpPr>
            <a:spLocks noChangeAspect="1"/>
          </p:cNvSpPr>
          <p:nvPr/>
        </p:nvSpPr>
        <p:spPr>
          <a:xfrm>
            <a:off x="7380936" y="2245205"/>
            <a:ext cx="2170583" cy="3085893"/>
          </a:xfrm>
          <a:prstGeom prst="rect">
            <a:avLst/>
          </a:prstGeom>
          <a:solidFill>
            <a:srgbClr val="58417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Progress reviews and tracking of meta-skills development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0EBE0-3ECC-EFAD-F0A5-6C398C144C40}"/>
              </a:ext>
            </a:extLst>
          </p:cNvPr>
          <p:cNvSpPr>
            <a:spLocks noChangeAspect="1"/>
          </p:cNvSpPr>
          <p:nvPr/>
        </p:nvSpPr>
        <p:spPr>
          <a:xfrm>
            <a:off x="9751164" y="2245205"/>
            <a:ext cx="2170583" cy="3085893"/>
          </a:xfrm>
          <a:prstGeom prst="rect">
            <a:avLst/>
          </a:prstGeom>
          <a:solidFill>
            <a:srgbClr val="627B9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Self-evaluation and ownership</a:t>
            </a:r>
          </a:p>
        </p:txBody>
      </p:sp>
    </p:spTree>
    <p:extLst>
      <p:ext uri="{BB962C8B-B14F-4D97-AF65-F5344CB8AC3E}">
        <p14:creationId xmlns:p14="http://schemas.microsoft.com/office/powerpoint/2010/main" val="275853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39F1-B385-DB8A-B84D-A7BA5FBF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B587CA-7BB2-899A-7CD1-D26AA05E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86832"/>
            <a:ext cx="10752044" cy="3410279"/>
          </a:xfrm>
        </p:spPr>
        <p:txBody>
          <a:bodyPr>
            <a:normAutofit/>
          </a:bodyPr>
          <a:lstStyle/>
          <a:p>
            <a:pPr fontAlgn="base"/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endParaRPr lang="en-GB" sz="4000">
              <a:ea typeface="Roboto Slab ExtraBold"/>
              <a:cs typeface="Roboto Slab ExtraBold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116D398-AB1B-644D-FD5E-E37EFFC8D657}"/>
              </a:ext>
            </a:extLst>
          </p:cNvPr>
          <p:cNvSpPr txBox="1">
            <a:spLocks/>
          </p:cNvSpPr>
          <p:nvPr/>
        </p:nvSpPr>
        <p:spPr>
          <a:xfrm>
            <a:off x="546656" y="2133600"/>
            <a:ext cx="11167908" cy="2547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600" b="1"/>
            </a:br>
            <a:br>
              <a:rPr lang="en-GB" sz="3600" b="1"/>
            </a:br>
            <a:r>
              <a:rPr lang="en-GB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Introduction and Housekeeping</a:t>
            </a:r>
          </a:p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Alison McConnell, SDS</a:t>
            </a:r>
          </a:p>
        </p:txBody>
      </p:sp>
    </p:spTree>
    <p:extLst>
      <p:ext uri="{BB962C8B-B14F-4D97-AF65-F5344CB8AC3E}">
        <p14:creationId xmlns:p14="http://schemas.microsoft.com/office/powerpoint/2010/main" val="207283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4DB5-E2E6-2963-0555-5552B17C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92A9C-448D-E627-DCC8-0A65BF25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Findings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156139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EB9A-E62F-9482-ABF4-D67F486C6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FE54-94BD-F9E4-1C81-800EA73F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4800C-D24B-4C32-9A6E-D8BF2852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3BD4-B8A7-BB31-79FC-FE89B1C2CD56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Value, awareness and understanding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9401B5-9E0A-8CB1-8596-BC357ED4A72C}"/>
              </a:ext>
            </a:extLst>
          </p:cNvPr>
          <p:cNvSpPr txBox="1">
            <a:spLocks/>
          </p:cNvSpPr>
          <p:nvPr/>
        </p:nvSpPr>
        <p:spPr>
          <a:xfrm>
            <a:off x="842570" y="2397198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Generally</a:t>
            </a:r>
            <a:r>
              <a:rPr lang="en-US" sz="2000" b="1"/>
              <a:t>, apprentices demonstrate a clear understanding </a:t>
            </a:r>
            <a:r>
              <a:rPr lang="en-US" sz="2000"/>
              <a:t>of meta-skills</a:t>
            </a:r>
          </a:p>
          <a:p>
            <a:endParaRPr lang="en-US" sz="2000"/>
          </a:p>
          <a:p>
            <a:r>
              <a:rPr lang="en-US" sz="2000"/>
              <a:t>Apprentices, providers and employers recognise the </a:t>
            </a:r>
            <a:r>
              <a:rPr lang="en-US" sz="2000" b="1"/>
              <a:t>value of meta-skills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pPr>
              <a:defRPr/>
            </a:pPr>
            <a:r>
              <a:rPr lang="en-US" sz="2000"/>
              <a:t>Meta-skills introduced early and </a:t>
            </a:r>
            <a:r>
              <a:rPr lang="en-US" sz="2000" b="1"/>
              <a:t> development reinforced through consistent language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/>
              <a:t>Strong examples of positive use of </a:t>
            </a:r>
            <a:r>
              <a:rPr lang="en-US" sz="2000" b="1"/>
              <a:t>reviews and reflective discussion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 b="1"/>
              <a:t>Structured tools</a:t>
            </a:r>
            <a:r>
              <a:rPr lang="en-US" sz="2000"/>
              <a:t> and guided reflection help support apprentices</a:t>
            </a:r>
          </a:p>
          <a:p>
            <a:pPr>
              <a:defRPr/>
            </a:pPr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A64E79-250F-5075-C651-8F58525AD7AC}"/>
              </a:ext>
            </a:extLst>
          </p:cNvPr>
          <p:cNvGrpSpPr/>
          <p:nvPr/>
        </p:nvGrpSpPr>
        <p:grpSpPr>
          <a:xfrm>
            <a:off x="1390838" y="1470575"/>
            <a:ext cx="4112229" cy="731588"/>
            <a:chOff x="791852" y="1470575"/>
            <a:chExt cx="3151911" cy="731588"/>
          </a:xfrm>
        </p:grpSpPr>
        <p:sp>
          <p:nvSpPr>
            <p:cNvPr id="7" name="Picture Placeholder 1">
              <a:extLst>
                <a:ext uri="{FF2B5EF4-FFF2-40B4-BE49-F238E27FC236}">
                  <a16:creationId xmlns:a16="http://schemas.microsoft.com/office/drawing/2014/main" id="{2AC6F899-7A33-9D0C-79C8-FB5149C363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1852" y="1470575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13E58CF-6C0A-7E37-8AA4-392E822825A1}"/>
                </a:ext>
              </a:extLst>
            </p:cNvPr>
            <p:cNvSpPr txBox="1">
              <a:spLocks/>
            </p:cNvSpPr>
            <p:nvPr/>
          </p:nvSpPr>
          <p:spPr>
            <a:xfrm>
              <a:off x="1383531" y="1645378"/>
              <a:ext cx="2348705" cy="5567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Where we are…</a:t>
              </a:r>
              <a:endParaRPr lang="en-US" sz="20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557FEB-2DBE-718D-9DCA-18798C323471}"/>
              </a:ext>
            </a:extLst>
          </p:cNvPr>
          <p:cNvSpPr txBox="1">
            <a:spLocks/>
          </p:cNvSpPr>
          <p:nvPr/>
        </p:nvSpPr>
        <p:spPr>
          <a:xfrm>
            <a:off x="6317428" y="2397197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Improve understanding beyond </a:t>
            </a:r>
            <a:r>
              <a:rPr lang="en-US" sz="2000" b="1"/>
              <a:t>partial or surface level </a:t>
            </a:r>
          </a:p>
          <a:p>
            <a:endParaRPr lang="en-US" sz="2000"/>
          </a:p>
          <a:p>
            <a:r>
              <a:rPr lang="en-US" sz="2000"/>
              <a:t>Providing </a:t>
            </a:r>
            <a:r>
              <a:rPr lang="en-US" sz="2000" b="1"/>
              <a:t>clearer explanations </a:t>
            </a:r>
            <a:r>
              <a:rPr lang="en-US" sz="2000"/>
              <a:t>and </a:t>
            </a:r>
            <a:r>
              <a:rPr lang="en-US" sz="2000" b="1"/>
              <a:t>regular reinforcement </a:t>
            </a:r>
            <a:r>
              <a:rPr lang="en-US" sz="2000"/>
              <a:t>would deepen understanding</a:t>
            </a:r>
          </a:p>
          <a:p>
            <a:endParaRPr lang="en-US" sz="2000"/>
          </a:p>
          <a:p>
            <a:r>
              <a:rPr lang="en-US" sz="2000"/>
              <a:t>Ensure </a:t>
            </a:r>
            <a:r>
              <a:rPr lang="en-US" sz="2000" b="1"/>
              <a:t>consistent use of terminology</a:t>
            </a:r>
            <a:r>
              <a:rPr lang="en-US" sz="2000"/>
              <a:t>. Use language “comfortable” to provider but ensure it is linked back to the MA framework to avoid confusion for apprentices</a:t>
            </a:r>
          </a:p>
          <a:p>
            <a:endParaRPr lang="en-US" sz="1800"/>
          </a:p>
          <a:p>
            <a:pPr>
              <a:defRPr/>
            </a:pPr>
            <a:endParaRPr lang="en-US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BD513-D40B-AF40-E734-F8324A8410B2}"/>
              </a:ext>
            </a:extLst>
          </p:cNvPr>
          <p:cNvGrpSpPr/>
          <p:nvPr/>
        </p:nvGrpSpPr>
        <p:grpSpPr>
          <a:xfrm>
            <a:off x="6863547" y="1470575"/>
            <a:ext cx="4116527" cy="722256"/>
            <a:chOff x="4972477" y="1486094"/>
            <a:chExt cx="3151911" cy="722256"/>
          </a:xfrm>
        </p:grpSpPr>
        <p:sp>
          <p:nvSpPr>
            <p:cNvPr id="6" name="Picture Placeholder 1">
              <a:extLst>
                <a:ext uri="{FF2B5EF4-FFF2-40B4-BE49-F238E27FC236}">
                  <a16:creationId xmlns:a16="http://schemas.microsoft.com/office/drawing/2014/main" id="{B9E56398-87C9-7351-3050-720E50F090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72477" y="1486094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1A7B3B8B-9E81-78B4-9734-0D88A2C562D2}"/>
                </a:ext>
              </a:extLst>
            </p:cNvPr>
            <p:cNvSpPr txBox="1">
              <a:spLocks/>
            </p:cNvSpPr>
            <p:nvPr/>
          </p:nvSpPr>
          <p:spPr>
            <a:xfrm>
              <a:off x="5224248" y="1660897"/>
              <a:ext cx="2900140" cy="283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Future enhancements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95368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CA10-9E85-F345-0B49-C6EFF382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FA86-A194-5252-28A2-A8BE3E16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AA8C-A08A-99E3-CCE7-F22A3D4C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20D60A-9B1E-071E-41E1-78C6FC4E0120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Embedding and implementation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BA3949-F960-F775-1DD1-F70C81EBB9B2}"/>
              </a:ext>
            </a:extLst>
          </p:cNvPr>
          <p:cNvSpPr txBox="1">
            <a:spLocks/>
          </p:cNvSpPr>
          <p:nvPr/>
        </p:nvSpPr>
        <p:spPr>
          <a:xfrm>
            <a:off x="842570" y="2397198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For majority of providers, meta-skills are </a:t>
            </a:r>
            <a:r>
              <a:rPr lang="en-US" sz="2000" b="1"/>
              <a:t>actively embedded in learning and workplace activities</a:t>
            </a:r>
          </a:p>
          <a:p>
            <a:endParaRPr lang="en-US" sz="2000" b="1"/>
          </a:p>
          <a:p>
            <a:r>
              <a:rPr lang="en-GB" sz="2000"/>
              <a:t>Assessors routinely encourage apprentices to </a:t>
            </a:r>
            <a:r>
              <a:rPr lang="en-GB" sz="2000" b="1"/>
              <a:t>connect everyday tasks to relevant meta‑skills</a:t>
            </a:r>
          </a:p>
          <a:p>
            <a:endParaRPr lang="en-GB" sz="2000" b="1"/>
          </a:p>
          <a:p>
            <a:r>
              <a:rPr lang="en-GB" sz="2000"/>
              <a:t>At the outset of training, apprentices </a:t>
            </a:r>
            <a:r>
              <a:rPr lang="en-GB" sz="2000" b="1"/>
              <a:t>identify priority meta‑skills</a:t>
            </a:r>
            <a:r>
              <a:rPr lang="en-GB" sz="2000"/>
              <a:t> linked to their role and aspirations</a:t>
            </a:r>
            <a:endParaRPr lang="en-US" sz="2000" b="1"/>
          </a:p>
          <a:p>
            <a:pPr marL="0" indent="0">
              <a:buNone/>
            </a:pPr>
            <a:endParaRPr lang="en-US" sz="2000"/>
          </a:p>
          <a:p>
            <a:pPr>
              <a:defRPr/>
            </a:pP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714F52-AFAB-6D6B-9124-E701B0055071}"/>
              </a:ext>
            </a:extLst>
          </p:cNvPr>
          <p:cNvGrpSpPr/>
          <p:nvPr/>
        </p:nvGrpSpPr>
        <p:grpSpPr>
          <a:xfrm>
            <a:off x="1390838" y="1470575"/>
            <a:ext cx="4112229" cy="731588"/>
            <a:chOff x="791852" y="1470575"/>
            <a:chExt cx="3151911" cy="731588"/>
          </a:xfrm>
        </p:grpSpPr>
        <p:sp>
          <p:nvSpPr>
            <p:cNvPr id="8" name="Picture Placeholder 1">
              <a:extLst>
                <a:ext uri="{FF2B5EF4-FFF2-40B4-BE49-F238E27FC236}">
                  <a16:creationId xmlns:a16="http://schemas.microsoft.com/office/drawing/2014/main" id="{EE2C934A-EBEB-13AC-4241-715D604CBB7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1852" y="1470575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70C119E1-AB85-A839-8C01-986BB8F67D51}"/>
                </a:ext>
              </a:extLst>
            </p:cNvPr>
            <p:cNvSpPr txBox="1">
              <a:spLocks/>
            </p:cNvSpPr>
            <p:nvPr/>
          </p:nvSpPr>
          <p:spPr>
            <a:xfrm>
              <a:off x="1383531" y="1645378"/>
              <a:ext cx="2348705" cy="5567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Where we are…</a:t>
              </a:r>
              <a:endParaRPr lang="en-US" sz="20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05CFAB-757B-4B99-CD05-2EB854517561}"/>
              </a:ext>
            </a:extLst>
          </p:cNvPr>
          <p:cNvSpPr txBox="1">
            <a:spLocks/>
          </p:cNvSpPr>
          <p:nvPr/>
        </p:nvSpPr>
        <p:spPr>
          <a:xfrm>
            <a:off x="6317428" y="2397197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early introduction and profiling of meta‑skills</a:t>
            </a:r>
          </a:p>
          <a:p>
            <a:endParaRPr lang="en-GB" sz="2000" b="1">
              <a:latin typeface="Arial" panose="020B0604020202020204" pitchFamily="34" charset="0"/>
            </a:endParaRPr>
          </a:p>
          <a:p>
            <a:r>
              <a:rPr lang="en-GB" sz="2000"/>
              <a:t>Improve</a:t>
            </a:r>
            <a:r>
              <a:rPr lang="en-GB" sz="2000" b="1"/>
              <a:t> consistency in the use of reflection resources</a:t>
            </a:r>
          </a:p>
          <a:p>
            <a:endParaRPr lang="en-GB" sz="2000" b="1"/>
          </a:p>
          <a:p>
            <a:r>
              <a:rPr lang="en-GB" sz="2000"/>
              <a:t>Strengthen</a:t>
            </a:r>
            <a:r>
              <a:rPr lang="en-GB" sz="2000" b="1"/>
              <a:t> staff awareness and capability</a:t>
            </a:r>
            <a:endParaRPr lang="en-US" sz="2000"/>
          </a:p>
          <a:p>
            <a:endParaRPr lang="en-US" sz="1800"/>
          </a:p>
          <a:p>
            <a:pPr>
              <a:defRPr/>
            </a:pPr>
            <a:r>
              <a:rPr lang="en-GB" sz="2000"/>
              <a:t>Improve</a:t>
            </a:r>
            <a:r>
              <a:rPr lang="en-GB" sz="2000" b="1"/>
              <a:t> consistency in subcontracted delivery of meta‑skills</a:t>
            </a:r>
            <a:endParaRPr lang="en-US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0874CB-6FA0-FC19-A468-D0AF985CA55D}"/>
              </a:ext>
            </a:extLst>
          </p:cNvPr>
          <p:cNvGrpSpPr/>
          <p:nvPr/>
        </p:nvGrpSpPr>
        <p:grpSpPr>
          <a:xfrm>
            <a:off x="6863547" y="1470575"/>
            <a:ext cx="4116527" cy="722256"/>
            <a:chOff x="4972477" y="1486094"/>
            <a:chExt cx="3151911" cy="722256"/>
          </a:xfrm>
        </p:grpSpPr>
        <p:sp>
          <p:nvSpPr>
            <p:cNvPr id="12" name="Picture Placeholder 1">
              <a:extLst>
                <a:ext uri="{FF2B5EF4-FFF2-40B4-BE49-F238E27FC236}">
                  <a16:creationId xmlns:a16="http://schemas.microsoft.com/office/drawing/2014/main" id="{4640ACBC-E552-459D-93A9-9FE96BE60AB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72477" y="1486094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A26E3646-2B90-368C-FB07-98D6088B8498}"/>
                </a:ext>
              </a:extLst>
            </p:cNvPr>
            <p:cNvSpPr txBox="1">
              <a:spLocks/>
            </p:cNvSpPr>
            <p:nvPr/>
          </p:nvSpPr>
          <p:spPr>
            <a:xfrm>
              <a:off x="5224248" y="1660897"/>
              <a:ext cx="2900140" cy="283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Future enhancements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4963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9735-3B06-A6F9-D47E-3000CB30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40EA-4D19-C669-F4D0-AF15CC6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6255-A19D-B8B2-EA09-A112681E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50695D-2D9D-DECB-1B89-C29F3662A1C2}"/>
              </a:ext>
            </a:extLst>
          </p:cNvPr>
          <p:cNvSpPr txBox="1">
            <a:spLocks/>
          </p:cNvSpPr>
          <p:nvPr/>
        </p:nvSpPr>
        <p:spPr>
          <a:xfrm>
            <a:off x="720024" y="678352"/>
            <a:ext cx="11180823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Employer engagement &amp; integration into workplace practice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150E1B-D897-DF84-F260-087416C56429}"/>
              </a:ext>
            </a:extLst>
          </p:cNvPr>
          <p:cNvSpPr txBox="1">
            <a:spLocks/>
          </p:cNvSpPr>
          <p:nvPr/>
        </p:nvSpPr>
        <p:spPr>
          <a:xfrm>
            <a:off x="842570" y="2397198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Employers play a </a:t>
            </a:r>
            <a:r>
              <a:rPr lang="en-GB" sz="2000" b="1"/>
              <a:t>constructive and supportive role in development and application </a:t>
            </a:r>
            <a:r>
              <a:rPr lang="en-GB" sz="2000"/>
              <a:t>of meta-skills</a:t>
            </a:r>
          </a:p>
          <a:p>
            <a:endParaRPr lang="en-GB" sz="2000" b="1"/>
          </a:p>
          <a:p>
            <a:r>
              <a:rPr lang="en-GB" sz="2000"/>
              <a:t>They offer </a:t>
            </a:r>
            <a:r>
              <a:rPr lang="en-GB" sz="2000" b="1"/>
              <a:t>meaningful workplace opportunities</a:t>
            </a:r>
            <a:r>
              <a:rPr lang="en-GB" sz="2000"/>
              <a:t> for meta-sills development</a:t>
            </a:r>
          </a:p>
          <a:p>
            <a:endParaRPr lang="en-GB" sz="2000" b="1"/>
          </a:p>
          <a:p>
            <a:r>
              <a:rPr lang="en-GB" sz="2000" b="1"/>
              <a:t>Strong collaboration between employers and providers</a:t>
            </a:r>
            <a:r>
              <a:rPr lang="en-GB" sz="2000"/>
              <a:t> </a:t>
            </a:r>
            <a:r>
              <a:rPr lang="en-GB" sz="2000" b="1"/>
              <a:t> </a:t>
            </a:r>
            <a:r>
              <a:rPr lang="en-GB" sz="2000"/>
              <a:t> </a:t>
            </a:r>
          </a:p>
          <a:p>
            <a:endParaRPr lang="en-GB" sz="2000"/>
          </a:p>
          <a:p>
            <a:r>
              <a:rPr lang="en-GB" sz="2000" b="1"/>
              <a:t>Employer feedback through reviews </a:t>
            </a:r>
            <a:r>
              <a:rPr lang="en-GB" sz="2000"/>
              <a:t>further strengthens apprentice progress in key meta‑skills.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>
              <a:defRPr/>
            </a:pP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FB3DB-2375-1FCB-0406-393CFBCA2582}"/>
              </a:ext>
            </a:extLst>
          </p:cNvPr>
          <p:cNvGrpSpPr/>
          <p:nvPr/>
        </p:nvGrpSpPr>
        <p:grpSpPr>
          <a:xfrm>
            <a:off x="1390838" y="1470575"/>
            <a:ext cx="4112229" cy="731588"/>
            <a:chOff x="791852" y="1470575"/>
            <a:chExt cx="3151911" cy="731588"/>
          </a:xfrm>
        </p:grpSpPr>
        <p:sp>
          <p:nvSpPr>
            <p:cNvPr id="8" name="Picture Placeholder 1">
              <a:extLst>
                <a:ext uri="{FF2B5EF4-FFF2-40B4-BE49-F238E27FC236}">
                  <a16:creationId xmlns:a16="http://schemas.microsoft.com/office/drawing/2014/main" id="{084626BB-9655-F111-373E-14E99A422B0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1852" y="1470575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CDF133E5-A35C-0FBE-6070-4599D1853409}"/>
                </a:ext>
              </a:extLst>
            </p:cNvPr>
            <p:cNvSpPr txBox="1">
              <a:spLocks/>
            </p:cNvSpPr>
            <p:nvPr/>
          </p:nvSpPr>
          <p:spPr>
            <a:xfrm>
              <a:off x="1383531" y="1645378"/>
              <a:ext cx="2348705" cy="5567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Where we are…</a:t>
              </a:r>
              <a:endParaRPr lang="en-US" sz="20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485363-30A3-02AC-04F7-08BDAD1ED317}"/>
              </a:ext>
            </a:extLst>
          </p:cNvPr>
          <p:cNvSpPr txBox="1">
            <a:spLocks/>
          </p:cNvSpPr>
          <p:nvPr/>
        </p:nvSpPr>
        <p:spPr>
          <a:xfrm>
            <a:off x="6317428" y="2397197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Enhance</a:t>
            </a:r>
            <a:r>
              <a:rPr lang="en-GB" sz="2000" b="1"/>
              <a:t> employer understanding and engagement</a:t>
            </a:r>
            <a:endParaRPr lang="en-US" sz="2000"/>
          </a:p>
          <a:p>
            <a:endParaRPr lang="en-US" sz="2000"/>
          </a:p>
          <a:p>
            <a:r>
              <a:rPr lang="en-GB" sz="2000"/>
              <a:t>Improve</a:t>
            </a:r>
            <a:r>
              <a:rPr lang="en-GB" sz="2000" b="1"/>
              <a:t> alignment with employer performance processes</a:t>
            </a:r>
          </a:p>
          <a:p>
            <a:endParaRPr lang="en-GB" sz="2000" b="1"/>
          </a:p>
          <a:p>
            <a:r>
              <a:rPr lang="en-GB" sz="2000"/>
              <a:t>Expand</a:t>
            </a:r>
            <a:r>
              <a:rPr lang="en-GB" sz="2000" b="1"/>
              <a:t> mechanisms for employer engagement</a:t>
            </a:r>
            <a:endParaRPr lang="en-US" sz="2000"/>
          </a:p>
          <a:p>
            <a:pPr>
              <a:defRPr/>
            </a:pPr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A6F3C1-59E7-5F8C-3D71-1271EDED1113}"/>
              </a:ext>
            </a:extLst>
          </p:cNvPr>
          <p:cNvGrpSpPr/>
          <p:nvPr/>
        </p:nvGrpSpPr>
        <p:grpSpPr>
          <a:xfrm>
            <a:off x="6863547" y="1470575"/>
            <a:ext cx="4116527" cy="722256"/>
            <a:chOff x="4972477" y="1486094"/>
            <a:chExt cx="3151911" cy="722256"/>
          </a:xfrm>
        </p:grpSpPr>
        <p:sp>
          <p:nvSpPr>
            <p:cNvPr id="12" name="Picture Placeholder 1">
              <a:extLst>
                <a:ext uri="{FF2B5EF4-FFF2-40B4-BE49-F238E27FC236}">
                  <a16:creationId xmlns:a16="http://schemas.microsoft.com/office/drawing/2014/main" id="{475886DC-4B26-D1D0-83BC-3038D397B4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72477" y="1486094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6D813F4B-C2E8-0D26-3EF3-23C19D291866}"/>
                </a:ext>
              </a:extLst>
            </p:cNvPr>
            <p:cNvSpPr txBox="1">
              <a:spLocks/>
            </p:cNvSpPr>
            <p:nvPr/>
          </p:nvSpPr>
          <p:spPr>
            <a:xfrm>
              <a:off x="5224248" y="1660897"/>
              <a:ext cx="2900140" cy="283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Future enhancements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70843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5940-14CD-B22A-C5CB-1CEA8888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2CE5-E79A-0688-2F48-DFDE61E5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D90F-F08D-00A0-2F23-99868213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F7670B-6A3F-D531-91D2-C8BE92AA9B3E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Progress review and development tracking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AAE422-0BEB-7E74-A926-6ECDDD889763}"/>
              </a:ext>
            </a:extLst>
          </p:cNvPr>
          <p:cNvSpPr txBox="1">
            <a:spLocks/>
          </p:cNvSpPr>
          <p:nvPr/>
        </p:nvSpPr>
        <p:spPr>
          <a:xfrm>
            <a:off x="842570" y="2397198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Reflective practice is </a:t>
            </a:r>
            <a:r>
              <a:rPr lang="en-GB" sz="2000" b="1"/>
              <a:t>well embedded</a:t>
            </a:r>
            <a:r>
              <a:rPr lang="en-GB" sz="2000"/>
              <a:t> and </a:t>
            </a:r>
            <a:r>
              <a:rPr lang="en-GB" sz="2000" b="1"/>
              <a:t>supports apprentices to recognise how their meta‑skills develop</a:t>
            </a:r>
            <a:endParaRPr lang="en-GB" sz="2000"/>
          </a:p>
          <a:p>
            <a:endParaRPr lang="en-GB" sz="2000"/>
          </a:p>
          <a:p>
            <a:r>
              <a:rPr lang="en-GB" sz="2000"/>
              <a:t>Progress reviews provide a </a:t>
            </a:r>
            <a:r>
              <a:rPr lang="en-GB" sz="2000" b="1"/>
              <a:t>structured space for tripartite discussion</a:t>
            </a:r>
            <a:r>
              <a:rPr lang="en-GB" sz="2000"/>
              <a:t> </a:t>
            </a:r>
          </a:p>
          <a:p>
            <a:endParaRPr lang="en-GB" sz="2000"/>
          </a:p>
          <a:p>
            <a:r>
              <a:rPr lang="en-GB" sz="2000"/>
              <a:t>Assessors </a:t>
            </a:r>
            <a:r>
              <a:rPr lang="en-GB" sz="2000" b="1"/>
              <a:t>coach apprentices to connect everyday tasks </a:t>
            </a:r>
            <a:r>
              <a:rPr lang="en-GB" sz="2000"/>
              <a:t>to specific meta‑skills</a:t>
            </a:r>
          </a:p>
          <a:p>
            <a:endParaRPr lang="en-GB" sz="2000"/>
          </a:p>
          <a:p>
            <a:r>
              <a:rPr lang="en-GB" sz="2000"/>
              <a:t>Wide range of </a:t>
            </a:r>
            <a:r>
              <a:rPr lang="en-GB" sz="2000" b="1"/>
              <a:t>reflective tools and resources</a:t>
            </a:r>
            <a:r>
              <a:rPr lang="en-GB" sz="2000"/>
              <a:t> support apprentices with meta-skills development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>
              <a:defRPr/>
            </a:pP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46D34A-C9F3-71FA-F9DC-2D97C42AF66B}"/>
              </a:ext>
            </a:extLst>
          </p:cNvPr>
          <p:cNvGrpSpPr/>
          <p:nvPr/>
        </p:nvGrpSpPr>
        <p:grpSpPr>
          <a:xfrm>
            <a:off x="1390838" y="1470575"/>
            <a:ext cx="4112229" cy="731588"/>
            <a:chOff x="791852" y="1470575"/>
            <a:chExt cx="3151911" cy="731588"/>
          </a:xfrm>
        </p:grpSpPr>
        <p:sp>
          <p:nvSpPr>
            <p:cNvPr id="8" name="Picture Placeholder 1">
              <a:extLst>
                <a:ext uri="{FF2B5EF4-FFF2-40B4-BE49-F238E27FC236}">
                  <a16:creationId xmlns:a16="http://schemas.microsoft.com/office/drawing/2014/main" id="{326A52CC-C987-1AB8-9EAD-BD1F801ECB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1852" y="1470575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CADFCF97-0F5C-9E4A-00EC-13F0CC70C33C}"/>
                </a:ext>
              </a:extLst>
            </p:cNvPr>
            <p:cNvSpPr txBox="1">
              <a:spLocks/>
            </p:cNvSpPr>
            <p:nvPr/>
          </p:nvSpPr>
          <p:spPr>
            <a:xfrm>
              <a:off x="1383531" y="1645378"/>
              <a:ext cx="2348705" cy="5567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Where we are…</a:t>
              </a:r>
              <a:endParaRPr lang="en-US" sz="20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89ED46-8429-7440-EFBB-73934CE1BE6D}"/>
              </a:ext>
            </a:extLst>
          </p:cNvPr>
          <p:cNvSpPr txBox="1">
            <a:spLocks/>
          </p:cNvSpPr>
          <p:nvPr/>
        </p:nvSpPr>
        <p:spPr>
          <a:xfrm>
            <a:off x="6317428" y="2397197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Increase the </a:t>
            </a:r>
            <a:r>
              <a:rPr lang="en-US" sz="2000" b="1"/>
              <a:t>focus on meta-skills </a:t>
            </a:r>
            <a:r>
              <a:rPr lang="en-US" sz="2000"/>
              <a:t>within progress reviews</a:t>
            </a:r>
          </a:p>
          <a:p>
            <a:endParaRPr lang="en-US" sz="2000"/>
          </a:p>
          <a:p>
            <a:r>
              <a:rPr lang="en-US" sz="2000"/>
              <a:t>Enhance </a:t>
            </a:r>
            <a:r>
              <a:rPr lang="en-US" sz="2000" b="1"/>
              <a:t>employer contribution</a:t>
            </a:r>
            <a:r>
              <a:rPr lang="en-US" sz="2000"/>
              <a:t> to progress reviews</a:t>
            </a:r>
          </a:p>
          <a:p>
            <a:endParaRPr lang="en-US" sz="2000"/>
          </a:p>
          <a:p>
            <a:r>
              <a:rPr lang="en-US" sz="2000"/>
              <a:t>Improve </a:t>
            </a:r>
            <a:r>
              <a:rPr lang="en-US" sz="2000" b="1"/>
              <a:t>systematic tracking </a:t>
            </a:r>
            <a:r>
              <a:rPr lang="en-US" sz="2000"/>
              <a:t>of meta-skills development </a:t>
            </a:r>
          </a:p>
          <a:p>
            <a:endParaRPr lang="en-US" sz="2000"/>
          </a:p>
          <a:p>
            <a:r>
              <a:rPr lang="en-US" sz="2000"/>
              <a:t>Ensure </a:t>
            </a:r>
            <a:r>
              <a:rPr lang="en-US" sz="2000" b="1"/>
              <a:t>apprentices have access to employer feedback</a:t>
            </a:r>
          </a:p>
          <a:p>
            <a:endParaRPr lang="en-US" sz="2000" b="1"/>
          </a:p>
          <a:p>
            <a:r>
              <a:rPr lang="en-US" sz="2000"/>
              <a:t>Maintain </a:t>
            </a:r>
            <a:r>
              <a:rPr lang="en-US" sz="2000" b="1"/>
              <a:t>regular and timely progress reviews</a:t>
            </a:r>
          </a:p>
          <a:p>
            <a:endParaRPr lang="en-US" sz="2000"/>
          </a:p>
          <a:p>
            <a:endParaRPr lang="en-US" sz="1800"/>
          </a:p>
          <a:p>
            <a:pPr>
              <a:defRPr/>
            </a:pPr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68D2B-4426-417F-C49A-82CE8ADCE613}"/>
              </a:ext>
            </a:extLst>
          </p:cNvPr>
          <p:cNvGrpSpPr/>
          <p:nvPr/>
        </p:nvGrpSpPr>
        <p:grpSpPr>
          <a:xfrm>
            <a:off x="6863547" y="1470575"/>
            <a:ext cx="4116527" cy="722256"/>
            <a:chOff x="4972477" y="1486094"/>
            <a:chExt cx="3151911" cy="722256"/>
          </a:xfrm>
        </p:grpSpPr>
        <p:sp>
          <p:nvSpPr>
            <p:cNvPr id="12" name="Picture Placeholder 1">
              <a:extLst>
                <a:ext uri="{FF2B5EF4-FFF2-40B4-BE49-F238E27FC236}">
                  <a16:creationId xmlns:a16="http://schemas.microsoft.com/office/drawing/2014/main" id="{58192F4A-C889-9F77-3B15-E64926C6CE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72477" y="1486094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A3D302A4-D4E6-E6E8-DEDE-97BB4991BA17}"/>
                </a:ext>
              </a:extLst>
            </p:cNvPr>
            <p:cNvSpPr txBox="1">
              <a:spLocks/>
            </p:cNvSpPr>
            <p:nvPr/>
          </p:nvSpPr>
          <p:spPr>
            <a:xfrm>
              <a:off x="5224248" y="1660897"/>
              <a:ext cx="2900140" cy="283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Future enhancements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36887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4417-8959-BEB6-878A-431FF1041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00DF-1D87-3D21-9159-85FADF80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FE3B9-22D7-2C0C-A893-137F8050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B42612-47A0-0FD8-EA42-A3B0E457355A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Self-evaluation and ownership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4B845A-6647-BAC5-68BB-955713E40ADB}"/>
              </a:ext>
            </a:extLst>
          </p:cNvPr>
          <p:cNvSpPr txBox="1">
            <a:spLocks/>
          </p:cNvSpPr>
          <p:nvPr/>
        </p:nvSpPr>
        <p:spPr>
          <a:xfrm>
            <a:off x="842570" y="2397198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Most apprentices show </a:t>
            </a:r>
            <a:r>
              <a:rPr lang="en-GB" sz="2000" b="1"/>
              <a:t>good levels of self‑evaluation and ownership</a:t>
            </a:r>
            <a:r>
              <a:rPr lang="en-GB" sz="2000"/>
              <a:t> of their meta‑skills development</a:t>
            </a:r>
          </a:p>
          <a:p>
            <a:endParaRPr lang="en-GB" sz="2000"/>
          </a:p>
          <a:p>
            <a:r>
              <a:rPr lang="en-GB" sz="2000"/>
              <a:t>Autonomy is supported through </a:t>
            </a:r>
            <a:r>
              <a:rPr lang="en-GB" sz="2000" b="1"/>
              <a:t>structured processes and tools </a:t>
            </a:r>
            <a:r>
              <a:rPr lang="en-GB" sz="2000"/>
              <a:t> </a:t>
            </a:r>
            <a:endParaRPr lang="en-GB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>
              <a:defRPr/>
            </a:pP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641CFA-8419-7880-625E-2BD11DFA484F}"/>
              </a:ext>
            </a:extLst>
          </p:cNvPr>
          <p:cNvGrpSpPr/>
          <p:nvPr/>
        </p:nvGrpSpPr>
        <p:grpSpPr>
          <a:xfrm>
            <a:off x="1390838" y="1470575"/>
            <a:ext cx="4112229" cy="731588"/>
            <a:chOff x="791852" y="1470575"/>
            <a:chExt cx="3151911" cy="731588"/>
          </a:xfrm>
        </p:grpSpPr>
        <p:sp>
          <p:nvSpPr>
            <p:cNvPr id="8" name="Picture Placeholder 1">
              <a:extLst>
                <a:ext uri="{FF2B5EF4-FFF2-40B4-BE49-F238E27FC236}">
                  <a16:creationId xmlns:a16="http://schemas.microsoft.com/office/drawing/2014/main" id="{1EDD1543-62B8-7CD6-67ED-249E019214B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1852" y="1470575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98F476FC-BC13-F5D4-AC4E-59A51BE60F48}"/>
                </a:ext>
              </a:extLst>
            </p:cNvPr>
            <p:cNvSpPr txBox="1">
              <a:spLocks/>
            </p:cNvSpPr>
            <p:nvPr/>
          </p:nvSpPr>
          <p:spPr>
            <a:xfrm>
              <a:off x="1383531" y="1645378"/>
              <a:ext cx="2348705" cy="5567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Where we are…</a:t>
              </a:r>
              <a:endParaRPr lang="en-US" sz="20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204368-9F16-EB2C-0ECA-F69549661A62}"/>
              </a:ext>
            </a:extLst>
          </p:cNvPr>
          <p:cNvSpPr txBox="1">
            <a:spLocks/>
          </p:cNvSpPr>
          <p:nvPr/>
        </p:nvSpPr>
        <p:spPr>
          <a:xfrm>
            <a:off x="6317428" y="2397197"/>
            <a:ext cx="5208767" cy="4390060"/>
          </a:xfrm>
          <a:prstGeom prst="rect">
            <a:avLst/>
          </a:prstGeom>
          <a:ln>
            <a:solidFill>
              <a:srgbClr val="005F71"/>
            </a:solidFill>
          </a:ln>
        </p:spPr>
        <p:txBody>
          <a:bodyPr>
            <a:noAutofit/>
          </a:bodyPr>
          <a:lstStyle>
            <a:lvl1pPr marL="571500" indent="-57150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828526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Strengthen </a:t>
            </a:r>
            <a:r>
              <a:rPr lang="en-US" sz="2000" b="1"/>
              <a:t>end-of-apprenticeship reflection</a:t>
            </a:r>
          </a:p>
          <a:p>
            <a:endParaRPr lang="en-US" sz="2000" b="1"/>
          </a:p>
          <a:p>
            <a:r>
              <a:rPr lang="en-US" sz="2000"/>
              <a:t>Expand</a:t>
            </a:r>
            <a:r>
              <a:rPr lang="en-US" sz="2000" b="1"/>
              <a:t> opportunities for independent self-assessment</a:t>
            </a:r>
          </a:p>
          <a:p>
            <a:endParaRPr lang="en-US" sz="2000"/>
          </a:p>
          <a:p>
            <a:r>
              <a:rPr lang="en-US" sz="1800"/>
              <a:t>Introduce a </a:t>
            </a:r>
            <a:r>
              <a:rPr lang="en-US" sz="1800" b="1"/>
              <a:t>formal mid-point evaluation stage</a:t>
            </a:r>
          </a:p>
          <a:p>
            <a:endParaRPr lang="en-US" sz="1800" b="1"/>
          </a:p>
          <a:p>
            <a:r>
              <a:rPr lang="en-US" sz="1800"/>
              <a:t>Enhance</a:t>
            </a:r>
            <a:r>
              <a:rPr lang="en-US" sz="1800" b="1"/>
              <a:t> recognition and celebration of achievement</a:t>
            </a:r>
          </a:p>
          <a:p>
            <a:pPr>
              <a:defRPr/>
            </a:pPr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4D503-151C-5309-6F0D-006C2CB057CC}"/>
              </a:ext>
            </a:extLst>
          </p:cNvPr>
          <p:cNvGrpSpPr/>
          <p:nvPr/>
        </p:nvGrpSpPr>
        <p:grpSpPr>
          <a:xfrm>
            <a:off x="6863547" y="1470575"/>
            <a:ext cx="4116527" cy="722256"/>
            <a:chOff x="4972477" y="1486094"/>
            <a:chExt cx="3151911" cy="722256"/>
          </a:xfrm>
        </p:grpSpPr>
        <p:sp>
          <p:nvSpPr>
            <p:cNvPr id="12" name="Picture Placeholder 1">
              <a:extLst>
                <a:ext uri="{FF2B5EF4-FFF2-40B4-BE49-F238E27FC236}">
                  <a16:creationId xmlns:a16="http://schemas.microsoft.com/office/drawing/2014/main" id="{EB210014-84DB-B668-B880-A98B0591FBB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72477" y="1486094"/>
              <a:ext cx="3151911" cy="72225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45720" tIns="22860" rIns="45720" bIns="22860" rtlCol="0" anchor="ctr" anchorCtr="0">
              <a:norm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chemeClr val="accent1"/>
                </a:buClr>
                <a:buFontTx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39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4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5657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99920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183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446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708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971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234" indent="-457131" algn="l" defTabSz="18285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EC1E1CF7-3ED6-F0CD-480B-05B6C17D4450}"/>
                </a:ext>
              </a:extLst>
            </p:cNvPr>
            <p:cNvSpPr txBox="1">
              <a:spLocks/>
            </p:cNvSpPr>
            <p:nvPr/>
          </p:nvSpPr>
          <p:spPr>
            <a:xfrm>
              <a:off x="5224248" y="1660897"/>
              <a:ext cx="2900140" cy="283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3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828526" rtl="0" eaLnBrk="1" latinLnBrk="0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/>
                <a:t>Future enhancements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836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F7E8A-68A0-6DDB-D294-9BB36094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E4C3-3A9F-23AB-6F94-3E102B22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8AA4F-8F46-2712-D1A4-6D535EC8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2E176-995A-BA01-FF62-1E3BE1085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869" y="1450878"/>
            <a:ext cx="11140673" cy="5472931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GB"/>
              <a:t>Across most providers, apprentices </a:t>
            </a:r>
            <a:r>
              <a:rPr lang="en-GB" b="1"/>
              <a:t>demonstrate a strong understanding</a:t>
            </a:r>
            <a:r>
              <a:rPr lang="en-GB"/>
              <a:t> of meta‑skills, supported by early introduction during induction and reinforced through the consistent use of meta‑skills language in reviews and reflective discussions.</a:t>
            </a:r>
          </a:p>
          <a:p>
            <a:pPr lvl="0">
              <a:lnSpc>
                <a:spcPct val="120000"/>
              </a:lnSpc>
            </a:pPr>
            <a:r>
              <a:rPr lang="en-GB"/>
              <a:t>Across a majority of providers, </a:t>
            </a:r>
            <a:r>
              <a:rPr lang="en-GB" b="1"/>
              <a:t>meta‑skills are effectively embedded</a:t>
            </a:r>
            <a:r>
              <a:rPr lang="en-GB"/>
              <a:t> within learning and workplace activities, allowing apprentices to develop these skills in meaningful, context‑specific ways.</a:t>
            </a:r>
          </a:p>
          <a:p>
            <a:pPr lvl="0">
              <a:lnSpc>
                <a:spcPct val="120000"/>
              </a:lnSpc>
            </a:pPr>
            <a:r>
              <a:rPr lang="en-GB"/>
              <a:t>Across a majority of providers, </a:t>
            </a:r>
            <a:r>
              <a:rPr lang="en-GB" b="1"/>
              <a:t>employers contribute constructively</a:t>
            </a:r>
            <a:r>
              <a:rPr lang="en-GB"/>
              <a:t> to apprentices’ development by actively supporting the application and strengthening of meta‑skills in workplace settings.</a:t>
            </a:r>
          </a:p>
          <a:p>
            <a:pPr lvl="0">
              <a:lnSpc>
                <a:spcPct val="120000"/>
              </a:lnSpc>
            </a:pPr>
            <a:r>
              <a:rPr lang="en-GB"/>
              <a:t>Across most providers, </a:t>
            </a:r>
            <a:r>
              <a:rPr lang="en-GB" b="1"/>
              <a:t>reflective practice is well established</a:t>
            </a:r>
            <a:r>
              <a:rPr lang="en-GB"/>
              <a:t> and enables apprentices to identify how their meta‑skills are developing and how these are applied within their day‑to‑day work.</a:t>
            </a:r>
          </a:p>
          <a:p>
            <a:pPr lvl="0">
              <a:lnSpc>
                <a:spcPct val="120000"/>
              </a:lnSpc>
            </a:pPr>
            <a:r>
              <a:rPr lang="en-GB"/>
              <a:t>Across most providers, </a:t>
            </a:r>
            <a:r>
              <a:rPr lang="en-GB" b="1"/>
              <a:t>apprentices exhibit strong self‑evaluation skills</a:t>
            </a:r>
            <a:r>
              <a:rPr lang="en-GB"/>
              <a:t> and take clear ownership of their meta‑skills development, identifying specific skills to improve and setting goals aligned to both workplace and individual needs.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9A846-7AF4-A00F-EC22-BBFBB6D17C48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665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5AE7-95B9-291A-5D01-9D34D1F8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DBA5-1828-6482-1A7F-2EDDABBB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4EB7-7FC8-3951-90B6-0BBE1067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27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B2A8-B348-489D-FAA2-F2F42CDA2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1" y="1951625"/>
            <a:ext cx="10349822" cy="45293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/>
              <a:t>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F77E6-6368-C27B-6EE8-8B223D8ED46D}"/>
              </a:ext>
            </a:extLst>
          </p:cNvPr>
          <p:cNvSpPr txBox="1">
            <a:spLocks/>
          </p:cNvSpPr>
          <p:nvPr/>
        </p:nvSpPr>
        <p:spPr>
          <a:xfrm>
            <a:off x="720025" y="678352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Exceptional Practice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18C69-8323-E9D7-1AD3-8A83F67D71CE}"/>
              </a:ext>
            </a:extLst>
          </p:cNvPr>
          <p:cNvGrpSpPr/>
          <p:nvPr/>
        </p:nvGrpSpPr>
        <p:grpSpPr>
          <a:xfrm>
            <a:off x="0" y="2036354"/>
            <a:ext cx="2290440" cy="2024109"/>
            <a:chOff x="781234" y="2263806"/>
            <a:chExt cx="2290440" cy="2024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CF42C3-6767-3FF5-3994-73E5BC828BCC}"/>
                </a:ext>
              </a:extLst>
            </p:cNvPr>
            <p:cNvSpPr/>
            <p:nvPr/>
          </p:nvSpPr>
          <p:spPr>
            <a:xfrm>
              <a:off x="781235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8D9D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A7BE6C-B2EC-620C-C833-7C7EE61F4A21}"/>
                </a:ext>
              </a:extLst>
            </p:cNvPr>
            <p:cNvSpPr txBox="1"/>
            <p:nvPr/>
          </p:nvSpPr>
          <p:spPr>
            <a:xfrm>
              <a:off x="781234" y="2602910"/>
              <a:ext cx="229043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Meta-skills as a “golden thread”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0878A3-2C60-65B5-B891-BB66E208FDAF}"/>
              </a:ext>
            </a:extLst>
          </p:cNvPr>
          <p:cNvGrpSpPr/>
          <p:nvPr/>
        </p:nvGrpSpPr>
        <p:grpSpPr>
          <a:xfrm>
            <a:off x="2464269" y="1990174"/>
            <a:ext cx="2290440" cy="2054336"/>
            <a:chOff x="3694589" y="2233579"/>
            <a:chExt cx="2290440" cy="20543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D34A9D-CF8F-B151-8CD1-222EDF66C690}"/>
                </a:ext>
              </a:extLst>
            </p:cNvPr>
            <p:cNvSpPr/>
            <p:nvPr/>
          </p:nvSpPr>
          <p:spPr>
            <a:xfrm>
              <a:off x="3694590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0094C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D0275-3821-50FB-3CF8-1C18B8616BEE}"/>
                </a:ext>
              </a:extLst>
            </p:cNvPr>
            <p:cNvSpPr txBox="1"/>
            <p:nvPr/>
          </p:nvSpPr>
          <p:spPr>
            <a:xfrm>
              <a:off x="3694589" y="2233579"/>
              <a:ext cx="2290439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Structured reflection that builds self-awareness and ownership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AE5972-5CFA-D6E9-F9F8-59C86ACB7964}"/>
              </a:ext>
            </a:extLst>
          </p:cNvPr>
          <p:cNvGrpSpPr/>
          <p:nvPr/>
        </p:nvGrpSpPr>
        <p:grpSpPr>
          <a:xfrm>
            <a:off x="4891091" y="2020401"/>
            <a:ext cx="2290440" cy="2024109"/>
            <a:chOff x="6829888" y="2263806"/>
            <a:chExt cx="2290440" cy="20241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1E2A1C-8660-056A-D5D3-CCD37EBA27F2}"/>
                </a:ext>
              </a:extLst>
            </p:cNvPr>
            <p:cNvSpPr/>
            <p:nvPr/>
          </p:nvSpPr>
          <p:spPr>
            <a:xfrm>
              <a:off x="6829889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F59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074B8C-71A5-EB59-B524-7CD908D760A5}"/>
                </a:ext>
              </a:extLst>
            </p:cNvPr>
            <p:cNvSpPr txBox="1"/>
            <p:nvPr/>
          </p:nvSpPr>
          <p:spPr>
            <a:xfrm>
              <a:off x="6829888" y="2656178"/>
              <a:ext cx="229043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 Consistent  meta-skills language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241C28-BF64-FCDE-C903-C08582ABFFED}"/>
              </a:ext>
            </a:extLst>
          </p:cNvPr>
          <p:cNvGrpSpPr/>
          <p:nvPr/>
        </p:nvGrpSpPr>
        <p:grpSpPr>
          <a:xfrm>
            <a:off x="7382144" y="2036354"/>
            <a:ext cx="2290440" cy="2024109"/>
            <a:chOff x="3694589" y="2263806"/>
            <a:chExt cx="2290440" cy="20241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2169DC-227E-B8BB-20AF-87F746317C19}"/>
                </a:ext>
              </a:extLst>
            </p:cNvPr>
            <p:cNvSpPr/>
            <p:nvPr/>
          </p:nvSpPr>
          <p:spPr>
            <a:xfrm>
              <a:off x="3694590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005F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366FF2-2D93-319C-3617-EDAA62DDD1A8}"/>
                </a:ext>
              </a:extLst>
            </p:cNvPr>
            <p:cNvSpPr txBox="1"/>
            <p:nvPr/>
          </p:nvSpPr>
          <p:spPr>
            <a:xfrm>
              <a:off x="3694589" y="2858600"/>
              <a:ext cx="229043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Visual and  accessible tools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DAEE70-87AB-08E2-FB05-D368C8EB6969}"/>
              </a:ext>
            </a:extLst>
          </p:cNvPr>
          <p:cNvGrpSpPr/>
          <p:nvPr/>
        </p:nvGrpSpPr>
        <p:grpSpPr>
          <a:xfrm>
            <a:off x="0" y="4383478"/>
            <a:ext cx="2290440" cy="2024109"/>
            <a:chOff x="781234" y="2263806"/>
            <a:chExt cx="2290440" cy="20241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B99820-0D7F-5A40-DB9F-26C92524F48D}"/>
                </a:ext>
              </a:extLst>
            </p:cNvPr>
            <p:cNvSpPr/>
            <p:nvPr/>
          </p:nvSpPr>
          <p:spPr>
            <a:xfrm>
              <a:off x="781235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8D9D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C50B8-E191-27C2-2E7A-E75C8546BA47}"/>
                </a:ext>
              </a:extLst>
            </p:cNvPr>
            <p:cNvSpPr txBox="1"/>
            <p:nvPr/>
          </p:nvSpPr>
          <p:spPr>
            <a:xfrm>
              <a:off x="781234" y="2418245"/>
              <a:ext cx="229043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Active and strategic employer engagement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3B25F3-0923-8E01-909C-6858CBB4A11C}"/>
              </a:ext>
            </a:extLst>
          </p:cNvPr>
          <p:cNvGrpSpPr/>
          <p:nvPr/>
        </p:nvGrpSpPr>
        <p:grpSpPr>
          <a:xfrm>
            <a:off x="2464269" y="4367525"/>
            <a:ext cx="2290440" cy="2024109"/>
            <a:chOff x="3694589" y="2263806"/>
            <a:chExt cx="2290440" cy="202410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DAA5-3A51-9269-5FF3-E6D0596D82EF}"/>
                </a:ext>
              </a:extLst>
            </p:cNvPr>
            <p:cNvSpPr/>
            <p:nvPr/>
          </p:nvSpPr>
          <p:spPr>
            <a:xfrm>
              <a:off x="3694590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0094C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361016-B7AA-E690-5006-77D4CF6AC08B}"/>
                </a:ext>
              </a:extLst>
            </p:cNvPr>
            <p:cNvSpPr txBox="1"/>
            <p:nvPr/>
          </p:nvSpPr>
          <p:spPr>
            <a:xfrm>
              <a:off x="3694589" y="2418245"/>
              <a:ext cx="229043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 Experiential and applied learning opportunities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FBAB0-4FB6-66E5-8A27-0E366C9FE2B8}"/>
              </a:ext>
            </a:extLst>
          </p:cNvPr>
          <p:cNvGrpSpPr/>
          <p:nvPr/>
        </p:nvGrpSpPr>
        <p:grpSpPr>
          <a:xfrm>
            <a:off x="4891091" y="4367525"/>
            <a:ext cx="2290440" cy="2024109"/>
            <a:chOff x="6829888" y="2263806"/>
            <a:chExt cx="2290440" cy="20241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A7FAFA-DA10-ACFB-3C87-948D1759C186}"/>
                </a:ext>
              </a:extLst>
            </p:cNvPr>
            <p:cNvSpPr/>
            <p:nvPr/>
          </p:nvSpPr>
          <p:spPr>
            <a:xfrm>
              <a:off x="6829889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F59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833B1E-6154-BA5F-5D58-94F51C533155}"/>
                </a:ext>
              </a:extLst>
            </p:cNvPr>
            <p:cNvSpPr txBox="1"/>
            <p:nvPr/>
          </p:nvSpPr>
          <p:spPr>
            <a:xfrm>
              <a:off x="6829888" y="2471513"/>
              <a:ext cx="229043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 Learner centred support and relationships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0EEBD6-DE9A-336B-AF47-D97DD6DFB75D}"/>
              </a:ext>
            </a:extLst>
          </p:cNvPr>
          <p:cNvGrpSpPr/>
          <p:nvPr/>
        </p:nvGrpSpPr>
        <p:grpSpPr>
          <a:xfrm>
            <a:off x="7382144" y="4383478"/>
            <a:ext cx="2290440" cy="2024109"/>
            <a:chOff x="3694589" y="2263806"/>
            <a:chExt cx="2290440" cy="20241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9C136A-AB94-3191-19EA-2F94834CFD31}"/>
                </a:ext>
              </a:extLst>
            </p:cNvPr>
            <p:cNvSpPr/>
            <p:nvPr/>
          </p:nvSpPr>
          <p:spPr>
            <a:xfrm>
              <a:off x="3694590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005F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8FDEA2-9C12-BC11-3424-02D8441375CE}"/>
                </a:ext>
              </a:extLst>
            </p:cNvPr>
            <p:cNvSpPr txBox="1"/>
            <p:nvPr/>
          </p:nvSpPr>
          <p:spPr>
            <a:xfrm>
              <a:off x="3694589" y="2673934"/>
              <a:ext cx="229043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Staff capability and consistency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942B74-7014-DC3D-4448-8760AA3EAD65}"/>
              </a:ext>
            </a:extLst>
          </p:cNvPr>
          <p:cNvGrpSpPr/>
          <p:nvPr/>
        </p:nvGrpSpPr>
        <p:grpSpPr>
          <a:xfrm>
            <a:off x="9873199" y="2036354"/>
            <a:ext cx="2290440" cy="2024109"/>
            <a:chOff x="781234" y="2263806"/>
            <a:chExt cx="2290440" cy="202410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EF4520-E115-1B55-EE36-4AFACB90885C}"/>
                </a:ext>
              </a:extLst>
            </p:cNvPr>
            <p:cNvSpPr/>
            <p:nvPr/>
          </p:nvSpPr>
          <p:spPr>
            <a:xfrm>
              <a:off x="781235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8D9D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D60C59-1E94-20D0-904C-1B6E3B17CE73}"/>
                </a:ext>
              </a:extLst>
            </p:cNvPr>
            <p:cNvSpPr txBox="1"/>
            <p:nvPr/>
          </p:nvSpPr>
          <p:spPr>
            <a:xfrm>
              <a:off x="781234" y="2602910"/>
              <a:ext cx="229043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Purposeful progress reviews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6D3D0B-C16E-BD48-8819-7A9A15EF20E7}"/>
              </a:ext>
            </a:extLst>
          </p:cNvPr>
          <p:cNvGrpSpPr/>
          <p:nvPr/>
        </p:nvGrpSpPr>
        <p:grpSpPr>
          <a:xfrm>
            <a:off x="9873199" y="4383478"/>
            <a:ext cx="2290440" cy="2024109"/>
            <a:chOff x="781234" y="2263806"/>
            <a:chExt cx="2290440" cy="202410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ACAB46-FDB7-3140-1D26-63576455B26A}"/>
                </a:ext>
              </a:extLst>
            </p:cNvPr>
            <p:cNvSpPr/>
            <p:nvPr/>
          </p:nvSpPr>
          <p:spPr>
            <a:xfrm>
              <a:off x="781235" y="2263806"/>
              <a:ext cx="2290439" cy="2024109"/>
            </a:xfrm>
            <a:prstGeom prst="rect">
              <a:avLst/>
            </a:prstGeom>
            <a:noFill/>
            <a:ln w="57150">
              <a:solidFill>
                <a:srgbClr val="8D9D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37B7BB-4E54-42F3-61D6-CB744C0FC68F}"/>
                </a:ext>
              </a:extLst>
            </p:cNvPr>
            <p:cNvSpPr txBox="1"/>
            <p:nvPr/>
          </p:nvSpPr>
          <p:spPr>
            <a:xfrm>
              <a:off x="781234" y="2418245"/>
              <a:ext cx="229043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/>
                <a:t>Continuous improvement and future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165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1641-8CE9-6662-D650-501F927B7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342FAF-B714-51B2-0625-9129AEFD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Post-visit Survey Feedback</a:t>
            </a:r>
            <a:endParaRPr lang="en-GB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9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D7AF-C19E-BAAE-056E-0D00E231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/>
          <a:p>
            <a:r>
              <a:rPr lang="en-GB"/>
              <a:t>Provider Experience of the Review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790D584-B9A9-A7C1-C733-DDBA09B5D1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5422450"/>
              </p:ext>
            </p:extLst>
          </p:nvPr>
        </p:nvGraphicFramePr>
        <p:xfrm>
          <a:off x="838200" y="1395442"/>
          <a:ext cx="5181600" cy="529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30C96FE-18B9-88E3-8C20-B9476C2DD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72936"/>
              </p:ext>
            </p:extLst>
          </p:nvPr>
        </p:nvGraphicFramePr>
        <p:xfrm>
          <a:off x="6492522" y="2124426"/>
          <a:ext cx="5181600" cy="36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476C50-FECB-AAD5-BA89-D28D8BEAA5F3}"/>
              </a:ext>
            </a:extLst>
          </p:cNvPr>
          <p:cNvSpPr txBox="1"/>
          <p:nvPr/>
        </p:nvSpPr>
        <p:spPr>
          <a:xfrm>
            <a:off x="6508412" y="5992297"/>
            <a:ext cx="516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(Based on feedback from 21 out of 31 providers)</a:t>
            </a:r>
          </a:p>
        </p:txBody>
      </p:sp>
    </p:spTree>
    <p:extLst>
      <p:ext uri="{BB962C8B-B14F-4D97-AF65-F5344CB8AC3E}">
        <p14:creationId xmlns:p14="http://schemas.microsoft.com/office/powerpoint/2010/main" val="331244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B3C1-03D5-BA12-2155-C3600E54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4A047-56E9-573F-B5A3-2D839F88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3E8905-1FF4-6CDB-0CE2-2DB57F75760A}"/>
              </a:ext>
            </a:extLst>
          </p:cNvPr>
          <p:cNvSpPr>
            <a:spLocks noGrp="1"/>
          </p:cNvSpPr>
          <p:nvPr/>
        </p:nvSpPr>
        <p:spPr>
          <a:xfrm>
            <a:off x="720025" y="719137"/>
            <a:ext cx="107519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070AD-0FB6-C9D3-74DE-89DF0035B187}"/>
              </a:ext>
            </a:extLst>
          </p:cNvPr>
          <p:cNvSpPr txBox="1"/>
          <p:nvPr/>
        </p:nvSpPr>
        <p:spPr>
          <a:xfrm>
            <a:off x="720025" y="1456813"/>
            <a:ext cx="10944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will be 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scheduled fire alarm test today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fire, on hearing the alarm bells sound, immediately make your way to the nearest fire exit- doors behind kitchen or next to stairs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Studio fire marshals are recognisable by yellow high-visibility jackets and will assist with directions and evacuation. 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fire marshals will check all areas of the venue to check everyone is evacuated- they can also assist if required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evacuation of the building, our meeting point is across the road, in front of the Hope Street Entrance to Central Station. Fire marshals will direct you as necessary. 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may re-enter the building when the fire marshal has said it is safe to do so. 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Toilets: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Located past reception are ladies, gents and disabled toilets. 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switch your mobile phones off or set them to silent mode during the proceedings of the day.</a:t>
            </a:r>
          </a:p>
        </p:txBody>
      </p:sp>
    </p:spTree>
    <p:extLst>
      <p:ext uri="{BB962C8B-B14F-4D97-AF65-F5344CB8AC3E}">
        <p14:creationId xmlns:p14="http://schemas.microsoft.com/office/powerpoint/2010/main" val="101495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480A-1885-E084-8914-CB3B74B6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51EA-1632-FB97-FCF4-4D4FC749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/>
          <a:p>
            <a:r>
              <a:rPr lang="en-GB"/>
              <a:t>Provider Experience of the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1193B-5079-1B0D-E1D8-DCC62A552A4B}"/>
              </a:ext>
            </a:extLst>
          </p:cNvPr>
          <p:cNvSpPr txBox="1"/>
          <p:nvPr/>
        </p:nvSpPr>
        <p:spPr>
          <a:xfrm>
            <a:off x="249998" y="6396353"/>
            <a:ext cx="516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(Based on feedback from 21 out of 31 providers)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3EA2EE-A913-8866-3E08-FE740ADECB52}"/>
              </a:ext>
            </a:extLst>
          </p:cNvPr>
          <p:cNvSpPr txBox="1">
            <a:spLocks/>
          </p:cNvSpPr>
          <p:nvPr/>
        </p:nvSpPr>
        <p:spPr>
          <a:xfrm>
            <a:off x="2298702" y="1401237"/>
            <a:ext cx="3033063" cy="15400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ea typeface="Calibri" panose="020F0502020204030204" pitchFamily="34" charset="0"/>
              </a:rPr>
              <a:t>How well do you feel SDS supported you in the preparation?</a:t>
            </a:r>
            <a:endParaRPr lang="en-GB" sz="36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277838-3C46-9A9A-EA5A-31B2D3F75AAA}"/>
              </a:ext>
            </a:extLst>
          </p:cNvPr>
          <p:cNvSpPr/>
          <p:nvPr/>
        </p:nvSpPr>
        <p:spPr>
          <a:xfrm>
            <a:off x="249998" y="1401237"/>
            <a:ext cx="1903654" cy="1444969"/>
          </a:xfrm>
          <a:prstGeom prst="roundRect">
            <a:avLst/>
          </a:prstGeom>
          <a:solidFill>
            <a:srgbClr val="8D9D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Mean Score </a:t>
            </a:r>
            <a:r>
              <a:rPr lang="en-GB" sz="4800" b="1">
                <a:solidFill>
                  <a:schemeClr val="bg1"/>
                </a:solidFill>
              </a:rPr>
              <a:t>9.5</a:t>
            </a:r>
          </a:p>
          <a:p>
            <a:pPr algn="ctr"/>
            <a:r>
              <a:rPr lang="en-GB" sz="14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out of 10</a:t>
            </a:r>
          </a:p>
          <a:p>
            <a:pPr algn="ctr"/>
            <a:endParaRPr lang="en-GB" sz="1400" b="1">
              <a:solidFill>
                <a:schemeClr val="bg1"/>
              </a:solidFill>
            </a:endParaRPr>
          </a:p>
          <a:p>
            <a:pPr algn="ctr"/>
            <a:endParaRPr lang="en-GB" sz="4800" b="1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FA5209-AD72-88BB-3462-235A53F130F7}"/>
              </a:ext>
            </a:extLst>
          </p:cNvPr>
          <p:cNvSpPr txBox="1">
            <a:spLocks/>
          </p:cNvSpPr>
          <p:nvPr/>
        </p:nvSpPr>
        <p:spPr>
          <a:xfrm>
            <a:off x="2275112" y="4800690"/>
            <a:ext cx="3231027" cy="154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97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9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0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92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ea typeface="Calibri" panose="020F0502020204030204" pitchFamily="34" charset="0"/>
              </a:rPr>
              <a:t>Of providers added new actions to their Quality Action Plan following their review</a:t>
            </a:r>
            <a:endParaRPr lang="en-GB" sz="3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1181A6-99E4-B761-7555-4271EB02D1F2}"/>
              </a:ext>
            </a:extLst>
          </p:cNvPr>
          <p:cNvSpPr/>
          <p:nvPr/>
        </p:nvSpPr>
        <p:spPr>
          <a:xfrm>
            <a:off x="226409" y="4830277"/>
            <a:ext cx="1903654" cy="1444969"/>
          </a:xfrm>
          <a:prstGeom prst="roundRect">
            <a:avLst/>
          </a:prstGeom>
          <a:solidFill>
            <a:srgbClr val="0094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000" b="1">
              <a:solidFill>
                <a:schemeClr val="bg1"/>
              </a:solidFill>
            </a:endParaRPr>
          </a:p>
          <a:p>
            <a:pPr algn="ctr"/>
            <a:r>
              <a:rPr lang="en-GB" sz="4800" b="1">
                <a:solidFill>
                  <a:schemeClr val="bg1"/>
                </a:solidFill>
              </a:rPr>
              <a:t>52%</a:t>
            </a:r>
            <a:endParaRPr lang="en-GB" sz="1400" b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96A3A-25F5-49D4-1170-F1EE0237461C}"/>
              </a:ext>
            </a:extLst>
          </p:cNvPr>
          <p:cNvCxnSpPr>
            <a:cxnSpLocks/>
          </p:cNvCxnSpPr>
          <p:nvPr/>
        </p:nvCxnSpPr>
        <p:spPr>
          <a:xfrm>
            <a:off x="5848410" y="2696444"/>
            <a:ext cx="0" cy="223669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9AB4C1-99ED-B1F2-5BD3-CBAD6B808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40168"/>
              </p:ext>
            </p:extLst>
          </p:nvPr>
        </p:nvGraphicFramePr>
        <p:xfrm>
          <a:off x="6190681" y="1847560"/>
          <a:ext cx="5691988" cy="393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6462A6-E334-20C7-68AA-D32A1E906CE3}"/>
              </a:ext>
            </a:extLst>
          </p:cNvPr>
          <p:cNvSpPr txBox="1">
            <a:spLocks/>
          </p:cNvSpPr>
          <p:nvPr/>
        </p:nvSpPr>
        <p:spPr>
          <a:xfrm>
            <a:off x="2275113" y="3098266"/>
            <a:ext cx="3231027" cy="154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97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9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60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92" indent="-22856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ea typeface="Calibri" panose="020F0502020204030204" pitchFamily="34" charset="0"/>
              </a:rPr>
              <a:t>Of providers reported that their review went as planned</a:t>
            </a:r>
            <a:endParaRPr lang="en-GB" sz="3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98E03A-F7CA-B260-A270-B877A623B669}"/>
              </a:ext>
            </a:extLst>
          </p:cNvPr>
          <p:cNvSpPr/>
          <p:nvPr/>
        </p:nvSpPr>
        <p:spPr>
          <a:xfrm>
            <a:off x="226409" y="3098266"/>
            <a:ext cx="1903654" cy="1444969"/>
          </a:xfrm>
          <a:prstGeom prst="roundRect">
            <a:avLst/>
          </a:prstGeom>
          <a:solidFill>
            <a:srgbClr val="005F7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000" b="1">
              <a:solidFill>
                <a:schemeClr val="bg1"/>
              </a:solidFill>
            </a:endParaRPr>
          </a:p>
          <a:p>
            <a:pPr algn="ctr"/>
            <a:r>
              <a:rPr lang="en-GB" sz="4800" b="1">
                <a:solidFill>
                  <a:schemeClr val="bg1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67216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6B2D-9D12-C788-8328-53A19C73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35191-B070-F8A8-2FF3-9BBD865F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41723"/>
            <a:ext cx="10752044" cy="3604194"/>
          </a:xfrm>
        </p:spPr>
        <p:txBody>
          <a:bodyPr>
            <a:normAutofit/>
          </a:bodyPr>
          <a:lstStyle/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 and Networking</a:t>
            </a:r>
            <a:br>
              <a:rPr lang="en-GB" sz="4000" b="1">
                <a:latin typeface="Arial"/>
                <a:cs typeface="Arial"/>
              </a:rPr>
            </a:br>
            <a:br>
              <a:rPr lang="en-GB" sz="4000" b="1">
                <a:latin typeface="Arial"/>
                <a:cs typeface="Arial"/>
              </a:rPr>
            </a:br>
            <a:endParaRPr lang="en-GB" sz="4000" b="1">
              <a:latin typeface="Arial"/>
              <a:cs typeface="Arial"/>
            </a:endParaRPr>
          </a:p>
          <a:p>
            <a:pPr algn="ctr"/>
            <a:br>
              <a:rPr lang="en-GB" sz="4000" b="1">
                <a:latin typeface="Arial"/>
                <a:cs typeface="Arial"/>
              </a:rPr>
            </a:br>
            <a:br>
              <a:rPr lang="en-GB" sz="4000" b="1">
                <a:latin typeface="Arial"/>
                <a:cs typeface="Arial"/>
              </a:rPr>
            </a:br>
            <a:endParaRPr lang="en-GB" sz="4000" b="1">
              <a:latin typeface="Arial"/>
              <a:ea typeface="Roboto Slab Extra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6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E423-2BCF-6304-8431-27EBE2DB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445CF3D-DF1A-8820-D186-79442EE01C86}"/>
              </a:ext>
            </a:extLst>
          </p:cNvPr>
          <p:cNvSpPr txBox="1"/>
          <p:nvPr/>
        </p:nvSpPr>
        <p:spPr>
          <a:xfrm>
            <a:off x="331249" y="623616"/>
            <a:ext cx="45350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latin typeface="+mj-lt"/>
                <a:ea typeface="Calibri"/>
                <a:cs typeface="Calibri"/>
              </a:rPr>
              <a:t>AGENDA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F52432-45CD-DFB4-1D11-6B9A10A54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59308"/>
              </p:ext>
            </p:extLst>
          </p:nvPr>
        </p:nvGraphicFramePr>
        <p:xfrm>
          <a:off x="421709" y="1800572"/>
          <a:ext cx="11348582" cy="224794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836703">
                  <a:extLst>
                    <a:ext uri="{9D8B030D-6E8A-4147-A177-3AD203B41FA5}">
                      <a16:colId xmlns:a16="http://schemas.microsoft.com/office/drawing/2014/main" val="3431227160"/>
                    </a:ext>
                  </a:extLst>
                </a:gridCol>
                <a:gridCol w="5525457">
                  <a:extLst>
                    <a:ext uri="{9D8B030D-6E8A-4147-A177-3AD203B41FA5}">
                      <a16:colId xmlns:a16="http://schemas.microsoft.com/office/drawing/2014/main" val="3413220232"/>
                    </a:ext>
                  </a:extLst>
                </a:gridCol>
                <a:gridCol w="3986422">
                  <a:extLst>
                    <a:ext uri="{9D8B030D-6E8A-4147-A177-3AD203B41FA5}">
                      <a16:colId xmlns:a16="http://schemas.microsoft.com/office/drawing/2014/main" val="4280304563"/>
                    </a:ext>
                  </a:extLst>
                </a:gridCol>
              </a:tblGrid>
              <a:tr h="9426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13:30 - 15.00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Workshop: Embedding Meta-skills in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Scottish Apprenticeships  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Learning Providers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facilitated by SDS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848969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15.00 - 15.30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Feedback, next steps and close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2400" b="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Alison McConnell,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62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7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6AF4-1121-ED11-7B5D-9658055C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C2AED-52E4-8836-DB44-0A9A94FF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86832"/>
            <a:ext cx="10752044" cy="1811338"/>
          </a:xfrm>
        </p:spPr>
        <p:txBody>
          <a:bodyPr>
            <a:normAutofit/>
          </a:bodyPr>
          <a:lstStyle/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Session (1330 - 1500)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4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EFC9-5326-66B0-1E64-63EC41415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B29EC7-F5BC-1730-E5DE-9570277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86832"/>
            <a:ext cx="10752044" cy="1811338"/>
          </a:xfrm>
        </p:spPr>
        <p:txBody>
          <a:bodyPr>
            <a:normAutofit/>
          </a:bodyPr>
          <a:lstStyle/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- Summary Feedback</a:t>
            </a:r>
            <a:br>
              <a:rPr lang="en-GB" sz="4000" b="1">
                <a:latin typeface="Arial"/>
                <a:cs typeface="Arial"/>
              </a:rPr>
            </a:br>
            <a:endParaRPr lang="en-GB" sz="4000">
              <a:ea typeface="Roboto Slab ExtraBold"/>
              <a:cs typeface="Roboto Slab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69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3976-A6A6-836F-FB5E-99A1FD6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86144-5858-01CB-1C47-BCBCDA3A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>
                <a:latin typeface="Arial"/>
                <a:cs typeface="Arial"/>
              </a:rPr>
              <a:t>Alison McConnell</a:t>
            </a:r>
            <a:endParaRPr lang="en-US" sz="4000" b="1">
              <a:latin typeface="Arial"/>
              <a:cs typeface="Arial"/>
            </a:endParaRPr>
          </a:p>
          <a:p>
            <a:r>
              <a:rPr lang="en-GB" sz="4000" b="1">
                <a:latin typeface="Arial"/>
                <a:cs typeface="Arial"/>
              </a:rPr>
              <a:t>SDS</a:t>
            </a:r>
            <a:br>
              <a:rPr lang="en-GB" sz="4000" b="1">
                <a:latin typeface="Arial"/>
                <a:cs typeface="Arial"/>
              </a:rPr>
            </a:br>
            <a:br>
              <a:rPr lang="en-GB" sz="4000" b="1">
                <a:latin typeface="Arial"/>
                <a:cs typeface="Arial"/>
              </a:rPr>
            </a:br>
            <a:br>
              <a:rPr lang="en-GB" sz="4000" b="1">
                <a:latin typeface="Arial"/>
                <a:cs typeface="Arial"/>
              </a:rPr>
            </a:br>
            <a:r>
              <a:rPr lang="en-GB" sz="4000" b="1">
                <a:latin typeface="Arial"/>
                <a:cs typeface="Arial"/>
              </a:rPr>
              <a:t>Event Next Steps and Close</a:t>
            </a:r>
            <a:br>
              <a:rPr lang="en-GB" sz="4000" b="1">
                <a:latin typeface="Arial"/>
                <a:cs typeface="Arial"/>
              </a:rPr>
            </a:br>
            <a:endParaRPr lang="en-GB" sz="4000" b="1">
              <a:latin typeface="Arial"/>
              <a:ea typeface="Roboto Slab Extra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79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4080-6072-98D2-4E34-12F471C1C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FD60-425D-5FA7-85AD-398B3880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/>
          <a:p>
            <a:r>
              <a:rPr lang="en-GB" sz="2100" b="1"/>
              <a:t>SDS Meta–skills resources to support delivery</a:t>
            </a:r>
            <a:br>
              <a:rPr lang="en-GB" sz="2100" b="1"/>
            </a:br>
            <a:br>
              <a:rPr lang="en-GB" sz="2100" u="sng"/>
            </a:br>
            <a:endParaRPr lang="en-GB" sz="210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2108726-C16C-5881-29FE-A4F6A2794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sz="1500"/>
              <a:t>As a learning provider, you must consider how you'll support all apprentices to develop their meta-skills. No matter what frameworks your apprentices do, it's vital that you help them strengthen their meta-skills.</a:t>
            </a:r>
          </a:p>
          <a:p>
            <a:r>
              <a:rPr lang="en-GB" sz="1500"/>
              <a:t>On this page, you'll find information and resources to help you embed meta-skills in your apprenticeship training.</a:t>
            </a:r>
          </a:p>
          <a:p>
            <a:endParaRPr lang="en-GB" sz="1500"/>
          </a:p>
          <a:p>
            <a:r>
              <a:rPr lang="en-GB" sz="1500">
                <a:hlinkClick r:id="rId3"/>
              </a:rPr>
              <a:t>Meta-skills | Scottish Apprenticeships</a:t>
            </a:r>
            <a:r>
              <a:rPr lang="en-GB" sz="1500"/>
              <a:t> – page</a:t>
            </a:r>
          </a:p>
          <a:p>
            <a:r>
              <a:rPr lang="en-GB" sz="1500">
                <a:hlinkClick r:id="rId4"/>
              </a:rPr>
              <a:t>Information and guidance for learning providers | Scottish Apprenticeships</a:t>
            </a:r>
            <a:r>
              <a:rPr lang="en-GB" sz="1500"/>
              <a:t> – new landing page </a:t>
            </a:r>
          </a:p>
          <a:p>
            <a:endParaRPr lang="en-GB" sz="1500"/>
          </a:p>
          <a:p>
            <a:r>
              <a:rPr lang="en-GB" sz="1500"/>
              <a:t>Provider Webinar – 7</a:t>
            </a:r>
            <a:r>
              <a:rPr lang="en-GB" sz="1500" baseline="30000"/>
              <a:t>th</a:t>
            </a:r>
            <a:r>
              <a:rPr lang="en-GB" sz="1500"/>
              <a:t> May @10.00am – 11:30am </a:t>
            </a:r>
            <a:r>
              <a:rPr lang="en-US" sz="1500"/>
              <a:t>Updated Information and Guidance section on </a:t>
            </a:r>
            <a:r>
              <a:rPr lang="en-US" sz="1500" err="1">
                <a:hlinkClick r:id="rId4"/>
              </a:rPr>
              <a:t>Apprenticeships.scot</a:t>
            </a:r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5E9BC-2D5E-C5B9-45F5-30EDE8E6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898" y="1825625"/>
            <a:ext cx="391620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624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603A8-B7FF-400F-AD3A-510AAE985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30 April </a:t>
            </a:r>
            <a:r>
              <a:rPr lang="en-GB">
                <a:latin typeface="Arial"/>
                <a:cs typeface="Arial"/>
              </a:rPr>
              <a:t>2026</a:t>
            </a:r>
            <a:endParaRPr lang="en-GB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1E63D-7F63-AC22-0075-6992E296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3" y="2586832"/>
            <a:ext cx="1105078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85C92D-ADE0-1380-0C5A-E2AFC705B0AD}"/>
              </a:ext>
            </a:extLst>
          </p:cNvPr>
          <p:cNvSpPr txBox="1">
            <a:spLocks/>
          </p:cNvSpPr>
          <p:nvPr/>
        </p:nvSpPr>
        <p:spPr>
          <a:xfrm>
            <a:off x="4178595" y="4921326"/>
            <a:ext cx="12538039" cy="1500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02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61D4-4D24-3EE8-41E3-DC23F3E3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79D1-64F8-E4C5-501F-B4EFFB90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311128"/>
          </a:xfrm>
        </p:spPr>
        <p:txBody>
          <a:bodyPr anchor="t">
            <a:spAutoFit/>
          </a:bodyPr>
          <a:lstStyle/>
          <a:p>
            <a:r>
              <a:rPr lang="en-GB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end of today we hope to have:</a:t>
            </a:r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DB633-2759-9424-A5FB-F67F29B5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2E50F-0190-ABDD-B08C-4CEA9271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1" y="1673290"/>
            <a:ext cx="10349822" cy="4529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 shared understanding of current expectations for meta-skill delivery, the support available and future plans for embedding meta-skills in Apprenticeship frameworks</a:t>
            </a:r>
          </a:p>
          <a:p>
            <a:pPr>
              <a:lnSpc>
                <a:spcPct val="100000"/>
              </a:lnSpc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understanding of the findings from the SDS meta-skill thematic review </a:t>
            </a:r>
          </a:p>
          <a:p>
            <a:pPr>
              <a:lnSpc>
                <a:spcPct val="100000"/>
              </a:lnSpc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Discussed challenges and solutions for delivery of meta-skills in apprenticeships </a:t>
            </a:r>
          </a:p>
          <a:p>
            <a:pPr>
              <a:lnSpc>
                <a:spcPct val="100000"/>
              </a:lnSpc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Agreed some collective actions to continue to embed meta-skill delivery in all Scottish Apprenticeships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41FB9-10A8-6951-43B3-18911FAC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6F087EB-8018-2A86-06AF-777806188470}"/>
              </a:ext>
            </a:extLst>
          </p:cNvPr>
          <p:cNvSpPr txBox="1"/>
          <p:nvPr/>
        </p:nvSpPr>
        <p:spPr>
          <a:xfrm>
            <a:off x="455111" y="349922"/>
            <a:ext cx="10898689" cy="10096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1B91D-86AA-99A9-A5AF-0C32ACA38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02571"/>
              </p:ext>
            </p:extLst>
          </p:nvPr>
        </p:nvGraphicFramePr>
        <p:xfrm>
          <a:off x="388307" y="839244"/>
          <a:ext cx="11348582" cy="5668835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836703">
                  <a:extLst>
                    <a:ext uri="{9D8B030D-6E8A-4147-A177-3AD203B41FA5}">
                      <a16:colId xmlns:a16="http://schemas.microsoft.com/office/drawing/2014/main" val="362539311"/>
                    </a:ext>
                  </a:extLst>
                </a:gridCol>
                <a:gridCol w="5525457">
                  <a:extLst>
                    <a:ext uri="{9D8B030D-6E8A-4147-A177-3AD203B41FA5}">
                      <a16:colId xmlns:a16="http://schemas.microsoft.com/office/drawing/2014/main" val="235344771"/>
                    </a:ext>
                  </a:extLst>
                </a:gridCol>
                <a:gridCol w="3986422">
                  <a:extLst>
                    <a:ext uri="{9D8B030D-6E8A-4147-A177-3AD203B41FA5}">
                      <a16:colId xmlns:a16="http://schemas.microsoft.com/office/drawing/2014/main" val="4229721440"/>
                    </a:ext>
                  </a:extLst>
                </a:gridCol>
              </a:tblGrid>
              <a:tr h="66220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09.30 (10.00 start) 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Arrival, Registration and Tea/Coffee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600" b="0" i="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600" b="0" i="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48455"/>
                  </a:ext>
                </a:extLst>
              </a:tr>
              <a:tr h="66220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10.00 – 10.10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Welcome, housekeeping 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Alison McConnell, 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507624"/>
                  </a:ext>
                </a:extLst>
              </a:tr>
              <a:tr h="66220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10.10 – 10.20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600" b="0" i="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Employer/Apprentice video 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Alison McConnell, SDS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600" b="0" i="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906212"/>
                  </a:ext>
                </a:extLst>
              </a:tr>
              <a:tr h="60050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10.20 – 10.35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SDS asks, offer and future of meta-skills in frameworks presentation   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Karen Murray,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35848"/>
                  </a:ext>
                </a:extLst>
              </a:tr>
              <a:tr h="178747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10.35 – 12.00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 / Q&amp;A session: Provider meta-skills journeys  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Derek Farrell, Babington Business College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Gail </a:t>
                      </a:r>
                      <a:r>
                        <a:rPr lang="en-GB" sz="1600" b="0" i="0" cap="none" spc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Pincott</a:t>
                      </a: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 BPP Holdings Ltd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Michelle Batt, MGT Training Ltd 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Courtney Smith, Hays Travel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Frank Quinn,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451822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12.00 - 12.30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SDS thematic review: findings &amp; recommendations (Q&amp;A) 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Michael McHugh,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654317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12:30 – 13.30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 and Networking 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600" b="0" i="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993582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13:30 - 15.00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Workshop: Embedding Meta-skills in Scottish Apprenticeships  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All Learning Providers, facilitated by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1971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15.00 - 15.30 </a:t>
                      </a:r>
                    </a:p>
                  </a:txBody>
                  <a:tcPr marL="81863" marR="33712" marT="62972" marB="629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Feedback, next steps and close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Alison McConnell, SDS </a:t>
                      </a:r>
                    </a:p>
                  </a:txBody>
                  <a:tcPr marL="81863" marR="33712" marT="62972" marB="629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61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6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8052-A26B-091F-92FF-E6D5C484E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F183D4-B30E-C086-3531-DA103C39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4" y="2586832"/>
            <a:ext cx="10752044" cy="3410279"/>
          </a:xfrm>
        </p:spPr>
        <p:txBody>
          <a:bodyPr>
            <a:normAutofit/>
          </a:bodyPr>
          <a:lstStyle/>
          <a:p>
            <a:pPr fontAlgn="base"/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br>
              <a:rPr lang="en-GB" sz="4000">
                <a:ea typeface="Roboto Slab ExtraBold"/>
                <a:cs typeface="Roboto Slab ExtraBold"/>
              </a:rPr>
            </a:br>
            <a:endParaRPr lang="en-GB" sz="4000">
              <a:ea typeface="Roboto Slab ExtraBold"/>
              <a:cs typeface="Roboto Slab ExtraBold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FF0832F-8DF9-2ABA-D60F-8D5B9B11CC40}"/>
              </a:ext>
            </a:extLst>
          </p:cNvPr>
          <p:cNvSpPr txBox="1">
            <a:spLocks/>
          </p:cNvSpPr>
          <p:nvPr/>
        </p:nvSpPr>
        <p:spPr>
          <a:xfrm>
            <a:off x="546656" y="2133600"/>
            <a:ext cx="11167908" cy="2547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600" b="1"/>
            </a:br>
            <a:br>
              <a:rPr lang="en-GB" sz="3600" b="1"/>
            </a:b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SDS asks, offer and future of frameworks</a:t>
            </a:r>
          </a:p>
          <a:p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 Murray, SDS </a:t>
            </a:r>
          </a:p>
        </p:txBody>
      </p:sp>
    </p:spTree>
    <p:extLst>
      <p:ext uri="{BB962C8B-B14F-4D97-AF65-F5344CB8AC3E}">
        <p14:creationId xmlns:p14="http://schemas.microsoft.com/office/powerpoint/2010/main" val="278713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E17F6-E63D-2560-74ED-BD8D765EF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6B54-C596-70F1-D0C5-1CC405CF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07206"/>
            <a:ext cx="10751950" cy="1920526"/>
          </a:xfrm>
        </p:spPr>
        <p:txBody>
          <a:bodyPr anchor="t">
            <a:spAutoFit/>
          </a:bodyPr>
          <a:lstStyle/>
          <a:p>
            <a:r>
              <a:rPr lang="en-GB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Ask: Learning Provider Role in ALL Scottish Apprenticeship delivery</a:t>
            </a:r>
            <a:br>
              <a:rPr lang="en-GB"/>
            </a:br>
            <a:endParaRPr lang="en-GB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E2535-8451-06DB-EDC0-D1310859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0097A-4E73-8F5A-507A-5C6ABE204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231" y="1951625"/>
            <a:ext cx="10349822" cy="452938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/>
              <a:t> 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apprentices to self reflect on the strengths and areas for development at the beginning of their apprenticeship</a:t>
            </a: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apprentices to become self aware of their own meta-skills using appropriate language for each individual apprentice</a:t>
            </a: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apprentices to identify opportunities in the workplace/in their apprenticeship to develop meta-skills</a:t>
            </a: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employers in their role in identifying opportunities to develop and evidence their employee apprentices’ meta-skills</a:t>
            </a: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and facilitate apprentices to evidence reflection on their own meta-skills development and finally at the end of their apprenticeship</a:t>
            </a:r>
          </a:p>
          <a:p>
            <a:pPr>
              <a:lnSpc>
                <a:spcPct val="110000"/>
              </a:lnSpc>
              <a:defRPr/>
            </a:pPr>
            <a:r>
              <a:rPr lang="en-US" sz="5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evidence built by the apprentice meets the requirements of the unit specification(where relevant).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8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8728-B765-6B23-1708-3A2B000D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0D799AC-8428-AE78-B817-12205D71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9F8-30CB-5A4F-9E23-C367792DA992}" type="slidenum">
              <a:rPr lang="en-US" smtClean="0"/>
              <a:t>8</a:t>
            </a:fld>
            <a:endParaRPr lang="en-US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CB81AEC9-A39D-DB92-0F73-7C605AD92249}"/>
              </a:ext>
            </a:extLst>
          </p:cNvPr>
          <p:cNvSpPr/>
          <p:nvPr/>
        </p:nvSpPr>
        <p:spPr>
          <a:xfrm>
            <a:off x="1759618" y="1471794"/>
            <a:ext cx="7957587" cy="1610092"/>
          </a:xfrm>
          <a:custGeom>
            <a:avLst/>
            <a:gdLst>
              <a:gd name="csX0" fmla="*/ 0 w 8845773"/>
              <a:gd name="csY0" fmla="*/ 130471 h 1304711"/>
              <a:gd name="csX1" fmla="*/ 130471 w 8845773"/>
              <a:gd name="csY1" fmla="*/ 0 h 1304711"/>
              <a:gd name="csX2" fmla="*/ 8715302 w 8845773"/>
              <a:gd name="csY2" fmla="*/ 0 h 1304711"/>
              <a:gd name="csX3" fmla="*/ 8845773 w 8845773"/>
              <a:gd name="csY3" fmla="*/ 130471 h 1304711"/>
              <a:gd name="csX4" fmla="*/ 8845773 w 8845773"/>
              <a:gd name="csY4" fmla="*/ 1174240 h 1304711"/>
              <a:gd name="csX5" fmla="*/ 8715302 w 8845773"/>
              <a:gd name="csY5" fmla="*/ 1304711 h 1304711"/>
              <a:gd name="csX6" fmla="*/ 130471 w 8845773"/>
              <a:gd name="csY6" fmla="*/ 1304711 h 1304711"/>
              <a:gd name="csX7" fmla="*/ 0 w 8845773"/>
              <a:gd name="csY7" fmla="*/ 1174240 h 1304711"/>
              <a:gd name="csX8" fmla="*/ 0 w 8845773"/>
              <a:gd name="csY8" fmla="*/ 130471 h 13047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845773" h="1304711">
                <a:moveTo>
                  <a:pt x="0" y="130471"/>
                </a:moveTo>
                <a:cubicBezTo>
                  <a:pt x="0" y="58414"/>
                  <a:pt x="58414" y="0"/>
                  <a:pt x="130471" y="0"/>
                </a:cubicBezTo>
                <a:lnTo>
                  <a:pt x="8715302" y="0"/>
                </a:lnTo>
                <a:cubicBezTo>
                  <a:pt x="8787359" y="0"/>
                  <a:pt x="8845773" y="58414"/>
                  <a:pt x="8845773" y="130471"/>
                </a:cubicBezTo>
                <a:lnTo>
                  <a:pt x="8845773" y="1174240"/>
                </a:lnTo>
                <a:cubicBezTo>
                  <a:pt x="8845773" y="1246297"/>
                  <a:pt x="8787359" y="1304711"/>
                  <a:pt x="8715302" y="1304711"/>
                </a:cubicBezTo>
                <a:lnTo>
                  <a:pt x="130471" y="1304711"/>
                </a:lnTo>
                <a:cubicBezTo>
                  <a:pt x="58414" y="1304711"/>
                  <a:pt x="0" y="1246297"/>
                  <a:pt x="0" y="1174240"/>
                </a:cubicBezTo>
                <a:lnTo>
                  <a:pt x="0" y="130471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  <a:prstDash val="lg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414" tIns="114414" rIns="114414" bIns="114414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Meta‑skills in Modern Apprenticeships (ALL frameworks- old-style and new) </a:t>
            </a:r>
          </a:p>
          <a:p>
            <a:pPr marL="45720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varies in each framework- due to evolving nature of the apprenticeship product</a:t>
            </a:r>
          </a:p>
          <a:p>
            <a:pPr marL="45720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all– it’s a requirement of SDS funding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005A17-52C3-1C41-C9A5-57D512522CC8}"/>
              </a:ext>
            </a:extLst>
          </p:cNvPr>
          <p:cNvGrpSpPr/>
          <p:nvPr/>
        </p:nvGrpSpPr>
        <p:grpSpPr>
          <a:xfrm>
            <a:off x="1986116" y="3432920"/>
            <a:ext cx="7344697" cy="2397614"/>
            <a:chOff x="2067112" y="2994971"/>
            <a:chExt cx="7767565" cy="2798183"/>
          </a:xfrm>
        </p:grpSpPr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5F72BFF3-8CCB-3FCB-FED2-F63F03A5FCBE}"/>
                </a:ext>
              </a:extLst>
            </p:cNvPr>
            <p:cNvSpPr/>
            <p:nvPr/>
          </p:nvSpPr>
          <p:spPr>
            <a:xfrm>
              <a:off x="2067112" y="2994971"/>
              <a:ext cx="3629703" cy="693012"/>
            </a:xfrm>
            <a:custGeom>
              <a:avLst/>
              <a:gdLst>
                <a:gd name="csX0" fmla="*/ 0 w 3629703"/>
                <a:gd name="csY0" fmla="*/ 0 h 987941"/>
                <a:gd name="csX1" fmla="*/ 3629703 w 3629703"/>
                <a:gd name="csY1" fmla="*/ 0 h 987941"/>
                <a:gd name="csX2" fmla="*/ 3629703 w 3629703"/>
                <a:gd name="csY2" fmla="*/ 987941 h 987941"/>
                <a:gd name="csX3" fmla="*/ 0 w 3629703"/>
                <a:gd name="csY3" fmla="*/ 987941 h 987941"/>
                <a:gd name="csX4" fmla="*/ 0 w 3629703"/>
                <a:gd name="csY4" fmla="*/ 0 h 9879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629703" h="987941">
                  <a:moveTo>
                    <a:pt x="0" y="0"/>
                  </a:moveTo>
                  <a:lnTo>
                    <a:pt x="3629703" y="0"/>
                  </a:lnTo>
                  <a:lnTo>
                    <a:pt x="3629703" y="987941"/>
                  </a:lnTo>
                  <a:lnTo>
                    <a:pt x="0" y="987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>
                  <a:latin typeface="Arial" panose="020B0604020202020204" pitchFamily="34" charset="0"/>
                  <a:cs typeface="Arial" panose="020B0604020202020204" pitchFamily="34" charset="0"/>
                </a:rPr>
                <a:t>“New style” frameworks to date</a:t>
              </a:r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D5824934-9320-AE7E-15CC-6038F34E8E7E}"/>
                </a:ext>
              </a:extLst>
            </p:cNvPr>
            <p:cNvSpPr/>
            <p:nvPr/>
          </p:nvSpPr>
          <p:spPr>
            <a:xfrm>
              <a:off x="2067112" y="3914063"/>
              <a:ext cx="3629703" cy="1879091"/>
            </a:xfrm>
            <a:custGeom>
              <a:avLst/>
              <a:gdLst>
                <a:gd name="csX0" fmla="*/ 0 w 3629703"/>
                <a:gd name="csY0" fmla="*/ 0 h 2344230"/>
                <a:gd name="csX1" fmla="*/ 3629703 w 3629703"/>
                <a:gd name="csY1" fmla="*/ 0 h 2344230"/>
                <a:gd name="csX2" fmla="*/ 3629703 w 3629703"/>
                <a:gd name="csY2" fmla="*/ 2344230 h 2344230"/>
                <a:gd name="csX3" fmla="*/ 0 w 3629703"/>
                <a:gd name="csY3" fmla="*/ 2344230 h 2344230"/>
                <a:gd name="csX4" fmla="*/ 0 w 3629703"/>
                <a:gd name="csY4" fmla="*/ 0 h 23442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629703" h="2344230">
                  <a:moveTo>
                    <a:pt x="0" y="0"/>
                  </a:moveTo>
                  <a:lnTo>
                    <a:pt x="3629703" y="0"/>
                  </a:lnTo>
                  <a:lnTo>
                    <a:pt x="3629703" y="2344230"/>
                  </a:lnTo>
                  <a:lnTo>
                    <a:pt x="0" y="2344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kern="120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Embedded within qualification content </a:t>
              </a:r>
              <a:endParaRPr lang="en-GB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kern="120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Recognition through qualification </a:t>
              </a:r>
              <a:endParaRPr lang="en-GB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3029661B-FF57-8C4D-74FE-B3B49BE8F147}"/>
                </a:ext>
              </a:extLst>
            </p:cNvPr>
            <p:cNvSpPr/>
            <p:nvPr/>
          </p:nvSpPr>
          <p:spPr>
            <a:xfrm>
              <a:off x="6204974" y="2994971"/>
              <a:ext cx="3629703" cy="693012"/>
            </a:xfrm>
            <a:custGeom>
              <a:avLst/>
              <a:gdLst>
                <a:gd name="csX0" fmla="*/ 0 w 3629703"/>
                <a:gd name="csY0" fmla="*/ 0 h 987941"/>
                <a:gd name="csX1" fmla="*/ 3629703 w 3629703"/>
                <a:gd name="csY1" fmla="*/ 0 h 987941"/>
                <a:gd name="csX2" fmla="*/ 3629703 w 3629703"/>
                <a:gd name="csY2" fmla="*/ 987941 h 987941"/>
                <a:gd name="csX3" fmla="*/ 0 w 3629703"/>
                <a:gd name="csY3" fmla="*/ 987941 h 987941"/>
                <a:gd name="csX4" fmla="*/ 0 w 3629703"/>
                <a:gd name="csY4" fmla="*/ 0 h 9879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629703" h="987941">
                  <a:moveTo>
                    <a:pt x="0" y="0"/>
                  </a:moveTo>
                  <a:lnTo>
                    <a:pt x="3629703" y="0"/>
                  </a:lnTo>
                  <a:lnTo>
                    <a:pt x="3629703" y="987941"/>
                  </a:lnTo>
                  <a:lnTo>
                    <a:pt x="0" y="9879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Future refreshed frameworks</a:t>
              </a:r>
              <a:r>
                <a:rPr lang="en-GB" sz="2000" b="1" kern="120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lang="en-GB" sz="2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F293B30A-E757-ACF5-AC57-11CBBDC27086}"/>
                </a:ext>
              </a:extLst>
            </p:cNvPr>
            <p:cNvSpPr/>
            <p:nvPr/>
          </p:nvSpPr>
          <p:spPr>
            <a:xfrm>
              <a:off x="6204974" y="3914063"/>
              <a:ext cx="3629703" cy="1879091"/>
            </a:xfrm>
            <a:custGeom>
              <a:avLst/>
              <a:gdLst>
                <a:gd name="csX0" fmla="*/ 0 w 3629703"/>
                <a:gd name="csY0" fmla="*/ 0 h 2344230"/>
                <a:gd name="csX1" fmla="*/ 3629703 w 3629703"/>
                <a:gd name="csY1" fmla="*/ 0 h 2344230"/>
                <a:gd name="csX2" fmla="*/ 3629703 w 3629703"/>
                <a:gd name="csY2" fmla="*/ 2344230 h 2344230"/>
                <a:gd name="csX3" fmla="*/ 0 w 3629703"/>
                <a:gd name="csY3" fmla="*/ 2344230 h 2344230"/>
                <a:gd name="csX4" fmla="*/ 0 w 3629703"/>
                <a:gd name="csY4" fmla="*/ 0 h 23442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629703" h="2344230">
                  <a:moveTo>
                    <a:pt x="0" y="0"/>
                  </a:moveTo>
                  <a:lnTo>
                    <a:pt x="3629703" y="0"/>
                  </a:lnTo>
                  <a:lnTo>
                    <a:pt x="3629703" y="2344230"/>
                  </a:lnTo>
                  <a:lnTo>
                    <a:pt x="0" y="2344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kern="120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Explicit in framework documentation </a:t>
              </a:r>
              <a:endParaRPr lang="en-GB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kern="120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Employer‑endorsed certification (MAO)</a:t>
              </a:r>
              <a:endParaRPr lang="en-GB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72B69BD9-ABB5-9E5C-B4F4-C3CAC839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719140"/>
            <a:ext cx="10751950" cy="677863"/>
          </a:xfrm>
        </p:spPr>
        <p:txBody>
          <a:bodyPr>
            <a:noAutofit/>
          </a:bodyPr>
          <a:lstStyle/>
          <a:p>
            <a:r>
              <a:rPr lang="en-GB" sz="3200"/>
              <a:t>Clarity on positioning of meta-skills in frameworks</a:t>
            </a:r>
            <a:endParaRPr lang="en-GB" sz="3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5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341E0B-710E-2D22-677D-75821A6E4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3EA031-6EDF-E3C2-5857-CF7EACDA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6" y="440466"/>
            <a:ext cx="10377483" cy="677863"/>
          </a:xfrm>
        </p:spPr>
        <p:txBody>
          <a:bodyPr>
            <a:normAutofit/>
          </a:bodyPr>
          <a:lstStyle/>
          <a:p>
            <a:r>
              <a:rPr lang="en-GB" sz="3200"/>
              <a:t>Rationale for change in positioning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149AF-96E3-932E-6592-ADDDFE237240}"/>
              </a:ext>
            </a:extLst>
          </p:cNvPr>
          <p:cNvSpPr txBox="1"/>
          <p:nvPr/>
        </p:nvSpPr>
        <p:spPr>
          <a:xfrm>
            <a:off x="374466" y="1264532"/>
            <a:ext cx="11375707" cy="365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Apprenticeships must prepare people not just for today’s job, but for change, progression and mobility across a career.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Meta‑skills (e.g. adaptability, collaboration) now recognised as core capabilities, not optional “soft skills”.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Until recently, assessed through qualifications and </a:t>
            </a: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 </a:t>
            </a: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reposition</a:t>
            </a: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</a:t>
            </a: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within the frameworks to support: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Clear, consistent development expectations for meta‑skills across all frameworks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Robust assessment and quality assurance at framework level</a:t>
            </a:r>
            <a:endParaRPr lang="en-GB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</a:t>
            </a: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isibility of apprentice progress </a:t>
            </a: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</a:t>
            </a: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meta‑skills throughout apprenticeship</a:t>
            </a: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journey</a:t>
            </a:r>
            <a:endParaRPr lang="en-GB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GB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oundational, future‑focused capabilities alongside technical skills and behaviours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ED285-5A1E-62C1-422A-D8A989B04999}"/>
              </a:ext>
            </a:extLst>
          </p:cNvPr>
          <p:cNvSpPr txBox="1"/>
          <p:nvPr/>
        </p:nvSpPr>
        <p:spPr>
          <a:xfrm>
            <a:off x="364104" y="5209645"/>
            <a:ext cx="900849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n-GB" sz="18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nsures meta‑skills remain visible, valued and meaningful — not diluted or lost.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7A14BF-6B1E-1743-BDCA-75309333EF2B}"/>
              </a:ext>
            </a:extLst>
          </p:cNvPr>
          <p:cNvGrpSpPr/>
          <p:nvPr/>
        </p:nvGrpSpPr>
        <p:grpSpPr>
          <a:xfrm>
            <a:off x="9452610" y="4914890"/>
            <a:ext cx="2444764" cy="1611884"/>
            <a:chOff x="503884" y="1835828"/>
            <a:chExt cx="4442831" cy="36857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5E7A8E-9E9B-72D1-65D2-30E7F997C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4597" t="17134" r="7822" b="6936"/>
            <a:stretch/>
          </p:blipFill>
          <p:spPr>
            <a:xfrm>
              <a:off x="503884" y="2160537"/>
              <a:ext cx="4442831" cy="27038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51CF2-2DE4-24D0-91E6-977F1F449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2294" t="16776" r="26392" b="4747"/>
            <a:stretch/>
          </p:blipFill>
          <p:spPr>
            <a:xfrm>
              <a:off x="1058620" y="1835828"/>
              <a:ext cx="2715150" cy="36857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137248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DB5"/>
      </a:accent1>
      <a:accent2>
        <a:srgbClr val="8D9D24"/>
      </a:accent2>
      <a:accent3>
        <a:srgbClr val="58417E"/>
      </a:accent3>
      <a:accent4>
        <a:srgbClr val="24303B"/>
      </a:accent4>
      <a:accent5>
        <a:srgbClr val="617B92"/>
      </a:accent5>
      <a:accent6>
        <a:srgbClr val="005F71"/>
      </a:accent6>
      <a:hlink>
        <a:srgbClr val="0563C1"/>
      </a:hlink>
      <a:folHlink>
        <a:srgbClr val="954F72"/>
      </a:folHlink>
    </a:clrScheme>
    <a:fontScheme name="SDS fonts">
      <a:majorFont>
        <a:latin typeface="Roboto Slab ExtraBold"/>
        <a:ea typeface=""/>
        <a:cs typeface=""/>
      </a:majorFont>
      <a:minorFont>
        <a:latin typeface="Proxima Nova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AND IMAGES 2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67D2C470-D996-467C-9115-E3201F650339}"/>
    </a:ext>
  </a:extLst>
</a:theme>
</file>

<file path=ppt/theme/theme3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CCBFFA3F-F57E-4B2C-BCFF-00FC22DE0CE9}"/>
    </a:ext>
  </a:extLst>
</a:theme>
</file>

<file path=ppt/theme/theme4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A3FD1DEF-2AAD-447A-BEA7-7BE0B15565B4}"/>
    </a:ext>
  </a:extLst>
</a:theme>
</file>

<file path=ppt/theme/theme5.xml><?xml version="1.0" encoding="utf-8"?>
<a:theme xmlns:a="http://schemas.openxmlformats.org/drawingml/2006/main" name="TEXT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A7E63A85-0A23-4ADE-AE39-4E6A10EA0D0F}"/>
    </a:ext>
  </a:extLst>
</a:theme>
</file>

<file path=ppt/theme/theme6.xml><?xml version="1.0" encoding="utf-8"?>
<a:theme xmlns:a="http://schemas.openxmlformats.org/drawingml/2006/main" name="1_Office Theme">
  <a:themeElements>
    <a:clrScheme name="#d50020">
      <a:dk1>
        <a:srgbClr val="2C3736"/>
      </a:dk1>
      <a:lt1>
        <a:srgbClr val="FFFFFF"/>
      </a:lt1>
      <a:dk2>
        <a:srgbClr val="CBCCCB"/>
      </a:dk2>
      <a:lt2>
        <a:srgbClr val="E7E6E6"/>
      </a:lt2>
      <a:accent1>
        <a:srgbClr val="FEDE00"/>
      </a:accent1>
      <a:accent2>
        <a:srgbClr val="00A6E5"/>
      </a:accent2>
      <a:accent3>
        <a:srgbClr val="646564"/>
      </a:accent3>
      <a:accent4>
        <a:srgbClr val="87189C"/>
      </a:accent4>
      <a:accent5>
        <a:srgbClr val="00B4BA"/>
      </a:accent5>
      <a:accent6>
        <a:srgbClr val="D4156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BEEFEBC8-DAC8-8C4E-979A-7676F63F5E1E}" vid="{AA346216-4DF0-A343-A813-DD661FAB57F7}"/>
    </a:ext>
  </a:extLst>
</a:theme>
</file>

<file path=ppt/theme/theme7.xml><?xml version="1.0" encoding="utf-8"?>
<a:theme xmlns:a="http://schemas.openxmlformats.org/drawingml/2006/main" name="Theme (New Branding)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(New Branding)" id="{2F007CEA-F4A2-4E6D-9388-E568491217C2}" vid="{2820D929-C6C0-4235-8B0F-5947AEEF06D9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824e9b-d4f0-4d4d-a075-1a5695f0b0d0">
      <Terms xmlns="http://schemas.microsoft.com/office/infopath/2007/PartnerControls"/>
    </lcf76f155ced4ddcb4097134ff3c332f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_ip_UnifiedCompliancePolicyUIAction xmlns="http://schemas.microsoft.com/sharepoint/v3" xsi:nil="true"/>
    <IShare_Region xmlns="184af400-6cf4-4be6-9056-547874e8c8ee" xsi:nil="true"/>
    <_ip_UnifiedCompliancePolicyProperties xmlns="http://schemas.microsoft.com/sharepoint/v3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 xsi:nil="true"/>
    <IShare_BusinessOwner xmlns="184af400-6cf4-4be6-9056-547874e8c8ee">julie.gray@sds.co.uk</IShare_Business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5+1" ma:contentTypeID="0x0101002CFD50891A73487FBF1A841208B5DC0803005ED3B1DBB4CC1347ABE4917078E64B9A" ma:contentTypeVersion="22" ma:contentTypeDescription="" ma:contentTypeScope="" ma:versionID="b095eaf658812020828bea0119097941">
  <xsd:schema xmlns:xsd="http://www.w3.org/2001/XMLSchema" xmlns:xs="http://www.w3.org/2001/XMLSchema" xmlns:p="http://schemas.microsoft.com/office/2006/metadata/properties" xmlns:ns1="http://schemas.microsoft.com/sharepoint/v3" xmlns:ns2="184af400-6cf4-4be6-9056-547874e8c8ee" xmlns:ns3="30824e9b-d4f0-4d4d-a075-1a5695f0b0d0" xmlns:ns4="26cf11b9-9313-44be-9b0e-d6407581afd4" xmlns:ns5="acbf4596-2247-4691-ae5c-60d5578e84a5" targetNamespace="http://schemas.microsoft.com/office/2006/metadata/properties" ma:root="true" ma:fieldsID="dd7e3c826ff7ea5a4f3ef4ee453043b6" ns1:_="" ns2:_="" ns3:_="" ns4:_="" ns5:_="">
    <xsd:import namespace="http://schemas.microsoft.com/sharepoint/v3"/>
    <xsd:import namespace="184af400-6cf4-4be6-9056-547874e8c8ee"/>
    <xsd:import namespace="30824e9b-d4f0-4d4d-a075-1a5695f0b0d0"/>
    <xsd:import namespace="26cf11b9-9313-44be-9b0e-d6407581afd4"/>
    <xsd:import namespace="acbf4596-2247-4691-ae5c-60d5578e84a5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5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24e9b-d4f0-4d4d-a075-1a5695f0b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c6621819-13d1-4a2d-8762-4f615fabf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f11b9-9313-44be-9b0e-d6407581afd4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f4596-2247-4691-ae5c-60d5578e84a5" elementFormDefault="qualified">
    <xsd:import namespace="http://schemas.microsoft.com/office/2006/documentManagement/types"/>
    <xsd:import namespace="http://schemas.microsoft.com/office/infopath/2007/PartnerControls"/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71B7B-8208-439A-B6A7-7F0A7A77F4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99C0-0221-4EBF-AE8B-4A8DC1519C2F}">
  <ds:schemaRefs>
    <ds:schemaRef ds:uri="http://purl.org/dc/terms/"/>
    <ds:schemaRef ds:uri="30824e9b-d4f0-4d4d-a075-1a5695f0b0d0"/>
    <ds:schemaRef ds:uri="184af400-6cf4-4be6-9056-547874e8c8e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cbf4596-2247-4691-ae5c-60d5578e84a5"/>
    <ds:schemaRef ds:uri="http://schemas.microsoft.com/office/2006/metadata/properties"/>
    <ds:schemaRef ds:uri="26cf11b9-9313-44be-9b0e-d6407581afd4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91E316-62A9-45F2-9FF6-1BFF13AFB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4af400-6cf4-4be6-9056-547874e8c8ee"/>
    <ds:schemaRef ds:uri="30824e9b-d4f0-4d4d-a075-1a5695f0b0d0"/>
    <ds:schemaRef ds:uri="26cf11b9-9313-44be-9b0e-d6407581afd4"/>
    <ds:schemaRef ds:uri="acbf4596-2247-4691-ae5c-60d5578e84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3ca6d47-5e4f-4774-84f1-696cbb508cbe}" enabled="0" method="" siteId="{33ca6d47-5e4f-4774-84f1-696cbb508cb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Office PowerPoint</Application>
  <PresentationFormat>Widescreen</PresentationFormat>
  <Paragraphs>381</Paragraphs>
  <Slides>37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Aptos</vt:lpstr>
      <vt:lpstr>Arial</vt:lpstr>
      <vt:lpstr>Calibri</vt:lpstr>
      <vt:lpstr>Proxima Nova Rg</vt:lpstr>
      <vt:lpstr>Roboto Slab ExtraBold</vt:lpstr>
      <vt:lpstr>Segoe UI</vt:lpstr>
      <vt:lpstr>Symbol</vt:lpstr>
      <vt:lpstr>Verdana</vt:lpstr>
      <vt:lpstr>Wingdings</vt:lpstr>
      <vt:lpstr>1_Office Theme</vt:lpstr>
      <vt:lpstr>TEXT AND IMAGES 2 (NO LOGO)</vt:lpstr>
      <vt:lpstr>TITLE SLIDE 2</vt:lpstr>
      <vt:lpstr>SQA WEB and TELEPHONE</vt:lpstr>
      <vt:lpstr>TEXT DARK BACKGROUND</vt:lpstr>
      <vt:lpstr>1_Office Theme</vt:lpstr>
      <vt:lpstr>Theme (New Branding)</vt:lpstr>
      <vt:lpstr>10_Custom Design</vt:lpstr>
      <vt:lpstr> Community of Practice  Meta-skills</vt:lpstr>
      <vt:lpstr>   </vt:lpstr>
      <vt:lpstr>PowerPoint Presentation</vt:lpstr>
      <vt:lpstr>By the end of today we hope to have: </vt:lpstr>
      <vt:lpstr>PowerPoint Presentation</vt:lpstr>
      <vt:lpstr>   </vt:lpstr>
      <vt:lpstr>Ask: Learning Provider Role in ALL Scottish Apprenticeship delivery </vt:lpstr>
      <vt:lpstr>Clarity on positioning of meta-skills in frameworks</vt:lpstr>
      <vt:lpstr>Rationale for change in positioning</vt:lpstr>
      <vt:lpstr>Why Meta-skills belong in the Apprenticeship Framework</vt:lpstr>
      <vt:lpstr>Benefits of positioning in framework</vt:lpstr>
      <vt:lpstr>Role out of future approach for certification of meta-skills</vt:lpstr>
      <vt:lpstr>   </vt:lpstr>
      <vt:lpstr>   </vt:lpstr>
      <vt:lpstr>Topics</vt:lpstr>
      <vt:lpstr>Overview of approach</vt:lpstr>
      <vt:lpstr> </vt:lpstr>
      <vt:lpstr> </vt:lpstr>
      <vt:lpstr> </vt:lpstr>
      <vt:lpstr>Key Findings &amp; Conclusions</vt:lpstr>
      <vt:lpstr> </vt:lpstr>
      <vt:lpstr> </vt:lpstr>
      <vt:lpstr> </vt:lpstr>
      <vt:lpstr> </vt:lpstr>
      <vt:lpstr> </vt:lpstr>
      <vt:lpstr> </vt:lpstr>
      <vt:lpstr> </vt:lpstr>
      <vt:lpstr>Post-visit Survey Feedback</vt:lpstr>
      <vt:lpstr>Provider Experience of the Review</vt:lpstr>
      <vt:lpstr>Provider Experience of the Review</vt:lpstr>
      <vt:lpstr>Lunch and Networking     </vt:lpstr>
      <vt:lpstr>PowerPoint Presentation</vt:lpstr>
      <vt:lpstr>Workshop Session (1330 - 1500)</vt:lpstr>
      <vt:lpstr>Workshop - Summary Feedback </vt:lpstr>
      <vt:lpstr>Alison McConnell SDS   Event Next Steps and Close </vt:lpstr>
      <vt:lpstr>SDS Meta–skills resources to support delivery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2026-05-14T14:41:52Z</dcterms:created>
  <dcterms:modified xsi:type="dcterms:W3CDTF">2026-05-15T15:19:20Z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0x0101002CFD50891A73487FBF1A841208B5DC0803005ED3B1DBB4CC1347ABE4917078E64B9A</vt:lpwstr>
  </property>
  <property fmtid="{D5CDD505-2E9C-101B-9397-08002B2CF9AE}" pid="3" name="TaxKeyword">
    <vt:lpwstr/>
  </property>
</Properties>
</file>