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57" r:id="rId5"/>
    <p:sldId id="272" r:id="rId6"/>
    <p:sldId id="289" r:id="rId7"/>
    <p:sldId id="285" r:id="rId8"/>
    <p:sldId id="286" r:id="rId9"/>
    <p:sldId id="277" r:id="rId10"/>
    <p:sldId id="271" r:id="rId11"/>
    <p:sldId id="280" r:id="rId12"/>
    <p:sldId id="283" r:id="rId13"/>
    <p:sldId id="278" r:id="rId14"/>
    <p:sldId id="284" r:id="rId15"/>
    <p:sldId id="276" r:id="rId16"/>
    <p:sldId id="288" r:id="rId17"/>
    <p:sldId id="29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 Donnelly" initials="MD" lastIdx="1" clrIdx="0">
    <p:extLst>
      <p:ext uri="{19B8F6BF-5375-455C-9EA6-DF929625EA0E}">
        <p15:presenceInfo xmlns:p15="http://schemas.microsoft.com/office/powerpoint/2012/main" userId="S::marie.donnelly@sds.co.uk::9a3b4868-970f-4d70-9647-8dbc75878d47" providerId="AD"/>
      </p:ext>
    </p:extLst>
  </p:cmAuthor>
  <p:cmAuthor id="2" name="Moira McClymont" initials="MM" lastIdx="1" clrIdx="1">
    <p:extLst>
      <p:ext uri="{19B8F6BF-5375-455C-9EA6-DF929625EA0E}">
        <p15:presenceInfo xmlns:p15="http://schemas.microsoft.com/office/powerpoint/2012/main" userId="S::Moira.McClymont@sds.co.uk::7bf3c942-e653-4890-bdd0-fee084a33e15" providerId="AD"/>
      </p:ext>
    </p:extLst>
  </p:cmAuthor>
  <p:cmAuthor id="3" name="Marie Ruddy" initials="MR" lastIdx="3" clrIdx="2">
    <p:extLst>
      <p:ext uri="{19B8F6BF-5375-455C-9EA6-DF929625EA0E}">
        <p15:presenceInfo xmlns:p15="http://schemas.microsoft.com/office/powerpoint/2012/main" userId="S::Marie.Ruddy@sds.co.uk::9a3b4868-970f-4d70-9647-8dbc75878d47" providerId="AD"/>
      </p:ext>
    </p:extLst>
  </p:cmAuthor>
  <p:cmAuthor id="4" name="Lou Donnelly" initials="LD" lastIdx="2" clrIdx="3">
    <p:extLst>
      <p:ext uri="{19B8F6BF-5375-455C-9EA6-DF929625EA0E}">
        <p15:presenceInfo xmlns:p15="http://schemas.microsoft.com/office/powerpoint/2012/main" userId="S::lou.donnelly@sds.co.uk::a9135561-0727-466a-a7f4-d03214f68fb6" providerId="AD"/>
      </p:ext>
    </p:extLst>
  </p:cmAuthor>
  <p:cmAuthor id="5" name="Gary Elliot" initials="GE" lastIdx="1" clrIdx="4">
    <p:extLst>
      <p:ext uri="{19B8F6BF-5375-455C-9EA6-DF929625EA0E}">
        <p15:presenceInfo xmlns:p15="http://schemas.microsoft.com/office/powerpoint/2012/main" userId="S::gary.elliot@sds.co.uk::e584916d-1986-43ae-baa5-f8a287db78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781755-990B-4FF7-A479-578DE37BA4E0}" v="9" dt="2023-04-05T08:56:54.042"/>
    <p1510:client id="{36CBAF37-F098-43B2-806A-E7DBDF89D1B3}" v="20" dt="2023-04-06T07:50:29.297"/>
    <p1510:client id="{CFB9611E-A14D-4A1F-82A2-1A47A0DB9E0C}" v="7" dt="2023-04-06T10:28:08.0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975A92-8D55-4174-9E49-5478F4BB7473}" type="datetimeFigureOut">
              <a:rPr lang="en-GB" smtClean="0"/>
              <a:t>06/04/2023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EFCFD5-394B-48DD-B696-EA800D241F62}" type="slidenum">
              <a:rPr lang="en-GB" smtClean="0"/>
              <a:t>‹#›</a:t>
            </a:fld>
            <a:endParaRPr lang="en-GB"/>
          </a:p>
        </p:txBody>
      </p:sp>
    </p:spTree>
    <p:extLst>
      <p:ext uri="{BB962C8B-B14F-4D97-AF65-F5344CB8AC3E}">
        <p14:creationId xmlns:p14="http://schemas.microsoft.com/office/powerpoint/2010/main" val="302806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68A168A-0AB5-7249-9EA0-71F7DF5A0CDF}" type="slidenum">
              <a:rPr lang="en-US" smtClean="0"/>
              <a:t>1</a:t>
            </a:fld>
            <a:endParaRPr lang="en-US"/>
          </a:p>
        </p:txBody>
      </p:sp>
    </p:spTree>
    <p:extLst>
      <p:ext uri="{BB962C8B-B14F-4D97-AF65-F5344CB8AC3E}">
        <p14:creationId xmlns:p14="http://schemas.microsoft.com/office/powerpoint/2010/main" val="1494015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sz="1200">
              <a:solidFill>
                <a:schemeClr val="tx2"/>
              </a:solidFill>
            </a:endParaRPr>
          </a:p>
          <a:p>
            <a:pPr marL="457200" lvl="1" indent="0">
              <a:buFont typeface="Arial" panose="020B0604020202020204" pitchFamily="34" charset="0"/>
              <a:buNone/>
            </a:pPr>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E01A5-E4F0-490C-B439-961A526B84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586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E01A5-E4F0-490C-B439-961A526B84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55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E01A5-E4F0-490C-B439-961A526B84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483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E01A5-E4F0-490C-B439-961A526B84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657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68A168A-0AB5-7249-9EA0-71F7DF5A0CDF}" type="slidenum">
              <a:rPr lang="en-US" smtClean="0"/>
              <a:t>14</a:t>
            </a:fld>
            <a:endParaRPr lang="en-US"/>
          </a:p>
        </p:txBody>
      </p:sp>
    </p:spTree>
    <p:extLst>
      <p:ext uri="{BB962C8B-B14F-4D97-AF65-F5344CB8AC3E}">
        <p14:creationId xmlns:p14="http://schemas.microsoft.com/office/powerpoint/2010/main" val="2958766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sz="1200" b="0" i="0" u="none" strike="noStrike" kern="1200">
              <a:solidFill>
                <a:schemeClr val="tx1"/>
              </a:solidFill>
              <a:effectLst/>
              <a:latin typeface="+mn-lt"/>
              <a:ea typeface="+mn-ea"/>
              <a:cs typeface="+mn-cs"/>
            </a:endParaRPr>
          </a:p>
          <a:p>
            <a:pPr marL="628650" lvl="1" indent="-171450">
              <a:buFont typeface="Arial" panose="020B0604020202020204" pitchFamily="34" charset="0"/>
              <a:buChar char="•"/>
            </a:pPr>
            <a:endParaRPr lang="en-US" sz="1200" b="0" i="0" u="none" strike="noStrike" kern="1200">
              <a:solidFill>
                <a:schemeClr val="tx1"/>
              </a:solidFill>
              <a:effectLst/>
              <a:latin typeface="+mn-lt"/>
              <a:ea typeface="+mn-ea"/>
              <a:cs typeface="+mn-cs"/>
            </a:endParaRPr>
          </a:p>
          <a:p>
            <a:pPr marL="457200" lvl="1" indent="0">
              <a:buFont typeface="Arial" panose="020B0604020202020204" pitchFamily="34" charset="0"/>
              <a:buNone/>
            </a:pPr>
            <a:endParaRPr lang="en-US" sz="1200" b="0" i="0" u="none" strike="noStrike" kern="1200">
              <a:solidFill>
                <a:schemeClr val="tx1"/>
              </a:solidFill>
              <a:effectLst/>
              <a:latin typeface="+mn-lt"/>
              <a:ea typeface="+mn-ea"/>
              <a:cs typeface="+mn-cs"/>
            </a:endParaRPr>
          </a:p>
          <a:p>
            <a:pPr marL="457200" lvl="1" indent="0">
              <a:buFont typeface="Arial" panose="020B0604020202020204" pitchFamily="34" charset="0"/>
              <a:buNone/>
            </a:pPr>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E01A5-E4F0-490C-B439-961A526B84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316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sz="1200" b="0" i="0" u="none" strike="noStrike" kern="1200">
              <a:solidFill>
                <a:schemeClr val="tx1"/>
              </a:solidFill>
              <a:effectLst/>
              <a:latin typeface="+mn-lt"/>
              <a:ea typeface="+mn-ea"/>
              <a:cs typeface="+mn-cs"/>
            </a:endParaRPr>
          </a:p>
          <a:p>
            <a:pPr marL="457200" lvl="1" indent="0">
              <a:buFont typeface="Arial" panose="020B0604020202020204" pitchFamily="34" charset="0"/>
              <a:buNone/>
            </a:pPr>
            <a:endParaRPr lang="en-US" sz="1200" b="0" i="0" u="none" strike="noStrike" kern="1200">
              <a:solidFill>
                <a:schemeClr val="tx1"/>
              </a:solidFill>
              <a:effectLst/>
              <a:latin typeface="+mn-lt"/>
              <a:ea typeface="+mn-ea"/>
              <a:cs typeface="+mn-cs"/>
            </a:endParaRPr>
          </a:p>
          <a:p>
            <a:pPr marL="457200" lvl="1" indent="0">
              <a:buFont typeface="Arial" panose="020B0604020202020204" pitchFamily="34" charset="0"/>
              <a:buNone/>
            </a:pPr>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E01A5-E4F0-490C-B439-961A526B84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357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a:p>
            <a:endParaRPr lang="en-US" sz="1200" b="1"/>
          </a:p>
          <a:p>
            <a:pPr marL="457200" lvl="1" indent="0">
              <a:buFont typeface="Arial" panose="020B0604020202020204" pitchFamily="34" charset="0"/>
              <a:buNone/>
            </a:pPr>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E01A5-E4F0-490C-B439-961A526B84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078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E01A5-E4F0-490C-B439-961A526B84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998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sz="1200" b="0" i="0" u="none" strike="noStrike" kern="1200">
              <a:solidFill>
                <a:schemeClr val="tx1"/>
              </a:solidFill>
              <a:effectLst/>
              <a:latin typeface="+mn-lt"/>
              <a:ea typeface="+mn-ea"/>
              <a:cs typeface="+mn-cs"/>
            </a:endParaRPr>
          </a:p>
          <a:p>
            <a:pPr marL="457200" lvl="1" indent="0">
              <a:buFont typeface="Arial" panose="020B0604020202020204" pitchFamily="34" charset="0"/>
              <a:buNone/>
            </a:pPr>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E01A5-E4F0-490C-B439-961A526B84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355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2" indent="0">
              <a:buFont typeface="Arial" panose="020B0604020202020204" pitchFamily="34" charset="0"/>
              <a:buNone/>
            </a:pPr>
            <a:endParaRPr lang="en-US" sz="1200" b="0" i="0" u="none" strike="noStrike" kern="1200">
              <a:solidFill>
                <a:srgbClr val="FF0000"/>
              </a:solidFill>
              <a:effectLst/>
              <a:latin typeface="+mn-lt"/>
              <a:ea typeface="+mn-ea"/>
              <a:cs typeface="+mn-cs"/>
            </a:endParaRPr>
          </a:p>
          <a:p>
            <a:pPr marL="914400" lvl="2" indent="0">
              <a:buFont typeface="Arial" panose="020B0604020202020204" pitchFamily="34" charset="0"/>
              <a:buNone/>
            </a:pPr>
            <a:endParaRPr lang="en-US" sz="1200" b="0" i="0" u="none" strike="noStrike" kern="1200">
              <a:solidFill>
                <a:srgbClr val="FF0000"/>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E01A5-E4F0-490C-B439-961A526B84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41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sz="1200" b="0" i="0" u="none" strike="noStrike" kern="1200">
              <a:solidFill>
                <a:schemeClr val="tx1"/>
              </a:solidFill>
              <a:effectLst/>
              <a:latin typeface="+mn-lt"/>
              <a:ea typeface="+mn-ea"/>
              <a:cs typeface="+mn-cs"/>
            </a:endParaRPr>
          </a:p>
          <a:p>
            <a:pPr marL="457200" lvl="1" indent="0">
              <a:buFont typeface="Arial" panose="020B0604020202020204" pitchFamily="34" charset="0"/>
              <a:buNone/>
            </a:pPr>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E01A5-E4F0-490C-B439-961A526B84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440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E01A5-E4F0-490C-B439-961A526B84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794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2EA75-EF55-4F89-B2C9-4C6109DE8B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2F3BA2D-96E2-4639-B77A-D9662854CF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C728BB8-7D97-4AF2-8BAA-FA96F1AD030F}"/>
              </a:ext>
            </a:extLst>
          </p:cNvPr>
          <p:cNvSpPr>
            <a:spLocks noGrp="1"/>
          </p:cNvSpPr>
          <p:nvPr>
            <p:ph type="dt" sz="half" idx="10"/>
          </p:nvPr>
        </p:nvSpPr>
        <p:spPr/>
        <p:txBody>
          <a:bodyPr/>
          <a:lstStyle/>
          <a:p>
            <a:fld id="{D1EF341C-0BB5-4D4A-AFC0-F4B3F53744B8}" type="datetimeFigureOut">
              <a:rPr lang="en-GB" smtClean="0"/>
              <a:t>06/04/2023</a:t>
            </a:fld>
            <a:endParaRPr lang="en-GB"/>
          </a:p>
        </p:txBody>
      </p:sp>
      <p:sp>
        <p:nvSpPr>
          <p:cNvPr id="5" name="Footer Placeholder 4">
            <a:extLst>
              <a:ext uri="{FF2B5EF4-FFF2-40B4-BE49-F238E27FC236}">
                <a16:creationId xmlns:a16="http://schemas.microsoft.com/office/drawing/2014/main" id="{CFC30584-3733-4EF7-8221-7C67A8AEA3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A52CFB-9C5D-4B85-AF78-2C38A1B4604D}"/>
              </a:ext>
            </a:extLst>
          </p:cNvPr>
          <p:cNvSpPr>
            <a:spLocks noGrp="1"/>
          </p:cNvSpPr>
          <p:nvPr>
            <p:ph type="sldNum" sz="quarter" idx="12"/>
          </p:nvPr>
        </p:nvSpPr>
        <p:spPr/>
        <p:txBody>
          <a:bodyPr/>
          <a:lstStyle/>
          <a:p>
            <a:fld id="{6B6E5A92-D4F7-4A2F-85BE-BB3E4BF91AF3}" type="slidenum">
              <a:rPr lang="en-GB" smtClean="0"/>
              <a:t>‹#›</a:t>
            </a:fld>
            <a:endParaRPr lang="en-GB"/>
          </a:p>
        </p:txBody>
      </p:sp>
    </p:spTree>
    <p:extLst>
      <p:ext uri="{BB962C8B-B14F-4D97-AF65-F5344CB8AC3E}">
        <p14:creationId xmlns:p14="http://schemas.microsoft.com/office/powerpoint/2010/main" val="27646427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032D2-399A-4421-B2F6-0BF4D2A7F0C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8FBB59-0A0E-4820-A1FB-B9D2864163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713902-59F2-48D5-AE2B-5094217B1654}"/>
              </a:ext>
            </a:extLst>
          </p:cNvPr>
          <p:cNvSpPr>
            <a:spLocks noGrp="1"/>
          </p:cNvSpPr>
          <p:nvPr>
            <p:ph type="dt" sz="half" idx="10"/>
          </p:nvPr>
        </p:nvSpPr>
        <p:spPr/>
        <p:txBody>
          <a:bodyPr/>
          <a:lstStyle/>
          <a:p>
            <a:fld id="{D1EF341C-0BB5-4D4A-AFC0-F4B3F53744B8}" type="datetimeFigureOut">
              <a:rPr lang="en-GB" smtClean="0"/>
              <a:t>06/04/2023</a:t>
            </a:fld>
            <a:endParaRPr lang="en-GB"/>
          </a:p>
        </p:txBody>
      </p:sp>
      <p:sp>
        <p:nvSpPr>
          <p:cNvPr id="5" name="Footer Placeholder 4">
            <a:extLst>
              <a:ext uri="{FF2B5EF4-FFF2-40B4-BE49-F238E27FC236}">
                <a16:creationId xmlns:a16="http://schemas.microsoft.com/office/drawing/2014/main" id="{9427C225-15EA-4A4F-AF69-CDA1B22ADB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DD6476-AEA9-4173-B449-45EF48DAD775}"/>
              </a:ext>
            </a:extLst>
          </p:cNvPr>
          <p:cNvSpPr>
            <a:spLocks noGrp="1"/>
          </p:cNvSpPr>
          <p:nvPr>
            <p:ph type="sldNum" sz="quarter" idx="12"/>
          </p:nvPr>
        </p:nvSpPr>
        <p:spPr/>
        <p:txBody>
          <a:bodyPr/>
          <a:lstStyle/>
          <a:p>
            <a:fld id="{6B6E5A92-D4F7-4A2F-85BE-BB3E4BF91AF3}" type="slidenum">
              <a:rPr lang="en-GB" smtClean="0"/>
              <a:t>‹#›</a:t>
            </a:fld>
            <a:endParaRPr lang="en-GB"/>
          </a:p>
        </p:txBody>
      </p:sp>
    </p:spTree>
    <p:extLst>
      <p:ext uri="{BB962C8B-B14F-4D97-AF65-F5344CB8AC3E}">
        <p14:creationId xmlns:p14="http://schemas.microsoft.com/office/powerpoint/2010/main" val="6320269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B28A61-526D-4C21-A236-8BB79028988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A475D0-5C93-4C63-877A-F625E5C2A9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144B86-4773-4ACA-94C9-4CBD92B262E3}"/>
              </a:ext>
            </a:extLst>
          </p:cNvPr>
          <p:cNvSpPr>
            <a:spLocks noGrp="1"/>
          </p:cNvSpPr>
          <p:nvPr>
            <p:ph type="dt" sz="half" idx="10"/>
          </p:nvPr>
        </p:nvSpPr>
        <p:spPr/>
        <p:txBody>
          <a:bodyPr/>
          <a:lstStyle/>
          <a:p>
            <a:fld id="{D1EF341C-0BB5-4D4A-AFC0-F4B3F53744B8}" type="datetimeFigureOut">
              <a:rPr lang="en-GB" smtClean="0"/>
              <a:t>06/04/2023</a:t>
            </a:fld>
            <a:endParaRPr lang="en-GB"/>
          </a:p>
        </p:txBody>
      </p:sp>
      <p:sp>
        <p:nvSpPr>
          <p:cNvPr id="5" name="Footer Placeholder 4">
            <a:extLst>
              <a:ext uri="{FF2B5EF4-FFF2-40B4-BE49-F238E27FC236}">
                <a16:creationId xmlns:a16="http://schemas.microsoft.com/office/drawing/2014/main" id="{B74E6CD7-09D6-49A3-96C6-516C474CEC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346902-E8CB-4AC2-B11A-4021332DAA1B}"/>
              </a:ext>
            </a:extLst>
          </p:cNvPr>
          <p:cNvSpPr>
            <a:spLocks noGrp="1"/>
          </p:cNvSpPr>
          <p:nvPr>
            <p:ph type="sldNum" sz="quarter" idx="12"/>
          </p:nvPr>
        </p:nvSpPr>
        <p:spPr/>
        <p:txBody>
          <a:bodyPr/>
          <a:lstStyle/>
          <a:p>
            <a:fld id="{6B6E5A92-D4F7-4A2F-85BE-BB3E4BF91AF3}" type="slidenum">
              <a:rPr lang="en-GB" smtClean="0"/>
              <a:t>‹#›</a:t>
            </a:fld>
            <a:endParaRPr lang="en-GB"/>
          </a:p>
        </p:txBody>
      </p:sp>
    </p:spTree>
    <p:extLst>
      <p:ext uri="{BB962C8B-B14F-4D97-AF65-F5344CB8AC3E}">
        <p14:creationId xmlns:p14="http://schemas.microsoft.com/office/powerpoint/2010/main" val="15064787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3E4A8-BD0C-4452-B3F6-A2D3E3458A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63641C-26BA-4B5E-833B-CA82F467A4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9C02EA-DBC1-4D86-8782-B89D94A1F798}"/>
              </a:ext>
            </a:extLst>
          </p:cNvPr>
          <p:cNvSpPr>
            <a:spLocks noGrp="1"/>
          </p:cNvSpPr>
          <p:nvPr>
            <p:ph type="dt" sz="half" idx="10"/>
          </p:nvPr>
        </p:nvSpPr>
        <p:spPr/>
        <p:txBody>
          <a:bodyPr/>
          <a:lstStyle/>
          <a:p>
            <a:fld id="{D1EF341C-0BB5-4D4A-AFC0-F4B3F53744B8}" type="datetimeFigureOut">
              <a:rPr lang="en-GB" smtClean="0"/>
              <a:t>06/04/2023</a:t>
            </a:fld>
            <a:endParaRPr lang="en-GB"/>
          </a:p>
        </p:txBody>
      </p:sp>
      <p:sp>
        <p:nvSpPr>
          <p:cNvPr id="5" name="Footer Placeholder 4">
            <a:extLst>
              <a:ext uri="{FF2B5EF4-FFF2-40B4-BE49-F238E27FC236}">
                <a16:creationId xmlns:a16="http://schemas.microsoft.com/office/drawing/2014/main" id="{DD44B494-9840-4680-BD23-BE432752DF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B99FAD-67A8-4213-8A1D-208505C9B8EA}"/>
              </a:ext>
            </a:extLst>
          </p:cNvPr>
          <p:cNvSpPr>
            <a:spLocks noGrp="1"/>
          </p:cNvSpPr>
          <p:nvPr>
            <p:ph type="sldNum" sz="quarter" idx="12"/>
          </p:nvPr>
        </p:nvSpPr>
        <p:spPr/>
        <p:txBody>
          <a:bodyPr/>
          <a:lstStyle/>
          <a:p>
            <a:fld id="{6B6E5A92-D4F7-4A2F-85BE-BB3E4BF91AF3}" type="slidenum">
              <a:rPr lang="en-GB" smtClean="0"/>
              <a:t>‹#›</a:t>
            </a:fld>
            <a:endParaRPr lang="en-GB"/>
          </a:p>
        </p:txBody>
      </p:sp>
    </p:spTree>
    <p:extLst>
      <p:ext uri="{BB962C8B-B14F-4D97-AF65-F5344CB8AC3E}">
        <p14:creationId xmlns:p14="http://schemas.microsoft.com/office/powerpoint/2010/main" val="17910823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C1A38-9E3F-4859-8A3D-3FFD7273B4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0E8B64A-77E6-4305-8120-D398503384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9946C7-30FC-4A00-A353-CF0643F3A4F9}"/>
              </a:ext>
            </a:extLst>
          </p:cNvPr>
          <p:cNvSpPr>
            <a:spLocks noGrp="1"/>
          </p:cNvSpPr>
          <p:nvPr>
            <p:ph type="dt" sz="half" idx="10"/>
          </p:nvPr>
        </p:nvSpPr>
        <p:spPr/>
        <p:txBody>
          <a:bodyPr/>
          <a:lstStyle/>
          <a:p>
            <a:fld id="{D1EF341C-0BB5-4D4A-AFC0-F4B3F53744B8}" type="datetimeFigureOut">
              <a:rPr lang="en-GB" smtClean="0"/>
              <a:t>06/04/2023</a:t>
            </a:fld>
            <a:endParaRPr lang="en-GB"/>
          </a:p>
        </p:txBody>
      </p:sp>
      <p:sp>
        <p:nvSpPr>
          <p:cNvPr id="5" name="Footer Placeholder 4">
            <a:extLst>
              <a:ext uri="{FF2B5EF4-FFF2-40B4-BE49-F238E27FC236}">
                <a16:creationId xmlns:a16="http://schemas.microsoft.com/office/drawing/2014/main" id="{30E91560-6320-47FD-ADA9-070A4CE229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3E7075-D053-4205-9099-0F8B2F6BB7E1}"/>
              </a:ext>
            </a:extLst>
          </p:cNvPr>
          <p:cNvSpPr>
            <a:spLocks noGrp="1"/>
          </p:cNvSpPr>
          <p:nvPr>
            <p:ph type="sldNum" sz="quarter" idx="12"/>
          </p:nvPr>
        </p:nvSpPr>
        <p:spPr/>
        <p:txBody>
          <a:bodyPr/>
          <a:lstStyle/>
          <a:p>
            <a:fld id="{6B6E5A92-D4F7-4A2F-85BE-BB3E4BF91AF3}" type="slidenum">
              <a:rPr lang="en-GB" smtClean="0"/>
              <a:t>‹#›</a:t>
            </a:fld>
            <a:endParaRPr lang="en-GB"/>
          </a:p>
        </p:txBody>
      </p:sp>
    </p:spTree>
    <p:extLst>
      <p:ext uri="{BB962C8B-B14F-4D97-AF65-F5344CB8AC3E}">
        <p14:creationId xmlns:p14="http://schemas.microsoft.com/office/powerpoint/2010/main" val="11351484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26DCF-DF06-4728-9CFC-36E2F809F4B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8EC12E-7232-4479-901A-1A7A7F5DE6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1E46D1C-0B1F-48CF-8F80-0D7A7AB654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94E4857-C57F-42E3-B571-4F7E5224F271}"/>
              </a:ext>
            </a:extLst>
          </p:cNvPr>
          <p:cNvSpPr>
            <a:spLocks noGrp="1"/>
          </p:cNvSpPr>
          <p:nvPr>
            <p:ph type="dt" sz="half" idx="10"/>
          </p:nvPr>
        </p:nvSpPr>
        <p:spPr/>
        <p:txBody>
          <a:bodyPr/>
          <a:lstStyle/>
          <a:p>
            <a:fld id="{D1EF341C-0BB5-4D4A-AFC0-F4B3F53744B8}" type="datetimeFigureOut">
              <a:rPr lang="en-GB" smtClean="0"/>
              <a:t>06/04/2023</a:t>
            </a:fld>
            <a:endParaRPr lang="en-GB"/>
          </a:p>
        </p:txBody>
      </p:sp>
      <p:sp>
        <p:nvSpPr>
          <p:cNvPr id="6" name="Footer Placeholder 5">
            <a:extLst>
              <a:ext uri="{FF2B5EF4-FFF2-40B4-BE49-F238E27FC236}">
                <a16:creationId xmlns:a16="http://schemas.microsoft.com/office/drawing/2014/main" id="{A75E8E0A-E5B9-40B1-BCC9-949B6C46A3A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3847A2-F854-4CD5-9406-BE5435C69BE6}"/>
              </a:ext>
            </a:extLst>
          </p:cNvPr>
          <p:cNvSpPr>
            <a:spLocks noGrp="1"/>
          </p:cNvSpPr>
          <p:nvPr>
            <p:ph type="sldNum" sz="quarter" idx="12"/>
          </p:nvPr>
        </p:nvSpPr>
        <p:spPr/>
        <p:txBody>
          <a:bodyPr/>
          <a:lstStyle/>
          <a:p>
            <a:fld id="{6B6E5A92-D4F7-4A2F-85BE-BB3E4BF91AF3}" type="slidenum">
              <a:rPr lang="en-GB" smtClean="0"/>
              <a:t>‹#›</a:t>
            </a:fld>
            <a:endParaRPr lang="en-GB"/>
          </a:p>
        </p:txBody>
      </p:sp>
    </p:spTree>
    <p:extLst>
      <p:ext uri="{BB962C8B-B14F-4D97-AF65-F5344CB8AC3E}">
        <p14:creationId xmlns:p14="http://schemas.microsoft.com/office/powerpoint/2010/main" val="8159625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192D2-B462-4564-9C8A-04FB2DB12DD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80006A-FDE5-48F4-8CD6-799935EEEB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EE9B22-26C0-400A-990F-2CB332C317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606DFFE-2FC5-4FCE-964E-6859233E45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4D9D7D-62C9-4AF4-A15F-98092551C4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CB3E666-D4BF-437A-AFA1-2BB5C2267782}"/>
              </a:ext>
            </a:extLst>
          </p:cNvPr>
          <p:cNvSpPr>
            <a:spLocks noGrp="1"/>
          </p:cNvSpPr>
          <p:nvPr>
            <p:ph type="dt" sz="half" idx="10"/>
          </p:nvPr>
        </p:nvSpPr>
        <p:spPr/>
        <p:txBody>
          <a:bodyPr/>
          <a:lstStyle/>
          <a:p>
            <a:fld id="{D1EF341C-0BB5-4D4A-AFC0-F4B3F53744B8}" type="datetimeFigureOut">
              <a:rPr lang="en-GB" smtClean="0"/>
              <a:t>06/04/2023</a:t>
            </a:fld>
            <a:endParaRPr lang="en-GB"/>
          </a:p>
        </p:txBody>
      </p:sp>
      <p:sp>
        <p:nvSpPr>
          <p:cNvPr id="8" name="Footer Placeholder 7">
            <a:extLst>
              <a:ext uri="{FF2B5EF4-FFF2-40B4-BE49-F238E27FC236}">
                <a16:creationId xmlns:a16="http://schemas.microsoft.com/office/drawing/2014/main" id="{D28D4DF7-F372-48D2-8DD0-64369AA284D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47BEFBA-B50D-4476-8ECB-6E48229B8DFD}"/>
              </a:ext>
            </a:extLst>
          </p:cNvPr>
          <p:cNvSpPr>
            <a:spLocks noGrp="1"/>
          </p:cNvSpPr>
          <p:nvPr>
            <p:ph type="sldNum" sz="quarter" idx="12"/>
          </p:nvPr>
        </p:nvSpPr>
        <p:spPr/>
        <p:txBody>
          <a:bodyPr/>
          <a:lstStyle/>
          <a:p>
            <a:fld id="{6B6E5A92-D4F7-4A2F-85BE-BB3E4BF91AF3}" type="slidenum">
              <a:rPr lang="en-GB" smtClean="0"/>
              <a:t>‹#›</a:t>
            </a:fld>
            <a:endParaRPr lang="en-GB"/>
          </a:p>
        </p:txBody>
      </p:sp>
    </p:spTree>
    <p:extLst>
      <p:ext uri="{BB962C8B-B14F-4D97-AF65-F5344CB8AC3E}">
        <p14:creationId xmlns:p14="http://schemas.microsoft.com/office/powerpoint/2010/main" val="24288438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AC178-D291-4588-8E1B-3D82E546514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0BF794E-71BD-4B14-BF25-A812E2DCCFA4}"/>
              </a:ext>
            </a:extLst>
          </p:cNvPr>
          <p:cNvSpPr>
            <a:spLocks noGrp="1"/>
          </p:cNvSpPr>
          <p:nvPr>
            <p:ph type="dt" sz="half" idx="10"/>
          </p:nvPr>
        </p:nvSpPr>
        <p:spPr/>
        <p:txBody>
          <a:bodyPr/>
          <a:lstStyle/>
          <a:p>
            <a:fld id="{D1EF341C-0BB5-4D4A-AFC0-F4B3F53744B8}" type="datetimeFigureOut">
              <a:rPr lang="en-GB" smtClean="0"/>
              <a:t>06/04/2023</a:t>
            </a:fld>
            <a:endParaRPr lang="en-GB"/>
          </a:p>
        </p:txBody>
      </p:sp>
      <p:sp>
        <p:nvSpPr>
          <p:cNvPr id="4" name="Footer Placeholder 3">
            <a:extLst>
              <a:ext uri="{FF2B5EF4-FFF2-40B4-BE49-F238E27FC236}">
                <a16:creationId xmlns:a16="http://schemas.microsoft.com/office/drawing/2014/main" id="{647FE3F7-EFFD-413F-86B9-2A5C384FB52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CE09419-9701-4CF6-A41C-F0290600BC3C}"/>
              </a:ext>
            </a:extLst>
          </p:cNvPr>
          <p:cNvSpPr>
            <a:spLocks noGrp="1"/>
          </p:cNvSpPr>
          <p:nvPr>
            <p:ph type="sldNum" sz="quarter" idx="12"/>
          </p:nvPr>
        </p:nvSpPr>
        <p:spPr/>
        <p:txBody>
          <a:bodyPr/>
          <a:lstStyle/>
          <a:p>
            <a:fld id="{6B6E5A92-D4F7-4A2F-85BE-BB3E4BF91AF3}" type="slidenum">
              <a:rPr lang="en-GB" smtClean="0"/>
              <a:t>‹#›</a:t>
            </a:fld>
            <a:endParaRPr lang="en-GB"/>
          </a:p>
        </p:txBody>
      </p:sp>
    </p:spTree>
    <p:extLst>
      <p:ext uri="{BB962C8B-B14F-4D97-AF65-F5344CB8AC3E}">
        <p14:creationId xmlns:p14="http://schemas.microsoft.com/office/powerpoint/2010/main" val="11296483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0B2269-4765-4CAF-8E13-2250CF83E4A6}"/>
              </a:ext>
            </a:extLst>
          </p:cNvPr>
          <p:cNvSpPr>
            <a:spLocks noGrp="1"/>
          </p:cNvSpPr>
          <p:nvPr>
            <p:ph type="dt" sz="half" idx="10"/>
          </p:nvPr>
        </p:nvSpPr>
        <p:spPr/>
        <p:txBody>
          <a:bodyPr/>
          <a:lstStyle/>
          <a:p>
            <a:fld id="{D1EF341C-0BB5-4D4A-AFC0-F4B3F53744B8}" type="datetimeFigureOut">
              <a:rPr lang="en-GB" smtClean="0"/>
              <a:t>06/04/2023</a:t>
            </a:fld>
            <a:endParaRPr lang="en-GB"/>
          </a:p>
        </p:txBody>
      </p:sp>
      <p:sp>
        <p:nvSpPr>
          <p:cNvPr id="3" name="Footer Placeholder 2">
            <a:extLst>
              <a:ext uri="{FF2B5EF4-FFF2-40B4-BE49-F238E27FC236}">
                <a16:creationId xmlns:a16="http://schemas.microsoft.com/office/drawing/2014/main" id="{3C0D1443-7127-4DE8-A642-5E0ED615264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427B7BE-2184-46C3-B831-092E5F85A148}"/>
              </a:ext>
            </a:extLst>
          </p:cNvPr>
          <p:cNvSpPr>
            <a:spLocks noGrp="1"/>
          </p:cNvSpPr>
          <p:nvPr>
            <p:ph type="sldNum" sz="quarter" idx="12"/>
          </p:nvPr>
        </p:nvSpPr>
        <p:spPr/>
        <p:txBody>
          <a:bodyPr/>
          <a:lstStyle/>
          <a:p>
            <a:fld id="{6B6E5A92-D4F7-4A2F-85BE-BB3E4BF91AF3}" type="slidenum">
              <a:rPr lang="en-GB" smtClean="0"/>
              <a:t>‹#›</a:t>
            </a:fld>
            <a:endParaRPr lang="en-GB"/>
          </a:p>
        </p:txBody>
      </p:sp>
    </p:spTree>
    <p:extLst>
      <p:ext uri="{BB962C8B-B14F-4D97-AF65-F5344CB8AC3E}">
        <p14:creationId xmlns:p14="http://schemas.microsoft.com/office/powerpoint/2010/main" val="17135209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F7737-6F82-4949-986C-741EC84C86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B81BF04-7A37-4947-A943-0BC022CA58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CDA12E5-5DF1-4D72-A5D0-47FC6F0CA8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7A8A0B-BABA-484F-AFE2-3A373BE9838F}"/>
              </a:ext>
            </a:extLst>
          </p:cNvPr>
          <p:cNvSpPr>
            <a:spLocks noGrp="1"/>
          </p:cNvSpPr>
          <p:nvPr>
            <p:ph type="dt" sz="half" idx="10"/>
          </p:nvPr>
        </p:nvSpPr>
        <p:spPr/>
        <p:txBody>
          <a:bodyPr/>
          <a:lstStyle/>
          <a:p>
            <a:fld id="{D1EF341C-0BB5-4D4A-AFC0-F4B3F53744B8}" type="datetimeFigureOut">
              <a:rPr lang="en-GB" smtClean="0"/>
              <a:t>06/04/2023</a:t>
            </a:fld>
            <a:endParaRPr lang="en-GB"/>
          </a:p>
        </p:txBody>
      </p:sp>
      <p:sp>
        <p:nvSpPr>
          <p:cNvPr id="6" name="Footer Placeholder 5">
            <a:extLst>
              <a:ext uri="{FF2B5EF4-FFF2-40B4-BE49-F238E27FC236}">
                <a16:creationId xmlns:a16="http://schemas.microsoft.com/office/drawing/2014/main" id="{1B6D43EB-B166-4AD0-8EE6-98A3FFB2E4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26F67E-6987-4999-9CD4-364BC86F4126}"/>
              </a:ext>
            </a:extLst>
          </p:cNvPr>
          <p:cNvSpPr>
            <a:spLocks noGrp="1"/>
          </p:cNvSpPr>
          <p:nvPr>
            <p:ph type="sldNum" sz="quarter" idx="12"/>
          </p:nvPr>
        </p:nvSpPr>
        <p:spPr/>
        <p:txBody>
          <a:bodyPr/>
          <a:lstStyle/>
          <a:p>
            <a:fld id="{6B6E5A92-D4F7-4A2F-85BE-BB3E4BF91AF3}" type="slidenum">
              <a:rPr lang="en-GB" smtClean="0"/>
              <a:t>‹#›</a:t>
            </a:fld>
            <a:endParaRPr lang="en-GB"/>
          </a:p>
        </p:txBody>
      </p:sp>
    </p:spTree>
    <p:extLst>
      <p:ext uri="{BB962C8B-B14F-4D97-AF65-F5344CB8AC3E}">
        <p14:creationId xmlns:p14="http://schemas.microsoft.com/office/powerpoint/2010/main" val="32352803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5F144-7F7E-473F-8A4E-B822A68ED5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5DDFB5D-F540-479C-A67A-206CD1B650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088F80A-0CF5-412A-A583-4359864C1A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21781D-01B8-4771-A3A6-B4F08B9FECBD}"/>
              </a:ext>
            </a:extLst>
          </p:cNvPr>
          <p:cNvSpPr>
            <a:spLocks noGrp="1"/>
          </p:cNvSpPr>
          <p:nvPr>
            <p:ph type="dt" sz="half" idx="10"/>
          </p:nvPr>
        </p:nvSpPr>
        <p:spPr/>
        <p:txBody>
          <a:bodyPr/>
          <a:lstStyle/>
          <a:p>
            <a:fld id="{D1EF341C-0BB5-4D4A-AFC0-F4B3F53744B8}" type="datetimeFigureOut">
              <a:rPr lang="en-GB" smtClean="0"/>
              <a:t>06/04/2023</a:t>
            </a:fld>
            <a:endParaRPr lang="en-GB"/>
          </a:p>
        </p:txBody>
      </p:sp>
      <p:sp>
        <p:nvSpPr>
          <p:cNvPr id="6" name="Footer Placeholder 5">
            <a:extLst>
              <a:ext uri="{FF2B5EF4-FFF2-40B4-BE49-F238E27FC236}">
                <a16:creationId xmlns:a16="http://schemas.microsoft.com/office/drawing/2014/main" id="{7319E9F9-A5F6-4171-BE62-73CF0A5D3E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2F091F-A625-4B3A-AEF1-A9CA206EE7E2}"/>
              </a:ext>
            </a:extLst>
          </p:cNvPr>
          <p:cNvSpPr>
            <a:spLocks noGrp="1"/>
          </p:cNvSpPr>
          <p:nvPr>
            <p:ph type="sldNum" sz="quarter" idx="12"/>
          </p:nvPr>
        </p:nvSpPr>
        <p:spPr/>
        <p:txBody>
          <a:bodyPr/>
          <a:lstStyle/>
          <a:p>
            <a:fld id="{6B6E5A92-D4F7-4A2F-85BE-BB3E4BF91AF3}" type="slidenum">
              <a:rPr lang="en-GB" smtClean="0"/>
              <a:t>‹#›</a:t>
            </a:fld>
            <a:endParaRPr lang="en-GB"/>
          </a:p>
        </p:txBody>
      </p:sp>
    </p:spTree>
    <p:extLst>
      <p:ext uri="{BB962C8B-B14F-4D97-AF65-F5344CB8AC3E}">
        <p14:creationId xmlns:p14="http://schemas.microsoft.com/office/powerpoint/2010/main" val="38742754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7A8EAF-C284-40AB-A369-8741CE59BF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0169422-F757-437E-9AD6-AAAC69DE70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891BC5-A126-4101-AF53-D7C629633D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F341C-0BB5-4D4A-AFC0-F4B3F53744B8}" type="datetimeFigureOut">
              <a:rPr lang="en-GB" smtClean="0"/>
              <a:t>06/04/2023</a:t>
            </a:fld>
            <a:endParaRPr lang="en-GB"/>
          </a:p>
        </p:txBody>
      </p:sp>
      <p:sp>
        <p:nvSpPr>
          <p:cNvPr id="5" name="Footer Placeholder 4">
            <a:extLst>
              <a:ext uri="{FF2B5EF4-FFF2-40B4-BE49-F238E27FC236}">
                <a16:creationId xmlns:a16="http://schemas.microsoft.com/office/drawing/2014/main" id="{B3BF6B8F-8472-4E2F-B5FE-5985752F9B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C9D8B0F-D0D0-4CC5-B063-AAAE6698AD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E5A92-D4F7-4A2F-85BE-BB3E4BF91AF3}" type="slidenum">
              <a:rPr lang="en-GB" smtClean="0"/>
              <a:t>‹#›</a:t>
            </a:fld>
            <a:endParaRPr lang="en-GB"/>
          </a:p>
        </p:txBody>
      </p:sp>
    </p:spTree>
    <p:extLst>
      <p:ext uri="{BB962C8B-B14F-4D97-AF65-F5344CB8AC3E}">
        <p14:creationId xmlns:p14="http://schemas.microsoft.com/office/powerpoint/2010/main" val="2649059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7.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https://www.skillsdevelopmentscotland.co.uk/for-learning-providers/work-based-learning-quality-assurance-improvement-hub/" TargetMode="External"/><Relationship Id="rId13" Type="http://schemas.openxmlformats.org/officeDocument/2006/relationships/image" Target="../media/image19.svg"/><Relationship Id="rId3" Type="http://schemas.openxmlformats.org/officeDocument/2006/relationships/slideLayout" Target="../slideLayouts/slideLayout2.xml"/><Relationship Id="rId7" Type="http://schemas.openxmlformats.org/officeDocument/2006/relationships/hyperlink" Target="https://www.skillsdevelopmentscotland.co.uk/for-training-providers/fips-funding-information-and-processing-system/additional-information-for-specific-ma-frameworks/" TargetMode="External"/><Relationship Id="rId12" Type="http://schemas.openxmlformats.org/officeDocument/2006/relationships/image" Target="../media/image1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skillsdevelopmentscotland.co.uk/for-training-providers/modern-apprenticeships/modern-apprenticeship-programme-rules/" TargetMode="External"/><Relationship Id="rId11" Type="http://schemas.openxmlformats.org/officeDocument/2006/relationships/hyperlink" Target="https://www.skillsdevelopmentscotland.co.uk/media/49897/ma-programme-faqs.pdf" TargetMode="External"/><Relationship Id="rId5" Type="http://schemas.openxmlformats.org/officeDocument/2006/relationships/image" Target="../media/image1.png"/><Relationship Id="rId10" Type="http://schemas.openxmlformats.org/officeDocument/2006/relationships/hyperlink" Target="https://www.skillsdevelopmentscotland.co.uk/for-learning-providers/apprentice-transition-plan-atp-service/" TargetMode="External"/><Relationship Id="rId4" Type="http://schemas.openxmlformats.org/officeDocument/2006/relationships/notesSlide" Target="../notesSlides/notesSlide11.xml"/><Relationship Id="rId9" Type="http://schemas.openxmlformats.org/officeDocument/2006/relationships/hyperlink" Target="https://www.skillsdevelopmentscotland.co.uk/for-learning-providers/equality-and-diversity/" TargetMode="External"/><Relationship Id="rId1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hyperlink" Target="https://www.skillsdevelopmentscotland.co.uk/for-learning-providers/" TargetMode="External"/><Relationship Id="rId3" Type="http://schemas.openxmlformats.org/officeDocument/2006/relationships/slideLayout" Target="../slideLayouts/slideLayout2.xml"/><Relationship Id="rId7" Type="http://schemas.openxmlformats.org/officeDocument/2006/relationships/image" Target="../media/image21.sv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0.png"/><Relationship Id="rId5" Type="http://schemas.openxmlformats.org/officeDocument/2006/relationships/image" Target="../media/image1.png"/><Relationship Id="rId4" Type="http://schemas.openxmlformats.org/officeDocument/2006/relationships/notesSlide" Target="../notesSlides/notesSlide12.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sv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0.png"/><Relationship Id="rId5" Type="http://schemas.openxmlformats.org/officeDocument/2006/relationships/image" Target="../media/image1.png"/><Relationship Id="rId4" Type="http://schemas.openxmlformats.org/officeDocument/2006/relationships/notesSlide" Target="../notesSlides/notesSlide13.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4.m4a"/><Relationship Id="rId7" Type="http://schemas.openxmlformats.org/officeDocument/2006/relationships/image" Target="../media/image2.png"/><Relationship Id="rId2" Type="http://schemas.microsoft.com/office/2007/relationships/media" Target="../media/media14.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14.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audio" Target="../media/media2.m4a"/><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audio" Target="../media/media3.m4a"/><Relationship Id="rId7"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audio" Target="../media/media5.m4a"/><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audio" Target="../media/media6.m4a"/><Relationship Id="rId7" Type="http://schemas.openxmlformats.org/officeDocument/2006/relationships/image" Target="../media/image6.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7.m4a"/><Relationship Id="rId7" Type="http://schemas.openxmlformats.org/officeDocument/2006/relationships/image" Target="../media/image9.sv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8.png"/><Relationship Id="rId11" Type="http://schemas.openxmlformats.org/officeDocument/2006/relationships/image" Target="../media/image3.png"/><Relationship Id="rId5" Type="http://schemas.openxmlformats.org/officeDocument/2006/relationships/notesSlide" Target="../notesSlides/notesSlide7.xml"/><Relationship Id="rId10" Type="http://schemas.openxmlformats.org/officeDocument/2006/relationships/image" Target="../media/image11.svg"/><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3.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skillsdevelopmentscotland.co.uk/for-learning-providers/apprentice-transition-plan-atp-service/" TargetMode="External"/><Relationship Id="rId5" Type="http://schemas.openxmlformats.org/officeDocument/2006/relationships/image" Target="../media/image1.png"/><Relationship Id="rId4" Type="http://schemas.openxmlformats.org/officeDocument/2006/relationships/notesSlide" Target="../notesSlides/notesSlide9.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2192000" cy="6858000"/>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919536" y="2185701"/>
            <a:ext cx="8998835" cy="2123658"/>
          </a:xfrm>
          <a:prstGeom prst="rect">
            <a:avLst/>
          </a:prstGeom>
          <a:noFill/>
        </p:spPr>
        <p:txBody>
          <a:bodyPr wrap="square" rtlCol="0">
            <a:spAutoFit/>
          </a:bodyPr>
          <a:lstStyle/>
          <a:p>
            <a:pPr algn="ctr"/>
            <a:r>
              <a:rPr lang="en-GB" sz="4400" b="1">
                <a:solidFill>
                  <a:schemeClr val="bg1"/>
                </a:solidFill>
                <a:latin typeface="FS Lola" panose="02000506050000020004"/>
                <a:cs typeface="Arial" panose="020B0604020202020204" pitchFamily="34" charset="0"/>
              </a:rPr>
              <a:t>MA Specification and MA Conditions revisions and clarifications as extended to 31 March 2024</a:t>
            </a:r>
          </a:p>
        </p:txBody>
      </p:sp>
      <p:pic>
        <p:nvPicPr>
          <p:cNvPr id="6" name="Picture 2">
            <a:extLst>
              <a:ext uri="{FF2B5EF4-FFF2-40B4-BE49-F238E27FC236}">
                <a16:creationId xmlns:a16="http://schemas.microsoft.com/office/drawing/2014/main" id="{840005F4-B427-4E44-ADE5-CFBE5A8C1C57}"/>
              </a:ext>
            </a:extLst>
          </p:cNvPr>
          <p:cNvPicPr>
            <a:picLocks noChangeAspect="1" noChangeArrowheads="1"/>
          </p:cNvPicPr>
          <p:nvPr/>
        </p:nvPicPr>
        <p:blipFill>
          <a:blip r:embed="rId6" cstate="print"/>
          <a:srcRect/>
          <a:stretch>
            <a:fillRect/>
          </a:stretch>
        </p:blipFill>
        <p:spPr bwMode="auto">
          <a:xfrm>
            <a:off x="0" y="225287"/>
            <a:ext cx="1981204" cy="1054236"/>
          </a:xfrm>
          <a:prstGeom prst="rect">
            <a:avLst/>
          </a:prstGeom>
          <a:noFill/>
          <a:ln w="9525">
            <a:noFill/>
            <a:miter lim="800000"/>
            <a:headEnd/>
            <a:tailEnd/>
          </a:ln>
          <a:effectLst/>
        </p:spPr>
      </p:pic>
      <p:pic>
        <p:nvPicPr>
          <p:cNvPr id="5" name="Picture 4">
            <a:extLst>
              <a:ext uri="{FF2B5EF4-FFF2-40B4-BE49-F238E27FC236}">
                <a16:creationId xmlns:a16="http://schemas.microsoft.com/office/drawing/2014/main" id="{74094D6A-56A0-4CDC-85CC-5639AB8065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0510" y="6119386"/>
            <a:ext cx="9152630" cy="623456"/>
          </a:xfrm>
          <a:prstGeom prst="rect">
            <a:avLst/>
          </a:prstGeom>
        </p:spPr>
      </p:pic>
      <p:pic>
        <p:nvPicPr>
          <p:cNvPr id="2" name="Slide 1">
            <a:hlinkClick r:id="" action="ppaction://media"/>
            <a:extLst>
              <a:ext uri="{FF2B5EF4-FFF2-40B4-BE49-F238E27FC236}">
                <a16:creationId xmlns:a16="http://schemas.microsoft.com/office/drawing/2014/main" id="{FE2BF667-E74C-F5A0-5C68-D8D24E75248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18371" y="5814586"/>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9943AA-1957-E447-9179-6156F9992ABC}"/>
              </a:ext>
            </a:extLst>
          </p:cNvPr>
          <p:cNvSpPr txBox="1">
            <a:spLocks/>
          </p:cNvSpPr>
          <p:nvPr/>
        </p:nvSpPr>
        <p:spPr>
          <a:xfrm>
            <a:off x="2589428" y="246734"/>
            <a:ext cx="7771121" cy="486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rPr>
              <a:t>MA Conditions - Clarification</a:t>
            </a:r>
            <a:r>
              <a:rPr lang="en-GB" sz="2400" b="1">
                <a:solidFill>
                  <a:schemeClr val="accent5">
                    <a:lumMod val="50000"/>
                  </a:schemeClr>
                </a:solidFill>
                <a:latin typeface="Trebuchet MS" panose="020B0703020202090204" pitchFamily="34" charset="0"/>
              </a:rPr>
              <a:t>s for</a:t>
            </a:r>
            <a:r>
              <a:rPr kumimoji="0" lang="en-GB" sz="24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rPr>
              <a:t> 23/24</a:t>
            </a:r>
          </a:p>
        </p:txBody>
      </p:sp>
      <p:sp>
        <p:nvSpPr>
          <p:cNvPr id="19" name="Content Placeholder 2">
            <a:extLst>
              <a:ext uri="{FF2B5EF4-FFF2-40B4-BE49-F238E27FC236}">
                <a16:creationId xmlns:a16="http://schemas.microsoft.com/office/drawing/2014/main" id="{8F1DE81B-F1E2-AA48-A58C-0F5A4CEE5342}"/>
              </a:ext>
            </a:extLst>
          </p:cNvPr>
          <p:cNvSpPr txBox="1">
            <a:spLocks/>
          </p:cNvSpPr>
          <p:nvPr/>
        </p:nvSpPr>
        <p:spPr>
          <a:xfrm>
            <a:off x="4316583" y="1307213"/>
            <a:ext cx="6752254" cy="39557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800"/>
          </a:p>
          <a:p>
            <a:endParaRPr lang="en-GB" sz="1800"/>
          </a:p>
          <a:p>
            <a:endParaRPr lang="en-GB" sz="1800"/>
          </a:p>
          <a:p>
            <a:endParaRPr lang="en-GB" sz="1800"/>
          </a:p>
        </p:txBody>
      </p:sp>
      <p:sp>
        <p:nvSpPr>
          <p:cNvPr id="71" name="TextBox 70">
            <a:extLst>
              <a:ext uri="{FF2B5EF4-FFF2-40B4-BE49-F238E27FC236}">
                <a16:creationId xmlns:a16="http://schemas.microsoft.com/office/drawing/2014/main" id="{AC8E47BF-0F67-644A-9848-D236FC785C5A}"/>
              </a:ext>
            </a:extLst>
          </p:cNvPr>
          <p:cNvSpPr txBox="1"/>
          <p:nvPr/>
        </p:nvSpPr>
        <p:spPr>
          <a:xfrm>
            <a:off x="-6401591" y="5262987"/>
            <a:ext cx="60954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alpha val="0"/>
                  </a:prstClr>
                </a:solidFill>
                <a:effectLst/>
                <a:uLnTx/>
                <a:uFillTx/>
                <a:latin typeface="Calibri" panose="020F0502020204030204"/>
                <a:ea typeface="+mn-ea"/>
                <a:cs typeface="+mn-cs"/>
              </a:rPr>
              <a:t>To develop meta-skills that support the needs and objectives of the business</a:t>
            </a:r>
          </a:p>
        </p:txBody>
      </p:sp>
      <p:sp>
        <p:nvSpPr>
          <p:cNvPr id="12" name="Rectangle 11">
            <a:extLst>
              <a:ext uri="{FF2B5EF4-FFF2-40B4-BE49-F238E27FC236}">
                <a16:creationId xmlns:a16="http://schemas.microsoft.com/office/drawing/2014/main" id="{27D7D740-A449-8B4A-BE03-067029FD82B7}"/>
              </a:ext>
            </a:extLst>
          </p:cNvPr>
          <p:cNvSpPr/>
          <p:nvPr/>
        </p:nvSpPr>
        <p:spPr>
          <a:xfrm>
            <a:off x="0" y="-1"/>
            <a:ext cx="838200" cy="6858001"/>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651F12B-2E0A-4F2F-B7A3-1395CC3B67DE}"/>
              </a:ext>
            </a:extLst>
          </p:cNvPr>
          <p:cNvSpPr/>
          <p:nvPr/>
        </p:nvSpPr>
        <p:spPr>
          <a:xfrm>
            <a:off x="1116223" y="2561672"/>
            <a:ext cx="2276061" cy="2061485"/>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a:extLst>
              <a:ext uri="{FF2B5EF4-FFF2-40B4-BE49-F238E27FC236}">
                <a16:creationId xmlns:a16="http://schemas.microsoft.com/office/drawing/2014/main" id="{073E8344-8464-41DE-ADB1-31144870F8CB}"/>
              </a:ext>
            </a:extLst>
          </p:cNvPr>
          <p:cNvPicPr>
            <a:picLocks noChangeAspect="1" noChangeArrowheads="1"/>
          </p:cNvPicPr>
          <p:nvPr/>
        </p:nvPicPr>
        <p:blipFill>
          <a:blip r:embed="rId5" cstate="print"/>
          <a:srcRect/>
          <a:stretch>
            <a:fillRect/>
          </a:stretch>
        </p:blipFill>
        <p:spPr bwMode="auto">
          <a:xfrm>
            <a:off x="-22223" y="3138"/>
            <a:ext cx="1981204" cy="1054236"/>
          </a:xfrm>
          <a:prstGeom prst="rect">
            <a:avLst/>
          </a:prstGeom>
          <a:noFill/>
          <a:ln w="9525">
            <a:noFill/>
            <a:miter lim="800000"/>
            <a:headEnd/>
            <a:tailEnd/>
          </a:ln>
          <a:effectLst/>
        </p:spPr>
      </p:pic>
      <p:sp>
        <p:nvSpPr>
          <p:cNvPr id="11" name="Title 1">
            <a:extLst>
              <a:ext uri="{FF2B5EF4-FFF2-40B4-BE49-F238E27FC236}">
                <a16:creationId xmlns:a16="http://schemas.microsoft.com/office/drawing/2014/main" id="{D0D572F5-D27A-4249-9FCF-085E1CA5D59A}"/>
              </a:ext>
            </a:extLst>
          </p:cNvPr>
          <p:cNvSpPr txBox="1">
            <a:spLocks/>
          </p:cNvSpPr>
          <p:nvPr/>
        </p:nvSpPr>
        <p:spPr>
          <a:xfrm rot="16200000">
            <a:off x="-3450169" y="2575803"/>
            <a:ext cx="7771121" cy="486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rPr>
              <a:t> MA Conditions 23/24</a:t>
            </a:r>
          </a:p>
        </p:txBody>
      </p:sp>
      <p:sp>
        <p:nvSpPr>
          <p:cNvPr id="13" name="Content Placeholder 2">
            <a:extLst>
              <a:ext uri="{FF2B5EF4-FFF2-40B4-BE49-F238E27FC236}">
                <a16:creationId xmlns:a16="http://schemas.microsoft.com/office/drawing/2014/main" id="{AC277C4D-BCFC-49C8-9299-A084F7DA409A}"/>
              </a:ext>
            </a:extLst>
          </p:cNvPr>
          <p:cNvSpPr txBox="1">
            <a:spLocks/>
          </p:cNvSpPr>
          <p:nvPr/>
        </p:nvSpPr>
        <p:spPr>
          <a:xfrm>
            <a:off x="3771900" y="733669"/>
            <a:ext cx="7303877" cy="55088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GB" sz="1600">
              <a:solidFill>
                <a:schemeClr val="tx2"/>
              </a:solidFill>
            </a:endParaRPr>
          </a:p>
          <a:p>
            <a:r>
              <a:rPr lang="en-GB" sz="2000"/>
              <a:t>FIPS and other SDS software/systems </a:t>
            </a:r>
          </a:p>
          <a:p>
            <a:r>
              <a:rPr lang="en-GB" sz="2000"/>
              <a:t>Claims and Payment Arrangements </a:t>
            </a:r>
          </a:p>
          <a:p>
            <a:r>
              <a:rPr lang="en-GB" sz="2000"/>
              <a:t>Performance Levels (All KPLs) Consequences section</a:t>
            </a:r>
          </a:p>
          <a:p>
            <a:r>
              <a:rPr lang="en-GB" sz="2000"/>
              <a:t>Prevention of Bribery, Anti Slavery and Human Trafficking laws and offences </a:t>
            </a:r>
          </a:p>
          <a:p>
            <a:r>
              <a:rPr lang="en-GB" sz="2000"/>
              <a:t>Appendix 1 – Definitions </a:t>
            </a:r>
            <a:endParaRPr lang="en-GB" sz="1600"/>
          </a:p>
          <a:p>
            <a:r>
              <a:rPr lang="en-GB" sz="2000"/>
              <a:t>Appendix 4 – Information Security Policy</a:t>
            </a:r>
          </a:p>
          <a:p>
            <a:pPr lvl="1"/>
            <a:r>
              <a:rPr lang="en-GB" sz="1600"/>
              <a:t>Encryption issues process</a:t>
            </a:r>
          </a:p>
          <a:p>
            <a:pPr lvl="1"/>
            <a:r>
              <a:rPr lang="en-GB" sz="1600"/>
              <a:t>Personal Data Breach</a:t>
            </a:r>
            <a:endParaRPr lang="en-GB" sz="2000"/>
          </a:p>
          <a:p>
            <a:pPr marL="0" indent="0">
              <a:buNone/>
            </a:pPr>
            <a:endParaRPr lang="en-GB" sz="2000">
              <a:solidFill>
                <a:schemeClr val="tx2"/>
              </a:solidFill>
            </a:endParaRPr>
          </a:p>
        </p:txBody>
      </p:sp>
      <p:pic>
        <p:nvPicPr>
          <p:cNvPr id="4" name="Graphic 3" descr="Checklist">
            <a:extLst>
              <a:ext uri="{FF2B5EF4-FFF2-40B4-BE49-F238E27FC236}">
                <a16:creationId xmlns:a16="http://schemas.microsoft.com/office/drawing/2014/main" id="{4E39FBEF-DA11-4159-A803-6566A327D2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97053" y="3135214"/>
            <a:ext cx="914400" cy="914400"/>
          </a:xfrm>
          <a:prstGeom prst="rect">
            <a:avLst/>
          </a:prstGeom>
        </p:spPr>
      </p:pic>
      <p:pic>
        <p:nvPicPr>
          <p:cNvPr id="2" name="Slide 10">
            <a:hlinkClick r:id="" action="ppaction://media"/>
            <a:extLst>
              <a:ext uri="{FF2B5EF4-FFF2-40B4-BE49-F238E27FC236}">
                <a16:creationId xmlns:a16="http://schemas.microsoft.com/office/drawing/2014/main" id="{EA2063F9-4965-7CD8-61DC-49DFC2ADFB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75777" y="5632893"/>
            <a:ext cx="609600" cy="609600"/>
          </a:xfrm>
          <a:prstGeom prst="rect">
            <a:avLst/>
          </a:prstGeom>
        </p:spPr>
      </p:pic>
    </p:spTree>
    <p:extLst>
      <p:ext uri="{BB962C8B-B14F-4D97-AF65-F5344CB8AC3E}">
        <p14:creationId xmlns:p14="http://schemas.microsoft.com/office/powerpoint/2010/main" val="2226767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3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9943AA-1957-E447-9179-6156F9992ABC}"/>
              </a:ext>
            </a:extLst>
          </p:cNvPr>
          <p:cNvSpPr txBox="1">
            <a:spLocks/>
          </p:cNvSpPr>
          <p:nvPr/>
        </p:nvSpPr>
        <p:spPr>
          <a:xfrm>
            <a:off x="2711453" y="202051"/>
            <a:ext cx="7458596" cy="4869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rPr>
              <a:t>Helpful Links</a:t>
            </a:r>
          </a:p>
        </p:txBody>
      </p:sp>
      <p:sp>
        <p:nvSpPr>
          <p:cNvPr id="19" name="Content Placeholder 2">
            <a:extLst>
              <a:ext uri="{FF2B5EF4-FFF2-40B4-BE49-F238E27FC236}">
                <a16:creationId xmlns:a16="http://schemas.microsoft.com/office/drawing/2014/main" id="{8F1DE81B-F1E2-AA48-A58C-0F5A4CEE5342}"/>
              </a:ext>
            </a:extLst>
          </p:cNvPr>
          <p:cNvSpPr txBox="1">
            <a:spLocks/>
          </p:cNvSpPr>
          <p:nvPr/>
        </p:nvSpPr>
        <p:spPr>
          <a:xfrm>
            <a:off x="4323523" y="1307213"/>
            <a:ext cx="6752254" cy="39557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800"/>
          </a:p>
          <a:p>
            <a:endParaRPr lang="en-GB" sz="1800"/>
          </a:p>
          <a:p>
            <a:endParaRPr lang="en-GB" sz="1800"/>
          </a:p>
          <a:p>
            <a:endParaRPr lang="en-GB" sz="1800"/>
          </a:p>
        </p:txBody>
      </p:sp>
      <p:sp>
        <p:nvSpPr>
          <p:cNvPr id="71" name="TextBox 70">
            <a:extLst>
              <a:ext uri="{FF2B5EF4-FFF2-40B4-BE49-F238E27FC236}">
                <a16:creationId xmlns:a16="http://schemas.microsoft.com/office/drawing/2014/main" id="{AC8E47BF-0F67-644A-9848-D236FC785C5A}"/>
              </a:ext>
            </a:extLst>
          </p:cNvPr>
          <p:cNvSpPr txBox="1"/>
          <p:nvPr/>
        </p:nvSpPr>
        <p:spPr>
          <a:xfrm>
            <a:off x="-6401591" y="5262987"/>
            <a:ext cx="60954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alpha val="0"/>
                  </a:prstClr>
                </a:solidFill>
                <a:effectLst/>
                <a:uLnTx/>
                <a:uFillTx/>
                <a:latin typeface="Calibri" panose="020F0502020204030204"/>
                <a:ea typeface="+mn-ea"/>
                <a:cs typeface="+mn-cs"/>
              </a:rPr>
              <a:t>To develop meta-skills that support the needs and objectives of the business</a:t>
            </a:r>
          </a:p>
        </p:txBody>
      </p:sp>
      <p:sp>
        <p:nvSpPr>
          <p:cNvPr id="12" name="Rectangle 11">
            <a:extLst>
              <a:ext uri="{FF2B5EF4-FFF2-40B4-BE49-F238E27FC236}">
                <a16:creationId xmlns:a16="http://schemas.microsoft.com/office/drawing/2014/main" id="{27D7D740-A449-8B4A-BE03-067029FD82B7}"/>
              </a:ext>
            </a:extLst>
          </p:cNvPr>
          <p:cNvSpPr/>
          <p:nvPr/>
        </p:nvSpPr>
        <p:spPr>
          <a:xfrm>
            <a:off x="0" y="-1"/>
            <a:ext cx="838200" cy="6858001"/>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651F12B-2E0A-4F2F-B7A3-1395CC3B67DE}"/>
              </a:ext>
            </a:extLst>
          </p:cNvPr>
          <p:cNvSpPr/>
          <p:nvPr/>
        </p:nvSpPr>
        <p:spPr>
          <a:xfrm>
            <a:off x="1116223" y="2561672"/>
            <a:ext cx="2276061" cy="2061485"/>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a:extLst>
              <a:ext uri="{FF2B5EF4-FFF2-40B4-BE49-F238E27FC236}">
                <a16:creationId xmlns:a16="http://schemas.microsoft.com/office/drawing/2014/main" id="{073E8344-8464-41DE-ADB1-31144870F8CB}"/>
              </a:ext>
            </a:extLst>
          </p:cNvPr>
          <p:cNvPicPr>
            <a:picLocks noChangeAspect="1" noChangeArrowheads="1"/>
          </p:cNvPicPr>
          <p:nvPr/>
        </p:nvPicPr>
        <p:blipFill>
          <a:blip r:embed="rId5" cstate="print"/>
          <a:srcRect/>
          <a:stretch>
            <a:fillRect/>
          </a:stretch>
        </p:blipFill>
        <p:spPr bwMode="auto">
          <a:xfrm>
            <a:off x="-22223" y="3138"/>
            <a:ext cx="1981204" cy="1054236"/>
          </a:xfrm>
          <a:prstGeom prst="rect">
            <a:avLst/>
          </a:prstGeom>
          <a:noFill/>
          <a:ln w="9525">
            <a:noFill/>
            <a:miter lim="800000"/>
            <a:headEnd/>
            <a:tailEnd/>
          </a:ln>
          <a:effectLst/>
        </p:spPr>
      </p:pic>
      <p:sp>
        <p:nvSpPr>
          <p:cNvPr id="11" name="Title 1">
            <a:extLst>
              <a:ext uri="{FF2B5EF4-FFF2-40B4-BE49-F238E27FC236}">
                <a16:creationId xmlns:a16="http://schemas.microsoft.com/office/drawing/2014/main" id="{D0D572F5-D27A-4249-9FCF-085E1CA5D59A}"/>
              </a:ext>
            </a:extLst>
          </p:cNvPr>
          <p:cNvSpPr txBox="1">
            <a:spLocks/>
          </p:cNvSpPr>
          <p:nvPr/>
        </p:nvSpPr>
        <p:spPr>
          <a:xfrm rot="16200000">
            <a:off x="-3450169" y="2575803"/>
            <a:ext cx="7771121" cy="486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400" b="1">
                <a:solidFill>
                  <a:schemeClr val="accent5">
                    <a:lumMod val="50000"/>
                  </a:schemeClr>
                </a:solidFill>
                <a:latin typeface="Trebuchet MS" panose="020B0703020202090204" pitchFamily="34" charset="0"/>
              </a:rPr>
              <a:t>Helpful links</a:t>
            </a:r>
            <a:endParaRPr kumimoji="0" lang="en-GB" sz="24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endParaRPr>
          </a:p>
        </p:txBody>
      </p:sp>
      <p:sp>
        <p:nvSpPr>
          <p:cNvPr id="13" name="Content Placeholder 2">
            <a:extLst>
              <a:ext uri="{FF2B5EF4-FFF2-40B4-BE49-F238E27FC236}">
                <a16:creationId xmlns:a16="http://schemas.microsoft.com/office/drawing/2014/main" id="{41ECD973-ACFA-4AEC-B200-8FA273D45700}"/>
              </a:ext>
            </a:extLst>
          </p:cNvPr>
          <p:cNvSpPr txBox="1">
            <a:spLocks/>
          </p:cNvSpPr>
          <p:nvPr/>
        </p:nvSpPr>
        <p:spPr>
          <a:xfrm>
            <a:off x="4323523" y="1208151"/>
            <a:ext cx="6752254" cy="435801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tx2"/>
                </a:solidFill>
                <a:hlinkClick r:id="rId6"/>
              </a:rPr>
              <a:t>MA Specification, Conditions and associated documents</a:t>
            </a:r>
            <a:endParaRPr lang="en-GB">
              <a:solidFill>
                <a:schemeClr val="tx2"/>
              </a:solidFill>
            </a:endParaRPr>
          </a:p>
          <a:p>
            <a:r>
              <a:rPr lang="en-GB">
                <a:solidFill>
                  <a:schemeClr val="tx2"/>
                </a:solidFill>
                <a:hlinkClick r:id="rId7"/>
              </a:rPr>
              <a:t>Automotive SOAR and Guidance</a:t>
            </a:r>
            <a:endParaRPr lang="en-GB">
              <a:solidFill>
                <a:schemeClr val="tx2"/>
              </a:solidFill>
            </a:endParaRPr>
          </a:p>
          <a:p>
            <a:r>
              <a:rPr lang="en-GB">
                <a:solidFill>
                  <a:schemeClr val="tx2"/>
                </a:solidFill>
                <a:cs typeface="Calibri"/>
                <a:hlinkClick r:id="rId8"/>
              </a:rPr>
              <a:t>Work based learning and Quality Assurance  Hub</a:t>
            </a:r>
            <a:endParaRPr lang="en-GB">
              <a:solidFill>
                <a:schemeClr val="tx2"/>
              </a:solidFill>
              <a:cs typeface="Calibri"/>
            </a:endParaRPr>
          </a:p>
          <a:p>
            <a:r>
              <a:rPr lang="en-GB">
                <a:solidFill>
                  <a:schemeClr val="tx2"/>
                </a:solidFill>
                <a:cs typeface="Calibri"/>
                <a:hlinkClick r:id="rId9"/>
              </a:rPr>
              <a:t>Equality and Diversity </a:t>
            </a:r>
            <a:endParaRPr lang="en-GB">
              <a:solidFill>
                <a:schemeClr val="tx2"/>
              </a:solidFill>
              <a:cs typeface="Calibri"/>
            </a:endParaRPr>
          </a:p>
          <a:p>
            <a:r>
              <a:rPr lang="en-GB">
                <a:solidFill>
                  <a:schemeClr val="tx2"/>
                </a:solidFill>
                <a:cs typeface="Calibri"/>
                <a:hlinkClick r:id="rId10"/>
              </a:rPr>
              <a:t>Apprentice Transition Plan ( ATP) Service</a:t>
            </a:r>
            <a:endParaRPr lang="en-GB">
              <a:solidFill>
                <a:schemeClr val="tx2"/>
              </a:solidFill>
              <a:cs typeface="Calibri"/>
            </a:endParaRPr>
          </a:p>
          <a:p>
            <a:r>
              <a:rPr lang="en-GB">
                <a:solidFill>
                  <a:schemeClr val="tx2"/>
                </a:solidFill>
                <a:cs typeface="Calibri"/>
                <a:hlinkClick r:id="rId11"/>
              </a:rPr>
              <a:t>MA Programme Frequently Asked Questions</a:t>
            </a:r>
            <a:endParaRPr lang="en-GB">
              <a:solidFill>
                <a:schemeClr val="tx2"/>
              </a:solidFill>
              <a:cs typeface="Calibri"/>
            </a:endParaRPr>
          </a:p>
          <a:p>
            <a:pPr marL="0" indent="0">
              <a:buNone/>
            </a:pPr>
            <a:endParaRPr lang="en-GB" sz="2000">
              <a:solidFill>
                <a:schemeClr val="tx2"/>
              </a:solidFill>
            </a:endParaRPr>
          </a:p>
          <a:p>
            <a:endParaRPr lang="en-GB" sz="2000">
              <a:solidFill>
                <a:schemeClr val="tx2"/>
              </a:solidFill>
              <a:cs typeface="Calibri" panose="020F0502020204030204"/>
            </a:endParaRPr>
          </a:p>
          <a:p>
            <a:pPr marL="0" indent="0">
              <a:buNone/>
            </a:pPr>
            <a:endParaRPr lang="en-GB" sz="2000">
              <a:solidFill>
                <a:schemeClr val="tx2"/>
              </a:solidFill>
              <a:cs typeface="Calibri" panose="020F0502020204030204"/>
            </a:endParaRPr>
          </a:p>
        </p:txBody>
      </p:sp>
      <p:pic>
        <p:nvPicPr>
          <p:cNvPr id="4" name="Graphic 3" descr="Link">
            <a:extLst>
              <a:ext uri="{FF2B5EF4-FFF2-40B4-BE49-F238E27FC236}">
                <a16:creationId xmlns:a16="http://schemas.microsoft.com/office/drawing/2014/main" id="{5769A5D2-FCD9-4A35-9021-FC968140C16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flipV="1">
            <a:off x="1144388" y="2561672"/>
            <a:ext cx="2061484" cy="2061485"/>
          </a:xfrm>
          <a:prstGeom prst="rect">
            <a:avLst/>
          </a:prstGeom>
        </p:spPr>
      </p:pic>
      <p:pic>
        <p:nvPicPr>
          <p:cNvPr id="2" name="Recorded Sound">
            <a:hlinkClick r:id="" action="ppaction://media"/>
            <a:extLst>
              <a:ext uri="{FF2B5EF4-FFF2-40B4-BE49-F238E27FC236}">
                <a16:creationId xmlns:a16="http://schemas.microsoft.com/office/drawing/2014/main" id="{10D29B78-5FF6-8BF9-F0F7-8F57787BD9D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953302" y="5665226"/>
            <a:ext cx="609600" cy="609600"/>
          </a:xfrm>
          <a:prstGeom prst="rect">
            <a:avLst/>
          </a:prstGeom>
        </p:spPr>
      </p:pic>
    </p:spTree>
    <p:extLst>
      <p:ext uri="{BB962C8B-B14F-4D97-AF65-F5344CB8AC3E}">
        <p14:creationId xmlns:p14="http://schemas.microsoft.com/office/powerpoint/2010/main" val="3196361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9943AA-1957-E447-9179-6156F9992ABC}"/>
              </a:ext>
            </a:extLst>
          </p:cNvPr>
          <p:cNvSpPr txBox="1">
            <a:spLocks/>
          </p:cNvSpPr>
          <p:nvPr/>
        </p:nvSpPr>
        <p:spPr>
          <a:xfrm>
            <a:off x="2589428" y="246734"/>
            <a:ext cx="7771121" cy="4869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rPr>
              <a:t>Next Steps</a:t>
            </a:r>
          </a:p>
        </p:txBody>
      </p:sp>
      <p:sp>
        <p:nvSpPr>
          <p:cNvPr id="19" name="Content Placeholder 2">
            <a:extLst>
              <a:ext uri="{FF2B5EF4-FFF2-40B4-BE49-F238E27FC236}">
                <a16:creationId xmlns:a16="http://schemas.microsoft.com/office/drawing/2014/main" id="{8F1DE81B-F1E2-AA48-A58C-0F5A4CEE5342}"/>
              </a:ext>
            </a:extLst>
          </p:cNvPr>
          <p:cNvSpPr txBox="1">
            <a:spLocks/>
          </p:cNvSpPr>
          <p:nvPr/>
        </p:nvSpPr>
        <p:spPr>
          <a:xfrm>
            <a:off x="4323523" y="1307213"/>
            <a:ext cx="6752254" cy="4805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800"/>
          </a:p>
          <a:p>
            <a:endParaRPr lang="en-GB" sz="1800"/>
          </a:p>
          <a:p>
            <a:endParaRPr lang="en-GB" sz="1800"/>
          </a:p>
          <a:p>
            <a:endParaRPr lang="en-GB" sz="1800"/>
          </a:p>
        </p:txBody>
      </p:sp>
      <p:sp>
        <p:nvSpPr>
          <p:cNvPr id="71" name="TextBox 70">
            <a:extLst>
              <a:ext uri="{FF2B5EF4-FFF2-40B4-BE49-F238E27FC236}">
                <a16:creationId xmlns:a16="http://schemas.microsoft.com/office/drawing/2014/main" id="{AC8E47BF-0F67-644A-9848-D236FC785C5A}"/>
              </a:ext>
            </a:extLst>
          </p:cNvPr>
          <p:cNvSpPr txBox="1"/>
          <p:nvPr/>
        </p:nvSpPr>
        <p:spPr>
          <a:xfrm>
            <a:off x="-6401591" y="5262987"/>
            <a:ext cx="60954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alpha val="0"/>
                  </a:prstClr>
                </a:solidFill>
                <a:effectLst/>
                <a:uLnTx/>
                <a:uFillTx/>
                <a:latin typeface="Calibri" panose="020F0502020204030204"/>
                <a:ea typeface="+mn-ea"/>
                <a:cs typeface="+mn-cs"/>
              </a:rPr>
              <a:t>To develop meta-skills that support the needs and objectives of the business</a:t>
            </a:r>
          </a:p>
        </p:txBody>
      </p:sp>
      <p:sp>
        <p:nvSpPr>
          <p:cNvPr id="12" name="Rectangle 11">
            <a:extLst>
              <a:ext uri="{FF2B5EF4-FFF2-40B4-BE49-F238E27FC236}">
                <a16:creationId xmlns:a16="http://schemas.microsoft.com/office/drawing/2014/main" id="{27D7D740-A449-8B4A-BE03-067029FD82B7}"/>
              </a:ext>
            </a:extLst>
          </p:cNvPr>
          <p:cNvSpPr/>
          <p:nvPr/>
        </p:nvSpPr>
        <p:spPr>
          <a:xfrm>
            <a:off x="0" y="-1"/>
            <a:ext cx="838200" cy="6858001"/>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651F12B-2E0A-4F2F-B7A3-1395CC3B67DE}"/>
              </a:ext>
            </a:extLst>
          </p:cNvPr>
          <p:cNvSpPr/>
          <p:nvPr/>
        </p:nvSpPr>
        <p:spPr>
          <a:xfrm>
            <a:off x="1116223" y="2561672"/>
            <a:ext cx="2276061" cy="2061485"/>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a:extLst>
              <a:ext uri="{FF2B5EF4-FFF2-40B4-BE49-F238E27FC236}">
                <a16:creationId xmlns:a16="http://schemas.microsoft.com/office/drawing/2014/main" id="{073E8344-8464-41DE-ADB1-31144870F8CB}"/>
              </a:ext>
            </a:extLst>
          </p:cNvPr>
          <p:cNvPicPr>
            <a:picLocks noChangeAspect="1" noChangeArrowheads="1"/>
          </p:cNvPicPr>
          <p:nvPr/>
        </p:nvPicPr>
        <p:blipFill>
          <a:blip r:embed="rId5" cstate="print"/>
          <a:srcRect/>
          <a:stretch>
            <a:fillRect/>
          </a:stretch>
        </p:blipFill>
        <p:spPr bwMode="auto">
          <a:xfrm>
            <a:off x="-22223" y="3138"/>
            <a:ext cx="1981204" cy="1054236"/>
          </a:xfrm>
          <a:prstGeom prst="rect">
            <a:avLst/>
          </a:prstGeom>
          <a:noFill/>
          <a:ln w="9525">
            <a:noFill/>
            <a:miter lim="800000"/>
            <a:headEnd/>
            <a:tailEnd/>
          </a:ln>
          <a:effectLst/>
        </p:spPr>
      </p:pic>
      <p:sp>
        <p:nvSpPr>
          <p:cNvPr id="11" name="Title 1">
            <a:extLst>
              <a:ext uri="{FF2B5EF4-FFF2-40B4-BE49-F238E27FC236}">
                <a16:creationId xmlns:a16="http://schemas.microsoft.com/office/drawing/2014/main" id="{D0D572F5-D27A-4249-9FCF-085E1CA5D59A}"/>
              </a:ext>
            </a:extLst>
          </p:cNvPr>
          <p:cNvSpPr txBox="1">
            <a:spLocks/>
          </p:cNvSpPr>
          <p:nvPr/>
        </p:nvSpPr>
        <p:spPr>
          <a:xfrm rot="16200000">
            <a:off x="-3450169" y="2575803"/>
            <a:ext cx="7771121" cy="486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400" b="1">
                <a:solidFill>
                  <a:schemeClr val="accent5">
                    <a:lumMod val="50000"/>
                  </a:schemeClr>
                </a:solidFill>
                <a:latin typeface="Trebuchet MS" panose="020B0703020202090204" pitchFamily="34" charset="0"/>
              </a:rPr>
              <a:t>Next Step</a:t>
            </a:r>
            <a:r>
              <a:rPr kumimoji="0" lang="en-GB" sz="24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rPr>
              <a:t>s</a:t>
            </a:r>
          </a:p>
        </p:txBody>
      </p:sp>
      <p:pic>
        <p:nvPicPr>
          <p:cNvPr id="3" name="Graphic 2" descr="End">
            <a:extLst>
              <a:ext uri="{FF2B5EF4-FFF2-40B4-BE49-F238E27FC236}">
                <a16:creationId xmlns:a16="http://schemas.microsoft.com/office/drawing/2014/main" id="{46B74BEA-157F-482F-8F6A-B75084E606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69439" y="3135214"/>
            <a:ext cx="914400" cy="914400"/>
          </a:xfrm>
          <a:prstGeom prst="rect">
            <a:avLst/>
          </a:prstGeom>
        </p:spPr>
      </p:pic>
      <p:sp>
        <p:nvSpPr>
          <p:cNvPr id="13" name="Content Placeholder 2">
            <a:extLst>
              <a:ext uri="{FF2B5EF4-FFF2-40B4-BE49-F238E27FC236}">
                <a16:creationId xmlns:a16="http://schemas.microsoft.com/office/drawing/2014/main" id="{41ECD973-ACFA-4AEC-B200-8FA273D45700}"/>
              </a:ext>
            </a:extLst>
          </p:cNvPr>
          <p:cNvSpPr txBox="1">
            <a:spLocks/>
          </p:cNvSpPr>
          <p:nvPr/>
        </p:nvSpPr>
        <p:spPr>
          <a:xfrm>
            <a:off x="4475923" y="1459613"/>
            <a:ext cx="6752254" cy="46530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Please read the MA Specification and MA Conditions 23/24 which can be found at the links in the previous slide; As there have been changes for 23/24.</a:t>
            </a:r>
          </a:p>
          <a:p>
            <a:r>
              <a:rPr lang="en-GB" b="1"/>
              <a:t>All queries should be directed to your SIA;</a:t>
            </a:r>
            <a:endParaRPr lang="en-GB" b="1">
              <a:cs typeface="Calibri"/>
            </a:endParaRPr>
          </a:p>
          <a:p>
            <a:r>
              <a:rPr lang="en-GB">
                <a:cs typeface="Calibri"/>
              </a:rPr>
              <a:t>Please ensure all your staff are signed up for the latest SDS updates and can access the external newsletter. Information on how to sign up for the external newsletter can be found </a:t>
            </a:r>
            <a:r>
              <a:rPr lang="en-GB">
                <a:solidFill>
                  <a:schemeClr val="accent1">
                    <a:lumMod val="75000"/>
                  </a:schemeClr>
                </a:solidFill>
                <a:cs typeface="Calibri"/>
                <a:hlinkClick r:id="rId8">
                  <a:extLst>
                    <a:ext uri="{A12FA001-AC4F-418D-AE19-62706E023703}">
                      <ahyp:hlinkClr xmlns:ahyp="http://schemas.microsoft.com/office/drawing/2018/hyperlinkcolor" val="tx"/>
                    </a:ext>
                  </a:extLst>
                </a:hlinkClick>
              </a:rPr>
              <a:t>here</a:t>
            </a:r>
            <a:r>
              <a:rPr lang="en-GB">
                <a:cs typeface="Calibri"/>
                <a:hlinkClick r:id="rId8">
                  <a:extLst>
                    <a:ext uri="{A12FA001-AC4F-418D-AE19-62706E023703}">
                      <ahyp:hlinkClr xmlns:ahyp="http://schemas.microsoft.com/office/drawing/2018/hyperlinkcolor" val="tx"/>
                    </a:ext>
                  </a:extLst>
                </a:hlinkClick>
              </a:rPr>
              <a:t> </a:t>
            </a:r>
            <a:r>
              <a:rPr lang="en-GB">
                <a:cs typeface="Calibri"/>
              </a:rPr>
              <a:t> and you also can speak to your SIA.</a:t>
            </a:r>
          </a:p>
          <a:p>
            <a:endParaRPr lang="en-GB" sz="2000">
              <a:solidFill>
                <a:schemeClr val="tx2"/>
              </a:solidFill>
              <a:cs typeface="Calibri"/>
            </a:endParaRPr>
          </a:p>
          <a:p>
            <a:endParaRPr lang="en-GB" sz="2000">
              <a:solidFill>
                <a:schemeClr val="tx2"/>
              </a:solidFill>
              <a:cs typeface="Calibri"/>
            </a:endParaRPr>
          </a:p>
          <a:p>
            <a:endParaRPr lang="en-GB" sz="2000">
              <a:solidFill>
                <a:schemeClr val="tx2"/>
              </a:solidFill>
              <a:cs typeface="Calibri"/>
            </a:endParaRPr>
          </a:p>
          <a:p>
            <a:pPr marL="0" indent="0">
              <a:buNone/>
            </a:pPr>
            <a:r>
              <a:rPr lang="en-GB" sz="2000">
                <a:solidFill>
                  <a:schemeClr val="tx2"/>
                </a:solidFill>
              </a:rPr>
              <a:t>		</a:t>
            </a:r>
          </a:p>
          <a:p>
            <a:pPr marL="0" indent="0" algn="ctr">
              <a:buNone/>
            </a:pPr>
            <a:r>
              <a:rPr lang="en-GB" sz="2000">
                <a:solidFill>
                  <a:schemeClr val="tx2"/>
                </a:solidFill>
              </a:rPr>
              <a:t>Thank you</a:t>
            </a:r>
          </a:p>
          <a:p>
            <a:endParaRPr lang="en-GB" sz="2000">
              <a:solidFill>
                <a:schemeClr val="tx2"/>
              </a:solidFill>
              <a:cs typeface="Calibri" panose="020F0502020204030204"/>
            </a:endParaRPr>
          </a:p>
          <a:p>
            <a:pPr marL="0" indent="0">
              <a:buNone/>
            </a:pPr>
            <a:endParaRPr lang="en-GB" sz="2000">
              <a:solidFill>
                <a:schemeClr val="tx2"/>
              </a:solidFill>
              <a:cs typeface="Calibri" panose="020F0502020204030204"/>
            </a:endParaRPr>
          </a:p>
        </p:txBody>
      </p:sp>
      <p:pic>
        <p:nvPicPr>
          <p:cNvPr id="2" name="Slide 12">
            <a:hlinkClick r:id="" action="ppaction://media"/>
            <a:extLst>
              <a:ext uri="{FF2B5EF4-FFF2-40B4-BE49-F238E27FC236}">
                <a16:creationId xmlns:a16="http://schemas.microsoft.com/office/drawing/2014/main" id="{59216CD6-9809-DBEF-F7DB-622FC2F3C7B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75777" y="5909318"/>
            <a:ext cx="609600" cy="609600"/>
          </a:xfrm>
          <a:prstGeom prst="rect">
            <a:avLst/>
          </a:prstGeom>
        </p:spPr>
      </p:pic>
    </p:spTree>
    <p:extLst>
      <p:ext uri="{BB962C8B-B14F-4D97-AF65-F5344CB8AC3E}">
        <p14:creationId xmlns:p14="http://schemas.microsoft.com/office/powerpoint/2010/main" val="4020760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9943AA-1957-E447-9179-6156F9992ABC}"/>
              </a:ext>
            </a:extLst>
          </p:cNvPr>
          <p:cNvSpPr txBox="1">
            <a:spLocks/>
          </p:cNvSpPr>
          <p:nvPr/>
        </p:nvSpPr>
        <p:spPr>
          <a:xfrm>
            <a:off x="2589428" y="246734"/>
            <a:ext cx="7771121" cy="486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rPr>
              <a:t>Next Steps</a:t>
            </a:r>
          </a:p>
        </p:txBody>
      </p:sp>
      <p:sp>
        <p:nvSpPr>
          <p:cNvPr id="19" name="Content Placeholder 2">
            <a:extLst>
              <a:ext uri="{FF2B5EF4-FFF2-40B4-BE49-F238E27FC236}">
                <a16:creationId xmlns:a16="http://schemas.microsoft.com/office/drawing/2014/main" id="{8F1DE81B-F1E2-AA48-A58C-0F5A4CEE5342}"/>
              </a:ext>
            </a:extLst>
          </p:cNvPr>
          <p:cNvSpPr txBox="1">
            <a:spLocks/>
          </p:cNvSpPr>
          <p:nvPr/>
        </p:nvSpPr>
        <p:spPr>
          <a:xfrm>
            <a:off x="4323523" y="1307213"/>
            <a:ext cx="6752254" cy="39557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800"/>
          </a:p>
          <a:p>
            <a:endParaRPr lang="en-GB" sz="1800"/>
          </a:p>
          <a:p>
            <a:endParaRPr lang="en-GB" sz="1800"/>
          </a:p>
          <a:p>
            <a:endParaRPr lang="en-GB" sz="1800"/>
          </a:p>
        </p:txBody>
      </p:sp>
      <p:sp>
        <p:nvSpPr>
          <p:cNvPr id="71" name="TextBox 70">
            <a:extLst>
              <a:ext uri="{FF2B5EF4-FFF2-40B4-BE49-F238E27FC236}">
                <a16:creationId xmlns:a16="http://schemas.microsoft.com/office/drawing/2014/main" id="{AC8E47BF-0F67-644A-9848-D236FC785C5A}"/>
              </a:ext>
            </a:extLst>
          </p:cNvPr>
          <p:cNvSpPr txBox="1"/>
          <p:nvPr/>
        </p:nvSpPr>
        <p:spPr>
          <a:xfrm>
            <a:off x="-6401591" y="5262987"/>
            <a:ext cx="60954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alpha val="0"/>
                  </a:prstClr>
                </a:solidFill>
                <a:effectLst/>
                <a:uLnTx/>
                <a:uFillTx/>
                <a:latin typeface="Calibri" panose="020F0502020204030204"/>
                <a:ea typeface="+mn-ea"/>
                <a:cs typeface="+mn-cs"/>
              </a:rPr>
              <a:t>To develop meta-skills that support the needs and objectives of the business</a:t>
            </a:r>
          </a:p>
        </p:txBody>
      </p:sp>
      <p:sp>
        <p:nvSpPr>
          <p:cNvPr id="12" name="Rectangle 11">
            <a:extLst>
              <a:ext uri="{FF2B5EF4-FFF2-40B4-BE49-F238E27FC236}">
                <a16:creationId xmlns:a16="http://schemas.microsoft.com/office/drawing/2014/main" id="{27D7D740-A449-8B4A-BE03-067029FD82B7}"/>
              </a:ext>
            </a:extLst>
          </p:cNvPr>
          <p:cNvSpPr/>
          <p:nvPr/>
        </p:nvSpPr>
        <p:spPr>
          <a:xfrm>
            <a:off x="0" y="-1"/>
            <a:ext cx="838200" cy="6858001"/>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651F12B-2E0A-4F2F-B7A3-1395CC3B67DE}"/>
              </a:ext>
            </a:extLst>
          </p:cNvPr>
          <p:cNvSpPr/>
          <p:nvPr/>
        </p:nvSpPr>
        <p:spPr>
          <a:xfrm>
            <a:off x="1116223" y="2561672"/>
            <a:ext cx="2276061" cy="2061485"/>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a:extLst>
              <a:ext uri="{FF2B5EF4-FFF2-40B4-BE49-F238E27FC236}">
                <a16:creationId xmlns:a16="http://schemas.microsoft.com/office/drawing/2014/main" id="{073E8344-8464-41DE-ADB1-31144870F8CB}"/>
              </a:ext>
            </a:extLst>
          </p:cNvPr>
          <p:cNvPicPr>
            <a:picLocks noChangeAspect="1" noChangeArrowheads="1"/>
          </p:cNvPicPr>
          <p:nvPr/>
        </p:nvPicPr>
        <p:blipFill>
          <a:blip r:embed="rId5" cstate="print"/>
          <a:srcRect/>
          <a:stretch>
            <a:fillRect/>
          </a:stretch>
        </p:blipFill>
        <p:spPr bwMode="auto">
          <a:xfrm>
            <a:off x="-22223" y="3138"/>
            <a:ext cx="1981204" cy="1054236"/>
          </a:xfrm>
          <a:prstGeom prst="rect">
            <a:avLst/>
          </a:prstGeom>
          <a:noFill/>
          <a:ln w="9525">
            <a:noFill/>
            <a:miter lim="800000"/>
            <a:headEnd/>
            <a:tailEnd/>
          </a:ln>
          <a:effectLst/>
        </p:spPr>
      </p:pic>
      <p:sp>
        <p:nvSpPr>
          <p:cNvPr id="11" name="Title 1">
            <a:extLst>
              <a:ext uri="{FF2B5EF4-FFF2-40B4-BE49-F238E27FC236}">
                <a16:creationId xmlns:a16="http://schemas.microsoft.com/office/drawing/2014/main" id="{D0D572F5-D27A-4249-9FCF-085E1CA5D59A}"/>
              </a:ext>
            </a:extLst>
          </p:cNvPr>
          <p:cNvSpPr txBox="1">
            <a:spLocks/>
          </p:cNvSpPr>
          <p:nvPr/>
        </p:nvSpPr>
        <p:spPr>
          <a:xfrm rot="16200000">
            <a:off x="-3450169" y="2575803"/>
            <a:ext cx="7771121" cy="486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400" b="1">
                <a:solidFill>
                  <a:schemeClr val="accent5">
                    <a:lumMod val="50000"/>
                  </a:schemeClr>
                </a:solidFill>
                <a:latin typeface="Trebuchet MS" panose="020B0703020202090204" pitchFamily="34" charset="0"/>
              </a:rPr>
              <a:t>Next Step</a:t>
            </a:r>
            <a:r>
              <a:rPr kumimoji="0" lang="en-GB" sz="24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rPr>
              <a:t>s</a:t>
            </a:r>
          </a:p>
        </p:txBody>
      </p:sp>
      <p:pic>
        <p:nvPicPr>
          <p:cNvPr id="3" name="Graphic 2" descr="End">
            <a:extLst>
              <a:ext uri="{FF2B5EF4-FFF2-40B4-BE49-F238E27FC236}">
                <a16:creationId xmlns:a16="http://schemas.microsoft.com/office/drawing/2014/main" id="{46B74BEA-157F-482F-8F6A-B75084E606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69439" y="3135214"/>
            <a:ext cx="914400" cy="914400"/>
          </a:xfrm>
          <a:prstGeom prst="rect">
            <a:avLst/>
          </a:prstGeom>
        </p:spPr>
      </p:pic>
      <p:sp>
        <p:nvSpPr>
          <p:cNvPr id="13" name="Content Placeholder 2">
            <a:extLst>
              <a:ext uri="{FF2B5EF4-FFF2-40B4-BE49-F238E27FC236}">
                <a16:creationId xmlns:a16="http://schemas.microsoft.com/office/drawing/2014/main" id="{41ECD973-ACFA-4AEC-B200-8FA273D45700}"/>
              </a:ext>
            </a:extLst>
          </p:cNvPr>
          <p:cNvSpPr txBox="1">
            <a:spLocks/>
          </p:cNvSpPr>
          <p:nvPr/>
        </p:nvSpPr>
        <p:spPr>
          <a:xfrm>
            <a:off x="4475923" y="1459613"/>
            <a:ext cx="6752254" cy="39557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000">
              <a:solidFill>
                <a:schemeClr val="tx2"/>
              </a:solidFill>
              <a:cs typeface="Calibri"/>
            </a:endParaRPr>
          </a:p>
          <a:p>
            <a:endParaRPr lang="en-GB" sz="2000">
              <a:solidFill>
                <a:schemeClr val="tx2"/>
              </a:solidFill>
              <a:cs typeface="Calibri"/>
            </a:endParaRPr>
          </a:p>
          <a:p>
            <a:endParaRPr lang="en-GB" sz="2000">
              <a:solidFill>
                <a:schemeClr val="tx2"/>
              </a:solidFill>
              <a:cs typeface="Calibri"/>
            </a:endParaRPr>
          </a:p>
          <a:p>
            <a:pPr marL="0" indent="0">
              <a:buNone/>
            </a:pPr>
            <a:r>
              <a:rPr lang="en-GB" sz="2000">
                <a:solidFill>
                  <a:schemeClr val="tx2"/>
                </a:solidFill>
              </a:rPr>
              <a:t>		</a:t>
            </a:r>
            <a:endParaRPr lang="en-GB" sz="2000">
              <a:solidFill>
                <a:schemeClr val="tx2"/>
              </a:solidFill>
              <a:cs typeface="Calibri" panose="020F0502020204030204"/>
            </a:endParaRPr>
          </a:p>
          <a:p>
            <a:pPr marL="0" indent="0">
              <a:buNone/>
            </a:pPr>
            <a:endParaRPr lang="en-GB" sz="2000">
              <a:solidFill>
                <a:schemeClr val="tx2"/>
              </a:solidFill>
              <a:cs typeface="Calibri" panose="020F0502020204030204"/>
            </a:endParaRPr>
          </a:p>
        </p:txBody>
      </p:sp>
      <p:pic>
        <p:nvPicPr>
          <p:cNvPr id="4" name="Picture 3">
            <a:extLst>
              <a:ext uri="{FF2B5EF4-FFF2-40B4-BE49-F238E27FC236}">
                <a16:creationId xmlns:a16="http://schemas.microsoft.com/office/drawing/2014/main" id="{958EAA7D-E4E7-9574-7C77-59CD8301436D}"/>
              </a:ext>
            </a:extLst>
          </p:cNvPr>
          <p:cNvPicPr>
            <a:picLocks noChangeAspect="1"/>
          </p:cNvPicPr>
          <p:nvPr/>
        </p:nvPicPr>
        <p:blipFill>
          <a:blip r:embed="rId8"/>
          <a:stretch>
            <a:fillRect/>
          </a:stretch>
        </p:blipFill>
        <p:spPr>
          <a:xfrm>
            <a:off x="-136149" y="-1"/>
            <a:ext cx="12328149" cy="6934584"/>
          </a:xfrm>
          <a:prstGeom prst="rect">
            <a:avLst/>
          </a:prstGeom>
        </p:spPr>
      </p:pic>
      <p:pic>
        <p:nvPicPr>
          <p:cNvPr id="2" name="Slide 13">
            <a:hlinkClick r:id="" action="ppaction://media"/>
            <a:extLst>
              <a:ext uri="{FF2B5EF4-FFF2-40B4-BE49-F238E27FC236}">
                <a16:creationId xmlns:a16="http://schemas.microsoft.com/office/drawing/2014/main" id="{BB854575-CD40-AE3E-4F2D-674B5E74D6F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57270" y="6018073"/>
            <a:ext cx="609600" cy="609600"/>
          </a:xfrm>
          <a:prstGeom prst="rect">
            <a:avLst/>
          </a:prstGeom>
        </p:spPr>
      </p:pic>
    </p:spTree>
    <p:extLst>
      <p:ext uri="{BB962C8B-B14F-4D97-AF65-F5344CB8AC3E}">
        <p14:creationId xmlns:p14="http://schemas.microsoft.com/office/powerpoint/2010/main" val="247774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339145" cy="6858000"/>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919536" y="2185701"/>
            <a:ext cx="7730302" cy="769441"/>
          </a:xfrm>
          <a:prstGeom prst="rect">
            <a:avLst/>
          </a:prstGeom>
          <a:noFill/>
        </p:spPr>
        <p:txBody>
          <a:bodyPr wrap="square" rtlCol="0">
            <a:spAutoFit/>
          </a:bodyPr>
          <a:lstStyle/>
          <a:p>
            <a:pPr algn="ctr"/>
            <a:r>
              <a:rPr lang="en-GB" sz="4400" b="1">
                <a:solidFill>
                  <a:schemeClr val="bg1"/>
                </a:solidFill>
                <a:latin typeface="FS Lola" panose="02000506050000020004"/>
                <a:cs typeface="Arial" panose="020B0604020202020204" pitchFamily="34" charset="0"/>
              </a:rPr>
              <a:t>Thank you</a:t>
            </a:r>
          </a:p>
        </p:txBody>
      </p:sp>
      <p:pic>
        <p:nvPicPr>
          <p:cNvPr id="6" name="Picture 2">
            <a:extLst>
              <a:ext uri="{FF2B5EF4-FFF2-40B4-BE49-F238E27FC236}">
                <a16:creationId xmlns:a16="http://schemas.microsoft.com/office/drawing/2014/main" id="{840005F4-B427-4E44-ADE5-CFBE5A8C1C57}"/>
              </a:ext>
            </a:extLst>
          </p:cNvPr>
          <p:cNvPicPr>
            <a:picLocks noChangeAspect="1" noChangeArrowheads="1"/>
          </p:cNvPicPr>
          <p:nvPr/>
        </p:nvPicPr>
        <p:blipFill>
          <a:blip r:embed="rId6" cstate="print"/>
          <a:srcRect/>
          <a:stretch>
            <a:fillRect/>
          </a:stretch>
        </p:blipFill>
        <p:spPr bwMode="auto">
          <a:xfrm>
            <a:off x="0" y="225287"/>
            <a:ext cx="1981204" cy="1054236"/>
          </a:xfrm>
          <a:prstGeom prst="rect">
            <a:avLst/>
          </a:prstGeom>
          <a:noFill/>
          <a:ln w="9525">
            <a:noFill/>
            <a:miter lim="800000"/>
            <a:headEnd/>
            <a:tailEnd/>
          </a:ln>
          <a:effectLst/>
        </p:spPr>
      </p:pic>
      <p:pic>
        <p:nvPicPr>
          <p:cNvPr id="5" name="Picture 4">
            <a:extLst>
              <a:ext uri="{FF2B5EF4-FFF2-40B4-BE49-F238E27FC236}">
                <a16:creationId xmlns:a16="http://schemas.microsoft.com/office/drawing/2014/main" id="{74094D6A-56A0-4CDC-85CC-5639AB8065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0510" y="6119386"/>
            <a:ext cx="9152630" cy="623456"/>
          </a:xfrm>
          <a:prstGeom prst="rect">
            <a:avLst/>
          </a:prstGeom>
        </p:spPr>
      </p:pic>
      <p:pic>
        <p:nvPicPr>
          <p:cNvPr id="2" name="Slide 14">
            <a:hlinkClick r:id="" action="ppaction://media"/>
            <a:extLst>
              <a:ext uri="{FF2B5EF4-FFF2-40B4-BE49-F238E27FC236}">
                <a16:creationId xmlns:a16="http://schemas.microsoft.com/office/drawing/2014/main" id="{899240AD-FFA0-244D-F6BD-EFDBDA6C65E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65585" y="5690901"/>
            <a:ext cx="609600" cy="609600"/>
          </a:xfrm>
          <a:prstGeom prst="rect">
            <a:avLst/>
          </a:prstGeom>
        </p:spPr>
      </p:pic>
    </p:spTree>
    <p:custDataLst>
      <p:tags r:id="rId1"/>
    </p:custDataLst>
    <p:extLst>
      <p:ext uri="{BB962C8B-B14F-4D97-AF65-F5344CB8AC3E}">
        <p14:creationId xmlns:p14="http://schemas.microsoft.com/office/powerpoint/2010/main" val="2855512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9943AA-1957-E447-9179-6156F9992ABC}"/>
              </a:ext>
            </a:extLst>
          </p:cNvPr>
          <p:cNvSpPr txBox="1">
            <a:spLocks/>
          </p:cNvSpPr>
          <p:nvPr/>
        </p:nvSpPr>
        <p:spPr>
          <a:xfrm>
            <a:off x="2589428" y="246733"/>
            <a:ext cx="7771121" cy="8490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2400" b="1">
                <a:solidFill>
                  <a:schemeClr val="accent5">
                    <a:lumMod val="50000"/>
                  </a:schemeClr>
                </a:solidFill>
                <a:latin typeface="Trebuchet MS" panose="020B0703020202090204" pitchFamily="34" charset="0"/>
              </a:rPr>
              <a:t>MA Specification - Clarifications for 23/24 </a:t>
            </a:r>
            <a:endParaRPr kumimoji="0" lang="en-GB" sz="24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endParaRPr>
          </a:p>
        </p:txBody>
      </p:sp>
      <p:sp>
        <p:nvSpPr>
          <p:cNvPr id="19" name="Content Placeholder 2">
            <a:extLst>
              <a:ext uri="{FF2B5EF4-FFF2-40B4-BE49-F238E27FC236}">
                <a16:creationId xmlns:a16="http://schemas.microsoft.com/office/drawing/2014/main" id="{8F1DE81B-F1E2-AA48-A58C-0F5A4CEE5342}"/>
              </a:ext>
            </a:extLst>
          </p:cNvPr>
          <p:cNvSpPr txBox="1">
            <a:spLocks/>
          </p:cNvSpPr>
          <p:nvPr/>
        </p:nvSpPr>
        <p:spPr>
          <a:xfrm>
            <a:off x="4323523" y="970156"/>
            <a:ext cx="6752254" cy="47609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a:solidFill>
                <a:schemeClr val="tx2"/>
              </a:solidFill>
            </a:endParaRPr>
          </a:p>
          <a:p>
            <a:pPr marL="0" indent="0">
              <a:buNone/>
            </a:pPr>
            <a:endParaRPr lang="en-GB" sz="2000">
              <a:solidFill>
                <a:schemeClr val="tx2"/>
              </a:solidFill>
            </a:endParaRPr>
          </a:p>
          <a:p>
            <a:endParaRPr lang="en-GB" sz="2000">
              <a:solidFill>
                <a:schemeClr val="tx2"/>
              </a:solidFill>
            </a:endParaRPr>
          </a:p>
          <a:p>
            <a:endParaRPr lang="en-GB" sz="2000">
              <a:solidFill>
                <a:schemeClr val="tx2"/>
              </a:solidFill>
            </a:endParaRPr>
          </a:p>
          <a:p>
            <a:pPr marL="0" indent="0">
              <a:buNone/>
            </a:pPr>
            <a:endParaRPr lang="en-GB" sz="2000">
              <a:solidFill>
                <a:schemeClr val="tx2"/>
              </a:solidFill>
            </a:endParaRPr>
          </a:p>
        </p:txBody>
      </p:sp>
      <p:sp>
        <p:nvSpPr>
          <p:cNvPr id="71" name="TextBox 70">
            <a:extLst>
              <a:ext uri="{FF2B5EF4-FFF2-40B4-BE49-F238E27FC236}">
                <a16:creationId xmlns:a16="http://schemas.microsoft.com/office/drawing/2014/main" id="{AC8E47BF-0F67-644A-9848-D236FC785C5A}"/>
              </a:ext>
            </a:extLst>
          </p:cNvPr>
          <p:cNvSpPr txBox="1"/>
          <p:nvPr/>
        </p:nvSpPr>
        <p:spPr>
          <a:xfrm>
            <a:off x="-6401591" y="5262987"/>
            <a:ext cx="60954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alpha val="0"/>
                  </a:prstClr>
                </a:solidFill>
                <a:effectLst/>
                <a:uLnTx/>
                <a:uFillTx/>
                <a:latin typeface="Calibri" panose="020F0502020204030204"/>
                <a:ea typeface="+mn-ea"/>
                <a:cs typeface="+mn-cs"/>
              </a:rPr>
              <a:t>To develop meta-skills that support the needs and objectives of the business</a:t>
            </a:r>
          </a:p>
        </p:txBody>
      </p:sp>
      <p:sp>
        <p:nvSpPr>
          <p:cNvPr id="12" name="Rectangle 11">
            <a:extLst>
              <a:ext uri="{FF2B5EF4-FFF2-40B4-BE49-F238E27FC236}">
                <a16:creationId xmlns:a16="http://schemas.microsoft.com/office/drawing/2014/main" id="{27D7D740-A449-8B4A-BE03-067029FD82B7}"/>
              </a:ext>
            </a:extLst>
          </p:cNvPr>
          <p:cNvSpPr/>
          <p:nvPr/>
        </p:nvSpPr>
        <p:spPr>
          <a:xfrm>
            <a:off x="-44458" y="-1"/>
            <a:ext cx="838200" cy="6858001"/>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651F12B-2E0A-4F2F-B7A3-1395CC3B67DE}"/>
              </a:ext>
            </a:extLst>
          </p:cNvPr>
          <p:cNvSpPr/>
          <p:nvPr/>
        </p:nvSpPr>
        <p:spPr>
          <a:xfrm>
            <a:off x="793743" y="2048933"/>
            <a:ext cx="2292357" cy="2101058"/>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a:extLst>
              <a:ext uri="{FF2B5EF4-FFF2-40B4-BE49-F238E27FC236}">
                <a16:creationId xmlns:a16="http://schemas.microsoft.com/office/drawing/2014/main" id="{073E8344-8464-41DE-ADB1-31144870F8CB}"/>
              </a:ext>
            </a:extLst>
          </p:cNvPr>
          <p:cNvPicPr>
            <a:picLocks noChangeAspect="1" noChangeArrowheads="1"/>
          </p:cNvPicPr>
          <p:nvPr/>
        </p:nvPicPr>
        <p:blipFill>
          <a:blip r:embed="rId6" cstate="print"/>
          <a:srcRect/>
          <a:stretch>
            <a:fillRect/>
          </a:stretch>
        </p:blipFill>
        <p:spPr bwMode="auto">
          <a:xfrm>
            <a:off x="-62392" y="0"/>
            <a:ext cx="1981204" cy="1054236"/>
          </a:xfrm>
          <a:prstGeom prst="rect">
            <a:avLst/>
          </a:prstGeom>
          <a:noFill/>
          <a:ln w="9525">
            <a:noFill/>
            <a:miter lim="800000"/>
            <a:headEnd/>
            <a:tailEnd/>
          </a:ln>
          <a:effectLst/>
        </p:spPr>
      </p:pic>
      <p:sp>
        <p:nvSpPr>
          <p:cNvPr id="11" name="Title 1">
            <a:extLst>
              <a:ext uri="{FF2B5EF4-FFF2-40B4-BE49-F238E27FC236}">
                <a16:creationId xmlns:a16="http://schemas.microsoft.com/office/drawing/2014/main" id="{D0D572F5-D27A-4249-9FCF-085E1CA5D59A}"/>
              </a:ext>
            </a:extLst>
          </p:cNvPr>
          <p:cNvSpPr txBox="1">
            <a:spLocks/>
          </p:cNvSpPr>
          <p:nvPr/>
        </p:nvSpPr>
        <p:spPr>
          <a:xfrm rot="16200000">
            <a:off x="-3450169" y="2575803"/>
            <a:ext cx="7771121" cy="486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rPr>
              <a:t>Clarifications  for 23/24</a:t>
            </a:r>
          </a:p>
        </p:txBody>
      </p:sp>
      <p:pic>
        <p:nvPicPr>
          <p:cNvPr id="3" name="Graphic 2" descr="Document">
            <a:extLst>
              <a:ext uri="{FF2B5EF4-FFF2-40B4-BE49-F238E27FC236}">
                <a16:creationId xmlns:a16="http://schemas.microsoft.com/office/drawing/2014/main" id="{4F8A74DA-D8BF-418E-947F-A1EA082F59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71501" y="2489200"/>
            <a:ext cx="1083908" cy="1253067"/>
          </a:xfrm>
          <a:prstGeom prst="rect">
            <a:avLst/>
          </a:prstGeom>
        </p:spPr>
      </p:pic>
      <p:sp>
        <p:nvSpPr>
          <p:cNvPr id="4" name="TextBox 3">
            <a:extLst>
              <a:ext uri="{FF2B5EF4-FFF2-40B4-BE49-F238E27FC236}">
                <a16:creationId xmlns:a16="http://schemas.microsoft.com/office/drawing/2014/main" id="{0BF7A9DD-5011-98D8-E827-606306A0AA8B}"/>
              </a:ext>
            </a:extLst>
          </p:cNvPr>
          <p:cNvSpPr txBox="1"/>
          <p:nvPr/>
        </p:nvSpPr>
        <p:spPr>
          <a:xfrm>
            <a:off x="3351903" y="1543050"/>
            <a:ext cx="8266390" cy="3046988"/>
          </a:xfrm>
          <a:prstGeom prst="rect">
            <a:avLst/>
          </a:prstGeom>
          <a:noFill/>
        </p:spPr>
        <p:txBody>
          <a:bodyPr wrap="square" rtlCol="0">
            <a:spAutoFit/>
          </a:bodyPr>
          <a:lstStyle/>
          <a:p>
            <a:pPr marL="342900" indent="-342900">
              <a:buFont typeface="Arial" panose="020B0604020202020204" pitchFamily="34" charset="0"/>
              <a:buChar char="•"/>
            </a:pPr>
            <a:r>
              <a:rPr lang="en-US" sz="2400"/>
              <a:t>All COVID interim measures removed for 23/24.</a:t>
            </a:r>
          </a:p>
          <a:p>
            <a:pPr marL="342900" indent="-342900">
              <a:buFont typeface="Arial" panose="020B0604020202020204" pitchFamily="34" charset="0"/>
              <a:buChar char="•"/>
            </a:pPr>
            <a:r>
              <a:rPr lang="en-US" sz="2400"/>
              <a:t>FIPS User Access</a:t>
            </a:r>
          </a:p>
          <a:p>
            <a:pPr marL="342900" indent="-342900">
              <a:buFont typeface="Arial" panose="020B0604020202020204" pitchFamily="34" charset="0"/>
              <a:buChar char="•"/>
            </a:pPr>
            <a:r>
              <a:rPr lang="en-US" sz="2400"/>
              <a:t>SA/QAP process</a:t>
            </a:r>
          </a:p>
          <a:p>
            <a:pPr marL="342900" indent="-342900">
              <a:buFont typeface="Arial" panose="020B0604020202020204" pitchFamily="34" charset="0"/>
              <a:buChar char="•"/>
            </a:pPr>
            <a:r>
              <a:rPr lang="en-US" sz="2400"/>
              <a:t>Legal right to work in the UK</a:t>
            </a:r>
          </a:p>
          <a:p>
            <a:pPr marL="342900" indent="-342900">
              <a:buFont typeface="Arial" panose="020B0604020202020204" pitchFamily="34" charset="0"/>
              <a:buChar char="•"/>
            </a:pPr>
            <a:r>
              <a:rPr lang="en-US" sz="2400"/>
              <a:t>Age Eligibility </a:t>
            </a:r>
          </a:p>
          <a:p>
            <a:pPr marL="342900" indent="-342900">
              <a:buFont typeface="Arial" panose="020B0604020202020204" pitchFamily="34" charset="0"/>
              <a:buChar char="•"/>
            </a:pPr>
            <a:r>
              <a:rPr lang="en-US" sz="2400"/>
              <a:t>Signatures and dates </a:t>
            </a:r>
          </a:p>
          <a:p>
            <a:pPr marL="342900" indent="-342900">
              <a:buFont typeface="Arial" panose="020B0604020202020204" pitchFamily="34" charset="0"/>
              <a:buChar char="•"/>
            </a:pPr>
            <a:r>
              <a:rPr lang="en-US" sz="2400"/>
              <a:t>Time scales for validation</a:t>
            </a:r>
          </a:p>
          <a:p>
            <a:pPr marL="342900" indent="-342900">
              <a:buFont typeface="Arial" panose="020B0604020202020204" pitchFamily="34" charset="0"/>
              <a:buChar char="•"/>
            </a:pPr>
            <a:r>
              <a:rPr lang="en-US" sz="2400"/>
              <a:t>Initial Assessment and Learning Plan</a:t>
            </a:r>
          </a:p>
        </p:txBody>
      </p:sp>
      <p:pic>
        <p:nvPicPr>
          <p:cNvPr id="2" name="Slide 2">
            <a:hlinkClick r:id="" action="ppaction://media"/>
            <a:extLst>
              <a:ext uri="{FF2B5EF4-FFF2-40B4-BE49-F238E27FC236}">
                <a16:creationId xmlns:a16="http://schemas.microsoft.com/office/drawing/2014/main" id="{C3B2E945-AF50-62AB-97C5-28C84A88393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770977" y="5618372"/>
            <a:ext cx="609600" cy="581891"/>
          </a:xfrm>
          <a:prstGeom prst="rect">
            <a:avLst/>
          </a:prstGeom>
        </p:spPr>
      </p:pic>
    </p:spTree>
    <p:custDataLst>
      <p:tags r:id="rId1"/>
    </p:custDataLst>
    <p:extLst>
      <p:ext uri="{BB962C8B-B14F-4D97-AF65-F5344CB8AC3E}">
        <p14:creationId xmlns:p14="http://schemas.microsoft.com/office/powerpoint/2010/main" val="2277850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9943AA-1957-E447-9179-6156F9992ABC}"/>
              </a:ext>
            </a:extLst>
          </p:cNvPr>
          <p:cNvSpPr txBox="1">
            <a:spLocks/>
          </p:cNvSpPr>
          <p:nvPr/>
        </p:nvSpPr>
        <p:spPr>
          <a:xfrm>
            <a:off x="2589428" y="246734"/>
            <a:ext cx="7771121" cy="486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2000" b="1">
                <a:solidFill>
                  <a:schemeClr val="accent5">
                    <a:lumMod val="50000"/>
                  </a:schemeClr>
                </a:solidFill>
                <a:latin typeface="Trebuchet MS" panose="020B0703020202090204" pitchFamily="34" charset="0"/>
              </a:rPr>
              <a:t>MA Specification – New for 23/24 </a:t>
            </a:r>
            <a:endParaRPr kumimoji="0" lang="en-GB" sz="20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endParaRPr>
          </a:p>
        </p:txBody>
      </p:sp>
      <p:sp>
        <p:nvSpPr>
          <p:cNvPr id="19" name="Content Placeholder 2">
            <a:extLst>
              <a:ext uri="{FF2B5EF4-FFF2-40B4-BE49-F238E27FC236}">
                <a16:creationId xmlns:a16="http://schemas.microsoft.com/office/drawing/2014/main" id="{8F1DE81B-F1E2-AA48-A58C-0F5A4CEE5342}"/>
              </a:ext>
            </a:extLst>
          </p:cNvPr>
          <p:cNvSpPr txBox="1">
            <a:spLocks/>
          </p:cNvSpPr>
          <p:nvPr/>
        </p:nvSpPr>
        <p:spPr>
          <a:xfrm>
            <a:off x="4323523" y="970156"/>
            <a:ext cx="6752254" cy="47609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a:solidFill>
                <a:schemeClr val="tx2"/>
              </a:solidFill>
            </a:endParaRPr>
          </a:p>
          <a:p>
            <a:pPr marL="0" indent="0">
              <a:buNone/>
            </a:pPr>
            <a:endParaRPr lang="en-GB" sz="2000">
              <a:solidFill>
                <a:schemeClr val="tx2"/>
              </a:solidFill>
            </a:endParaRPr>
          </a:p>
          <a:p>
            <a:endParaRPr lang="en-GB" sz="2000">
              <a:solidFill>
                <a:schemeClr val="tx2"/>
              </a:solidFill>
            </a:endParaRPr>
          </a:p>
          <a:p>
            <a:endParaRPr lang="en-GB" sz="2000">
              <a:solidFill>
                <a:schemeClr val="tx2"/>
              </a:solidFill>
            </a:endParaRPr>
          </a:p>
          <a:p>
            <a:pPr marL="0" indent="0">
              <a:buNone/>
            </a:pPr>
            <a:endParaRPr lang="en-GB" sz="2000">
              <a:solidFill>
                <a:schemeClr val="tx2"/>
              </a:solidFill>
            </a:endParaRPr>
          </a:p>
        </p:txBody>
      </p:sp>
      <p:sp>
        <p:nvSpPr>
          <p:cNvPr id="71" name="TextBox 70">
            <a:extLst>
              <a:ext uri="{FF2B5EF4-FFF2-40B4-BE49-F238E27FC236}">
                <a16:creationId xmlns:a16="http://schemas.microsoft.com/office/drawing/2014/main" id="{AC8E47BF-0F67-644A-9848-D236FC785C5A}"/>
              </a:ext>
            </a:extLst>
          </p:cNvPr>
          <p:cNvSpPr txBox="1"/>
          <p:nvPr/>
        </p:nvSpPr>
        <p:spPr>
          <a:xfrm>
            <a:off x="-6401591" y="5262987"/>
            <a:ext cx="60954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alpha val="0"/>
                  </a:prstClr>
                </a:solidFill>
                <a:effectLst/>
                <a:uLnTx/>
                <a:uFillTx/>
                <a:latin typeface="Calibri" panose="020F0502020204030204"/>
                <a:ea typeface="+mn-ea"/>
                <a:cs typeface="+mn-cs"/>
              </a:rPr>
              <a:t>To develop meta-skills that support the needs and objectives of the business</a:t>
            </a:r>
          </a:p>
        </p:txBody>
      </p:sp>
      <p:sp>
        <p:nvSpPr>
          <p:cNvPr id="12" name="Rectangle 11">
            <a:extLst>
              <a:ext uri="{FF2B5EF4-FFF2-40B4-BE49-F238E27FC236}">
                <a16:creationId xmlns:a16="http://schemas.microsoft.com/office/drawing/2014/main" id="{27D7D740-A449-8B4A-BE03-067029FD82B7}"/>
              </a:ext>
            </a:extLst>
          </p:cNvPr>
          <p:cNvSpPr/>
          <p:nvPr/>
        </p:nvSpPr>
        <p:spPr>
          <a:xfrm>
            <a:off x="-44458" y="-1"/>
            <a:ext cx="838200" cy="6858001"/>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651F12B-2E0A-4F2F-B7A3-1395CC3B67DE}"/>
              </a:ext>
            </a:extLst>
          </p:cNvPr>
          <p:cNvSpPr/>
          <p:nvPr/>
        </p:nvSpPr>
        <p:spPr>
          <a:xfrm>
            <a:off x="1116223" y="2561672"/>
            <a:ext cx="2276061" cy="2061485"/>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a:extLst>
              <a:ext uri="{FF2B5EF4-FFF2-40B4-BE49-F238E27FC236}">
                <a16:creationId xmlns:a16="http://schemas.microsoft.com/office/drawing/2014/main" id="{073E8344-8464-41DE-ADB1-31144870F8CB}"/>
              </a:ext>
            </a:extLst>
          </p:cNvPr>
          <p:cNvPicPr>
            <a:picLocks noChangeAspect="1" noChangeArrowheads="1"/>
          </p:cNvPicPr>
          <p:nvPr/>
        </p:nvPicPr>
        <p:blipFill>
          <a:blip r:embed="rId6" cstate="print"/>
          <a:srcRect/>
          <a:stretch>
            <a:fillRect/>
          </a:stretch>
        </p:blipFill>
        <p:spPr bwMode="auto">
          <a:xfrm>
            <a:off x="-62392" y="0"/>
            <a:ext cx="1981204" cy="1054236"/>
          </a:xfrm>
          <a:prstGeom prst="rect">
            <a:avLst/>
          </a:prstGeom>
          <a:noFill/>
          <a:ln w="9525">
            <a:noFill/>
            <a:miter lim="800000"/>
            <a:headEnd/>
            <a:tailEnd/>
          </a:ln>
          <a:effectLst/>
        </p:spPr>
      </p:pic>
      <p:sp>
        <p:nvSpPr>
          <p:cNvPr id="11" name="Title 1">
            <a:extLst>
              <a:ext uri="{FF2B5EF4-FFF2-40B4-BE49-F238E27FC236}">
                <a16:creationId xmlns:a16="http://schemas.microsoft.com/office/drawing/2014/main" id="{D0D572F5-D27A-4249-9FCF-085E1CA5D59A}"/>
              </a:ext>
            </a:extLst>
          </p:cNvPr>
          <p:cNvSpPr txBox="1">
            <a:spLocks/>
          </p:cNvSpPr>
          <p:nvPr/>
        </p:nvSpPr>
        <p:spPr>
          <a:xfrm rot="16200000">
            <a:off x="-3450169" y="2575803"/>
            <a:ext cx="7771121" cy="486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rPr>
              <a:t>Clarifications  for 23/24</a:t>
            </a:r>
          </a:p>
        </p:txBody>
      </p:sp>
      <p:pic>
        <p:nvPicPr>
          <p:cNvPr id="3" name="Graphic 2" descr="Document">
            <a:extLst>
              <a:ext uri="{FF2B5EF4-FFF2-40B4-BE49-F238E27FC236}">
                <a16:creationId xmlns:a16="http://schemas.microsoft.com/office/drawing/2014/main" id="{4F8A74DA-D8BF-418E-947F-A1EA082F59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97053" y="3135214"/>
            <a:ext cx="914400" cy="914400"/>
          </a:xfrm>
          <a:prstGeom prst="rect">
            <a:avLst/>
          </a:prstGeom>
        </p:spPr>
      </p:pic>
      <p:sp>
        <p:nvSpPr>
          <p:cNvPr id="4" name="TextBox 3">
            <a:extLst>
              <a:ext uri="{FF2B5EF4-FFF2-40B4-BE49-F238E27FC236}">
                <a16:creationId xmlns:a16="http://schemas.microsoft.com/office/drawing/2014/main" id="{0BF7A9DD-5011-98D8-E827-606306A0AA8B}"/>
              </a:ext>
            </a:extLst>
          </p:cNvPr>
          <p:cNvSpPr txBox="1"/>
          <p:nvPr/>
        </p:nvSpPr>
        <p:spPr>
          <a:xfrm>
            <a:off x="3382069" y="733670"/>
            <a:ext cx="8236223" cy="3416320"/>
          </a:xfrm>
          <a:prstGeom prst="rect">
            <a:avLst/>
          </a:prstGeom>
          <a:noFill/>
        </p:spPr>
        <p:txBody>
          <a:bodyPr wrap="square" rtlCol="0">
            <a:spAutoFit/>
          </a:bodyPr>
          <a:lstStyle/>
          <a:p>
            <a:endParaRPr lang="en-US" sz="2400"/>
          </a:p>
          <a:p>
            <a:pPr marL="342900" indent="-342900">
              <a:buFont typeface="Arial" panose="020B0604020202020204" pitchFamily="34" charset="0"/>
              <a:buChar char="•"/>
            </a:pPr>
            <a:r>
              <a:rPr lang="en-US" sz="2400" b="1"/>
              <a:t>New – Definition of BME</a:t>
            </a:r>
          </a:p>
          <a:p>
            <a:pPr marL="342900" indent="-342900">
              <a:buFont typeface="Arial" panose="020B0604020202020204" pitchFamily="34" charset="0"/>
              <a:buChar char="•"/>
            </a:pPr>
            <a:r>
              <a:rPr lang="en-US" sz="2400" b="1"/>
              <a:t>New – Start Progression funding allocation criteria </a:t>
            </a:r>
          </a:p>
          <a:p>
            <a:pPr marL="342900" indent="-342900">
              <a:buFont typeface="Arial" panose="020B0604020202020204" pitchFamily="34" charset="0"/>
              <a:buChar char="•"/>
            </a:pPr>
            <a:r>
              <a:rPr lang="en-US" sz="2400" b="1"/>
              <a:t>New – Funding for Engineering and Digital Manufacturing</a:t>
            </a:r>
          </a:p>
          <a:p>
            <a:pPr marL="342900" indent="-342900">
              <a:buFont typeface="Arial" panose="020B0604020202020204" pitchFamily="34" charset="0"/>
              <a:buChar char="•"/>
            </a:pPr>
            <a:r>
              <a:rPr lang="en-US" sz="2400" b="1"/>
              <a:t>New – Digital Technology Frameworks</a:t>
            </a:r>
          </a:p>
          <a:p>
            <a:pPr marL="342900" indent="-342900">
              <a:buFont typeface="Arial" panose="020B0604020202020204" pitchFamily="34" charset="0"/>
              <a:buChar char="•"/>
            </a:pPr>
            <a:r>
              <a:rPr lang="en-US" sz="2400" b="1"/>
              <a:t>New - Heading Health, Safety and Wellbeing</a:t>
            </a:r>
          </a:p>
          <a:p>
            <a:pPr marL="342900" indent="-342900">
              <a:buFont typeface="Arial" panose="020B0604020202020204" pitchFamily="34" charset="0"/>
              <a:buChar char="•"/>
            </a:pPr>
            <a:r>
              <a:rPr lang="en-US" sz="2400" b="1"/>
              <a:t>New - Information on Safeguarding </a:t>
            </a:r>
          </a:p>
          <a:p>
            <a:pPr marL="342900" indent="-342900">
              <a:buFont typeface="Arial" panose="020B0604020202020204" pitchFamily="34" charset="0"/>
              <a:buChar char="•"/>
            </a:pPr>
            <a:endParaRPr lang="en-US" sz="2400" b="1"/>
          </a:p>
          <a:p>
            <a:pPr marL="342900" indent="-342900">
              <a:buFont typeface="Arial" panose="020B0604020202020204" pitchFamily="34" charset="0"/>
              <a:buChar char="•"/>
            </a:pPr>
            <a:r>
              <a:rPr lang="en-US" sz="2400" b="1"/>
              <a:t>Revised– Equality Monitoring Form and Guidance</a:t>
            </a:r>
          </a:p>
        </p:txBody>
      </p:sp>
      <p:pic>
        <p:nvPicPr>
          <p:cNvPr id="5" name="Slide 3">
            <a:hlinkClick r:id="" action="ppaction://media"/>
            <a:extLst>
              <a:ext uri="{FF2B5EF4-FFF2-40B4-BE49-F238E27FC236}">
                <a16:creationId xmlns:a16="http://schemas.microsoft.com/office/drawing/2014/main" id="{02007979-F2A1-46C4-DF5B-7C25CB7F9E2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466177" y="5586152"/>
            <a:ext cx="609600" cy="609600"/>
          </a:xfrm>
          <a:prstGeom prst="rect">
            <a:avLst/>
          </a:prstGeom>
        </p:spPr>
      </p:pic>
    </p:spTree>
    <p:custDataLst>
      <p:tags r:id="rId1"/>
    </p:custDataLst>
    <p:extLst>
      <p:ext uri="{BB962C8B-B14F-4D97-AF65-F5344CB8AC3E}">
        <p14:creationId xmlns:p14="http://schemas.microsoft.com/office/powerpoint/2010/main" val="174205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9943AA-1957-E447-9179-6156F9992ABC}"/>
              </a:ext>
            </a:extLst>
          </p:cNvPr>
          <p:cNvSpPr txBox="1">
            <a:spLocks/>
          </p:cNvSpPr>
          <p:nvPr/>
        </p:nvSpPr>
        <p:spPr>
          <a:xfrm>
            <a:off x="2589428" y="246734"/>
            <a:ext cx="7771121" cy="486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2400" b="1">
                <a:solidFill>
                  <a:schemeClr val="accent5">
                    <a:lumMod val="50000"/>
                  </a:schemeClr>
                </a:solidFill>
                <a:latin typeface="Trebuchet MS" panose="020B0703020202090204" pitchFamily="34" charset="0"/>
              </a:rPr>
              <a:t>MA Specification - Review and Updates for 23/24 </a:t>
            </a:r>
            <a:endParaRPr kumimoji="0" lang="en-GB" sz="24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endParaRPr>
          </a:p>
        </p:txBody>
      </p:sp>
      <p:sp>
        <p:nvSpPr>
          <p:cNvPr id="19" name="Content Placeholder 2">
            <a:extLst>
              <a:ext uri="{FF2B5EF4-FFF2-40B4-BE49-F238E27FC236}">
                <a16:creationId xmlns:a16="http://schemas.microsoft.com/office/drawing/2014/main" id="{8F1DE81B-F1E2-AA48-A58C-0F5A4CEE5342}"/>
              </a:ext>
            </a:extLst>
          </p:cNvPr>
          <p:cNvSpPr txBox="1">
            <a:spLocks/>
          </p:cNvSpPr>
          <p:nvPr/>
        </p:nvSpPr>
        <p:spPr>
          <a:xfrm>
            <a:off x="3139112" y="733670"/>
            <a:ext cx="8860965" cy="57786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MA Framework development information</a:t>
            </a:r>
          </a:p>
          <a:p>
            <a:r>
              <a:rPr lang="en-US" sz="2400"/>
              <a:t>FA timescales</a:t>
            </a:r>
          </a:p>
          <a:p>
            <a:r>
              <a:rPr lang="en-US" sz="2400"/>
              <a:t>GA SCQF levels</a:t>
            </a:r>
          </a:p>
          <a:p>
            <a:r>
              <a:rPr lang="en-US" sz="2400"/>
              <a:t>Eligible bus fare costs for reimbursement</a:t>
            </a:r>
          </a:p>
          <a:p>
            <a:r>
              <a:rPr lang="en-US" sz="2400"/>
              <a:t>Claim Period for travel and subsistence </a:t>
            </a:r>
          </a:p>
          <a:p>
            <a:r>
              <a:rPr lang="en-US" sz="2400"/>
              <a:t>Period of redundancy for ATP services</a:t>
            </a:r>
          </a:p>
          <a:p>
            <a:r>
              <a:rPr lang="en-US" sz="2400"/>
              <a:t>Awarding body notification and reports </a:t>
            </a:r>
          </a:p>
          <a:p>
            <a:r>
              <a:rPr lang="en-US" sz="2400"/>
              <a:t>Registration with the Awarding body/ Sector Skills </a:t>
            </a:r>
            <a:r>
              <a:rPr lang="en-US" sz="2400" err="1"/>
              <a:t>organisations</a:t>
            </a:r>
            <a:endParaRPr lang="en-US" sz="2400"/>
          </a:p>
          <a:p>
            <a:r>
              <a:rPr lang="en-US" sz="2400"/>
              <a:t>Inclusion of time scales as part of induction</a:t>
            </a:r>
          </a:p>
          <a:p>
            <a:r>
              <a:rPr lang="en-US" sz="2400"/>
              <a:t>Completion of MA Programme</a:t>
            </a:r>
          </a:p>
          <a:p>
            <a:r>
              <a:rPr lang="en-US" sz="2400"/>
              <a:t>Transfer to another Provider </a:t>
            </a:r>
          </a:p>
          <a:p>
            <a:r>
              <a:rPr lang="en-US" sz="2400"/>
              <a:t>Transfer to another Employer </a:t>
            </a:r>
          </a:p>
          <a:p>
            <a:pPr marL="0" indent="0">
              <a:buNone/>
            </a:pPr>
            <a:endParaRPr lang="en-GB" sz="2000">
              <a:solidFill>
                <a:schemeClr val="tx2"/>
              </a:solidFill>
            </a:endParaRPr>
          </a:p>
          <a:p>
            <a:endParaRPr lang="en-GB" sz="2000">
              <a:solidFill>
                <a:schemeClr val="tx2"/>
              </a:solidFill>
            </a:endParaRPr>
          </a:p>
          <a:p>
            <a:endParaRPr lang="en-GB" sz="2000">
              <a:solidFill>
                <a:schemeClr val="tx2"/>
              </a:solidFill>
            </a:endParaRPr>
          </a:p>
          <a:p>
            <a:endParaRPr lang="en-GB" sz="2000">
              <a:solidFill>
                <a:schemeClr val="tx2"/>
              </a:solidFill>
            </a:endParaRPr>
          </a:p>
          <a:p>
            <a:endParaRPr lang="en-GB" sz="2000">
              <a:solidFill>
                <a:schemeClr val="tx2"/>
              </a:solidFill>
            </a:endParaRPr>
          </a:p>
          <a:p>
            <a:pPr marL="0" indent="0">
              <a:buNone/>
            </a:pPr>
            <a:endParaRPr lang="en-GB" sz="2000">
              <a:solidFill>
                <a:schemeClr val="tx2"/>
              </a:solidFill>
            </a:endParaRPr>
          </a:p>
        </p:txBody>
      </p:sp>
      <p:sp>
        <p:nvSpPr>
          <p:cNvPr id="71" name="TextBox 70">
            <a:extLst>
              <a:ext uri="{FF2B5EF4-FFF2-40B4-BE49-F238E27FC236}">
                <a16:creationId xmlns:a16="http://schemas.microsoft.com/office/drawing/2014/main" id="{AC8E47BF-0F67-644A-9848-D236FC785C5A}"/>
              </a:ext>
            </a:extLst>
          </p:cNvPr>
          <p:cNvSpPr txBox="1"/>
          <p:nvPr/>
        </p:nvSpPr>
        <p:spPr>
          <a:xfrm>
            <a:off x="-6401591" y="5262987"/>
            <a:ext cx="60954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alpha val="0"/>
                  </a:prstClr>
                </a:solidFill>
                <a:effectLst/>
                <a:uLnTx/>
                <a:uFillTx/>
                <a:latin typeface="Calibri" panose="020F0502020204030204"/>
                <a:ea typeface="+mn-ea"/>
                <a:cs typeface="+mn-cs"/>
              </a:rPr>
              <a:t>To develop meta-skills that support the needs and objectives of the business</a:t>
            </a:r>
          </a:p>
        </p:txBody>
      </p:sp>
      <p:sp>
        <p:nvSpPr>
          <p:cNvPr id="12" name="Rectangle 11">
            <a:extLst>
              <a:ext uri="{FF2B5EF4-FFF2-40B4-BE49-F238E27FC236}">
                <a16:creationId xmlns:a16="http://schemas.microsoft.com/office/drawing/2014/main" id="{27D7D740-A449-8B4A-BE03-067029FD82B7}"/>
              </a:ext>
            </a:extLst>
          </p:cNvPr>
          <p:cNvSpPr/>
          <p:nvPr/>
        </p:nvSpPr>
        <p:spPr>
          <a:xfrm>
            <a:off x="-44458" y="-1"/>
            <a:ext cx="838200" cy="6858001"/>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651F12B-2E0A-4F2F-B7A3-1395CC3B67DE}"/>
              </a:ext>
            </a:extLst>
          </p:cNvPr>
          <p:cNvSpPr/>
          <p:nvPr/>
        </p:nvSpPr>
        <p:spPr>
          <a:xfrm>
            <a:off x="933176" y="2561671"/>
            <a:ext cx="2066502" cy="1988027"/>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a:extLst>
              <a:ext uri="{FF2B5EF4-FFF2-40B4-BE49-F238E27FC236}">
                <a16:creationId xmlns:a16="http://schemas.microsoft.com/office/drawing/2014/main" id="{073E8344-8464-41DE-ADB1-31144870F8CB}"/>
              </a:ext>
            </a:extLst>
          </p:cNvPr>
          <p:cNvPicPr>
            <a:picLocks noChangeAspect="1" noChangeArrowheads="1"/>
          </p:cNvPicPr>
          <p:nvPr/>
        </p:nvPicPr>
        <p:blipFill>
          <a:blip r:embed="rId6" cstate="print"/>
          <a:srcRect/>
          <a:stretch>
            <a:fillRect/>
          </a:stretch>
        </p:blipFill>
        <p:spPr bwMode="auto">
          <a:xfrm>
            <a:off x="-62392" y="0"/>
            <a:ext cx="1981204" cy="1054236"/>
          </a:xfrm>
          <a:prstGeom prst="rect">
            <a:avLst/>
          </a:prstGeom>
          <a:noFill/>
          <a:ln w="9525">
            <a:noFill/>
            <a:miter lim="800000"/>
            <a:headEnd/>
            <a:tailEnd/>
          </a:ln>
          <a:effectLst/>
        </p:spPr>
      </p:pic>
      <p:sp>
        <p:nvSpPr>
          <p:cNvPr id="11" name="Title 1">
            <a:extLst>
              <a:ext uri="{FF2B5EF4-FFF2-40B4-BE49-F238E27FC236}">
                <a16:creationId xmlns:a16="http://schemas.microsoft.com/office/drawing/2014/main" id="{D0D572F5-D27A-4249-9FCF-085E1CA5D59A}"/>
              </a:ext>
            </a:extLst>
          </p:cNvPr>
          <p:cNvSpPr txBox="1">
            <a:spLocks/>
          </p:cNvSpPr>
          <p:nvPr/>
        </p:nvSpPr>
        <p:spPr>
          <a:xfrm rot="16200000">
            <a:off x="-3450169" y="2575803"/>
            <a:ext cx="7771121" cy="486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400" b="1">
                <a:solidFill>
                  <a:schemeClr val="accent5">
                    <a:lumMod val="50000"/>
                  </a:schemeClr>
                </a:solidFill>
                <a:latin typeface="Trebuchet MS" panose="020B0703020202090204" pitchFamily="34" charset="0"/>
              </a:rPr>
              <a:t>Updates </a:t>
            </a:r>
            <a:r>
              <a:rPr kumimoji="0" lang="en-GB" sz="24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rPr>
              <a:t> for 23/24</a:t>
            </a:r>
          </a:p>
        </p:txBody>
      </p:sp>
      <p:pic>
        <p:nvPicPr>
          <p:cNvPr id="3" name="Graphic 2" descr="Document">
            <a:extLst>
              <a:ext uri="{FF2B5EF4-FFF2-40B4-BE49-F238E27FC236}">
                <a16:creationId xmlns:a16="http://schemas.microsoft.com/office/drawing/2014/main" id="{4F8A74DA-D8BF-418E-947F-A1EA082F59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09227" y="3135213"/>
            <a:ext cx="914400" cy="914400"/>
          </a:xfrm>
          <a:prstGeom prst="rect">
            <a:avLst/>
          </a:prstGeom>
        </p:spPr>
      </p:pic>
      <p:pic>
        <p:nvPicPr>
          <p:cNvPr id="5" name="Slide 4">
            <a:hlinkClick r:id="" action="ppaction://media"/>
            <a:extLst>
              <a:ext uri="{FF2B5EF4-FFF2-40B4-BE49-F238E27FC236}">
                <a16:creationId xmlns:a16="http://schemas.microsoft.com/office/drawing/2014/main" id="{623F9712-9ABD-487B-9809-669C21971BB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089482" y="6095232"/>
            <a:ext cx="609600" cy="609600"/>
          </a:xfrm>
          <a:prstGeom prst="rect">
            <a:avLst/>
          </a:prstGeom>
        </p:spPr>
      </p:pic>
    </p:spTree>
    <p:custDataLst>
      <p:tags r:id="rId1"/>
    </p:custDataLst>
    <p:extLst>
      <p:ext uri="{BB962C8B-B14F-4D97-AF65-F5344CB8AC3E}">
        <p14:creationId xmlns:p14="http://schemas.microsoft.com/office/powerpoint/2010/main" val="3035120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9943AA-1957-E447-9179-6156F9992ABC}"/>
              </a:ext>
            </a:extLst>
          </p:cNvPr>
          <p:cNvSpPr txBox="1">
            <a:spLocks/>
          </p:cNvSpPr>
          <p:nvPr/>
        </p:nvSpPr>
        <p:spPr>
          <a:xfrm>
            <a:off x="2589428" y="246734"/>
            <a:ext cx="7771121" cy="486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2400" b="1">
                <a:solidFill>
                  <a:schemeClr val="accent5">
                    <a:lumMod val="50000"/>
                  </a:schemeClr>
                </a:solidFill>
                <a:latin typeface="Trebuchet MS" panose="020B0703020202090204" pitchFamily="34" charset="0"/>
              </a:rPr>
              <a:t>MA Specification – Removal from text for 23/24 </a:t>
            </a:r>
            <a:endParaRPr kumimoji="0" lang="en-GB" sz="24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endParaRPr>
          </a:p>
        </p:txBody>
      </p:sp>
      <p:sp>
        <p:nvSpPr>
          <p:cNvPr id="19" name="Content Placeholder 2">
            <a:extLst>
              <a:ext uri="{FF2B5EF4-FFF2-40B4-BE49-F238E27FC236}">
                <a16:creationId xmlns:a16="http://schemas.microsoft.com/office/drawing/2014/main" id="{8F1DE81B-F1E2-AA48-A58C-0F5A4CEE5342}"/>
              </a:ext>
            </a:extLst>
          </p:cNvPr>
          <p:cNvSpPr txBox="1">
            <a:spLocks/>
          </p:cNvSpPr>
          <p:nvPr/>
        </p:nvSpPr>
        <p:spPr>
          <a:xfrm>
            <a:off x="4323523" y="970156"/>
            <a:ext cx="6752254" cy="47609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Pathway Apprenticeships </a:t>
            </a:r>
          </a:p>
          <a:p>
            <a:r>
              <a:rPr lang="en-US" sz="2400"/>
              <a:t>Date Claimed as a minimum requirement for the SOAR </a:t>
            </a:r>
          </a:p>
          <a:p>
            <a:endParaRPr lang="en-US" sz="2000">
              <a:solidFill>
                <a:schemeClr val="tx2"/>
              </a:solidFill>
            </a:endParaRPr>
          </a:p>
          <a:p>
            <a:pPr marL="0" indent="0">
              <a:buNone/>
            </a:pPr>
            <a:endParaRPr lang="en-GB" sz="2000">
              <a:solidFill>
                <a:schemeClr val="tx2"/>
              </a:solidFill>
            </a:endParaRPr>
          </a:p>
          <a:p>
            <a:endParaRPr lang="en-GB" sz="2000">
              <a:solidFill>
                <a:schemeClr val="tx2"/>
              </a:solidFill>
            </a:endParaRPr>
          </a:p>
          <a:p>
            <a:endParaRPr lang="en-GB" sz="2000">
              <a:solidFill>
                <a:schemeClr val="tx2"/>
              </a:solidFill>
            </a:endParaRPr>
          </a:p>
          <a:p>
            <a:endParaRPr lang="en-GB" sz="2000">
              <a:solidFill>
                <a:schemeClr val="tx2"/>
              </a:solidFill>
            </a:endParaRPr>
          </a:p>
          <a:p>
            <a:endParaRPr lang="en-GB" sz="2000">
              <a:solidFill>
                <a:schemeClr val="tx2"/>
              </a:solidFill>
            </a:endParaRPr>
          </a:p>
          <a:p>
            <a:pPr marL="0" indent="0">
              <a:buNone/>
            </a:pPr>
            <a:endParaRPr lang="en-GB" sz="2000">
              <a:solidFill>
                <a:schemeClr val="tx2"/>
              </a:solidFill>
            </a:endParaRPr>
          </a:p>
        </p:txBody>
      </p:sp>
      <p:sp>
        <p:nvSpPr>
          <p:cNvPr id="71" name="TextBox 70">
            <a:extLst>
              <a:ext uri="{FF2B5EF4-FFF2-40B4-BE49-F238E27FC236}">
                <a16:creationId xmlns:a16="http://schemas.microsoft.com/office/drawing/2014/main" id="{AC8E47BF-0F67-644A-9848-D236FC785C5A}"/>
              </a:ext>
            </a:extLst>
          </p:cNvPr>
          <p:cNvSpPr txBox="1"/>
          <p:nvPr/>
        </p:nvSpPr>
        <p:spPr>
          <a:xfrm>
            <a:off x="-6401591" y="5262987"/>
            <a:ext cx="60954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alpha val="0"/>
                  </a:prstClr>
                </a:solidFill>
                <a:effectLst/>
                <a:uLnTx/>
                <a:uFillTx/>
                <a:latin typeface="Calibri" panose="020F0502020204030204"/>
                <a:ea typeface="+mn-ea"/>
                <a:cs typeface="+mn-cs"/>
              </a:rPr>
              <a:t>To develop meta-skills that support the needs and objectives of the business</a:t>
            </a:r>
          </a:p>
        </p:txBody>
      </p:sp>
      <p:sp>
        <p:nvSpPr>
          <p:cNvPr id="12" name="Rectangle 11">
            <a:extLst>
              <a:ext uri="{FF2B5EF4-FFF2-40B4-BE49-F238E27FC236}">
                <a16:creationId xmlns:a16="http://schemas.microsoft.com/office/drawing/2014/main" id="{27D7D740-A449-8B4A-BE03-067029FD82B7}"/>
              </a:ext>
            </a:extLst>
          </p:cNvPr>
          <p:cNvSpPr/>
          <p:nvPr/>
        </p:nvSpPr>
        <p:spPr>
          <a:xfrm>
            <a:off x="-44458" y="-1"/>
            <a:ext cx="838200" cy="6858001"/>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651F12B-2E0A-4F2F-B7A3-1395CC3B67DE}"/>
              </a:ext>
            </a:extLst>
          </p:cNvPr>
          <p:cNvSpPr/>
          <p:nvPr/>
        </p:nvSpPr>
        <p:spPr>
          <a:xfrm>
            <a:off x="1116223" y="2561672"/>
            <a:ext cx="2276061" cy="2061485"/>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a:extLst>
              <a:ext uri="{FF2B5EF4-FFF2-40B4-BE49-F238E27FC236}">
                <a16:creationId xmlns:a16="http://schemas.microsoft.com/office/drawing/2014/main" id="{073E8344-8464-41DE-ADB1-31144870F8CB}"/>
              </a:ext>
            </a:extLst>
          </p:cNvPr>
          <p:cNvPicPr>
            <a:picLocks noChangeAspect="1" noChangeArrowheads="1"/>
          </p:cNvPicPr>
          <p:nvPr/>
        </p:nvPicPr>
        <p:blipFill>
          <a:blip r:embed="rId6" cstate="print"/>
          <a:srcRect/>
          <a:stretch>
            <a:fillRect/>
          </a:stretch>
        </p:blipFill>
        <p:spPr bwMode="auto">
          <a:xfrm>
            <a:off x="-62392" y="0"/>
            <a:ext cx="1981204" cy="1054236"/>
          </a:xfrm>
          <a:prstGeom prst="rect">
            <a:avLst/>
          </a:prstGeom>
          <a:noFill/>
          <a:ln w="9525">
            <a:noFill/>
            <a:miter lim="800000"/>
            <a:headEnd/>
            <a:tailEnd/>
          </a:ln>
          <a:effectLst/>
        </p:spPr>
      </p:pic>
      <p:sp>
        <p:nvSpPr>
          <p:cNvPr id="11" name="Title 1">
            <a:extLst>
              <a:ext uri="{FF2B5EF4-FFF2-40B4-BE49-F238E27FC236}">
                <a16:creationId xmlns:a16="http://schemas.microsoft.com/office/drawing/2014/main" id="{D0D572F5-D27A-4249-9FCF-085E1CA5D59A}"/>
              </a:ext>
            </a:extLst>
          </p:cNvPr>
          <p:cNvSpPr txBox="1">
            <a:spLocks/>
          </p:cNvSpPr>
          <p:nvPr/>
        </p:nvSpPr>
        <p:spPr>
          <a:xfrm rot="16200000">
            <a:off x="-3450169" y="2575803"/>
            <a:ext cx="7771121" cy="486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400" b="1">
                <a:solidFill>
                  <a:schemeClr val="accent5">
                    <a:lumMod val="50000"/>
                  </a:schemeClr>
                </a:solidFill>
                <a:latin typeface="Trebuchet MS" panose="020B0703020202090204" pitchFamily="34" charset="0"/>
              </a:rPr>
              <a:t>Removals </a:t>
            </a:r>
            <a:r>
              <a:rPr kumimoji="0" lang="en-GB" sz="24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rPr>
              <a:t>for 23/24</a:t>
            </a:r>
          </a:p>
        </p:txBody>
      </p:sp>
      <p:pic>
        <p:nvPicPr>
          <p:cNvPr id="3" name="Graphic 2" descr="Document">
            <a:extLst>
              <a:ext uri="{FF2B5EF4-FFF2-40B4-BE49-F238E27FC236}">
                <a16:creationId xmlns:a16="http://schemas.microsoft.com/office/drawing/2014/main" id="{4F8A74DA-D8BF-418E-947F-A1EA082F59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97053" y="3135214"/>
            <a:ext cx="914400" cy="914400"/>
          </a:xfrm>
          <a:prstGeom prst="rect">
            <a:avLst/>
          </a:prstGeom>
        </p:spPr>
      </p:pic>
      <p:pic>
        <p:nvPicPr>
          <p:cNvPr id="5" name="Slide 5">
            <a:hlinkClick r:id="" action="ppaction://media"/>
            <a:extLst>
              <a:ext uri="{FF2B5EF4-FFF2-40B4-BE49-F238E27FC236}">
                <a16:creationId xmlns:a16="http://schemas.microsoft.com/office/drawing/2014/main" id="{AD755F43-969F-196A-6267-7FDE1CCE3C3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770977" y="5662759"/>
            <a:ext cx="609600" cy="609600"/>
          </a:xfrm>
          <a:prstGeom prst="rect">
            <a:avLst/>
          </a:prstGeom>
        </p:spPr>
      </p:pic>
    </p:spTree>
    <p:custDataLst>
      <p:tags r:id="rId1"/>
    </p:custDataLst>
    <p:extLst>
      <p:ext uri="{BB962C8B-B14F-4D97-AF65-F5344CB8AC3E}">
        <p14:creationId xmlns:p14="http://schemas.microsoft.com/office/powerpoint/2010/main" val="127139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9943AA-1957-E447-9179-6156F9992ABC}"/>
              </a:ext>
            </a:extLst>
          </p:cNvPr>
          <p:cNvSpPr txBox="1">
            <a:spLocks/>
          </p:cNvSpPr>
          <p:nvPr/>
        </p:nvSpPr>
        <p:spPr>
          <a:xfrm>
            <a:off x="2589428" y="246734"/>
            <a:ext cx="7771121" cy="486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rPr>
              <a:t>Eligibility criteria - </a:t>
            </a:r>
            <a:r>
              <a:rPr lang="en-GB" sz="2400" b="1">
                <a:solidFill>
                  <a:schemeClr val="accent5">
                    <a:lumMod val="50000"/>
                  </a:schemeClr>
                </a:solidFill>
                <a:latin typeface="Trebuchet MS" panose="020B0703020202090204" pitchFamily="34" charset="0"/>
              </a:rPr>
              <a:t>reminder</a:t>
            </a:r>
            <a:endParaRPr kumimoji="0" lang="en-GB" sz="24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endParaRPr>
          </a:p>
        </p:txBody>
      </p:sp>
      <p:sp>
        <p:nvSpPr>
          <p:cNvPr id="19" name="Content Placeholder 2">
            <a:extLst>
              <a:ext uri="{FF2B5EF4-FFF2-40B4-BE49-F238E27FC236}">
                <a16:creationId xmlns:a16="http://schemas.microsoft.com/office/drawing/2014/main" id="{8F1DE81B-F1E2-AA48-A58C-0F5A4CEE5342}"/>
              </a:ext>
            </a:extLst>
          </p:cNvPr>
          <p:cNvSpPr txBox="1">
            <a:spLocks/>
          </p:cNvSpPr>
          <p:nvPr/>
        </p:nvSpPr>
        <p:spPr>
          <a:xfrm>
            <a:off x="4323523" y="1307213"/>
            <a:ext cx="6752254" cy="39557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800"/>
          </a:p>
          <a:p>
            <a:endParaRPr lang="en-GB" sz="1800"/>
          </a:p>
          <a:p>
            <a:endParaRPr lang="en-GB" sz="1800"/>
          </a:p>
          <a:p>
            <a:endParaRPr lang="en-GB" sz="1800"/>
          </a:p>
        </p:txBody>
      </p:sp>
      <p:sp>
        <p:nvSpPr>
          <p:cNvPr id="71" name="TextBox 70">
            <a:extLst>
              <a:ext uri="{FF2B5EF4-FFF2-40B4-BE49-F238E27FC236}">
                <a16:creationId xmlns:a16="http://schemas.microsoft.com/office/drawing/2014/main" id="{AC8E47BF-0F67-644A-9848-D236FC785C5A}"/>
              </a:ext>
            </a:extLst>
          </p:cNvPr>
          <p:cNvSpPr txBox="1"/>
          <p:nvPr/>
        </p:nvSpPr>
        <p:spPr>
          <a:xfrm>
            <a:off x="-6401591" y="5262987"/>
            <a:ext cx="60954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alpha val="0"/>
                  </a:prstClr>
                </a:solidFill>
                <a:effectLst/>
                <a:uLnTx/>
                <a:uFillTx/>
                <a:latin typeface="Calibri" panose="020F0502020204030204"/>
                <a:ea typeface="+mn-ea"/>
                <a:cs typeface="+mn-cs"/>
              </a:rPr>
              <a:t>To develop meta-skills that support the needs and objectives of the business</a:t>
            </a:r>
          </a:p>
        </p:txBody>
      </p:sp>
      <p:sp>
        <p:nvSpPr>
          <p:cNvPr id="12" name="Rectangle 11">
            <a:extLst>
              <a:ext uri="{FF2B5EF4-FFF2-40B4-BE49-F238E27FC236}">
                <a16:creationId xmlns:a16="http://schemas.microsoft.com/office/drawing/2014/main" id="{27D7D740-A449-8B4A-BE03-067029FD82B7}"/>
              </a:ext>
            </a:extLst>
          </p:cNvPr>
          <p:cNvSpPr/>
          <p:nvPr/>
        </p:nvSpPr>
        <p:spPr>
          <a:xfrm>
            <a:off x="0" y="-1"/>
            <a:ext cx="838200" cy="6858001"/>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651F12B-2E0A-4F2F-B7A3-1395CC3B67DE}"/>
              </a:ext>
            </a:extLst>
          </p:cNvPr>
          <p:cNvSpPr/>
          <p:nvPr/>
        </p:nvSpPr>
        <p:spPr>
          <a:xfrm>
            <a:off x="1116223" y="2578605"/>
            <a:ext cx="2276061" cy="2061485"/>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a:extLst>
              <a:ext uri="{FF2B5EF4-FFF2-40B4-BE49-F238E27FC236}">
                <a16:creationId xmlns:a16="http://schemas.microsoft.com/office/drawing/2014/main" id="{073E8344-8464-41DE-ADB1-31144870F8CB}"/>
              </a:ext>
            </a:extLst>
          </p:cNvPr>
          <p:cNvPicPr>
            <a:picLocks noChangeAspect="1" noChangeArrowheads="1"/>
          </p:cNvPicPr>
          <p:nvPr/>
        </p:nvPicPr>
        <p:blipFill>
          <a:blip r:embed="rId6" cstate="print"/>
          <a:srcRect/>
          <a:stretch>
            <a:fillRect/>
          </a:stretch>
        </p:blipFill>
        <p:spPr bwMode="auto">
          <a:xfrm>
            <a:off x="-22223" y="3138"/>
            <a:ext cx="1981204" cy="1054236"/>
          </a:xfrm>
          <a:prstGeom prst="rect">
            <a:avLst/>
          </a:prstGeom>
          <a:noFill/>
          <a:ln w="9525">
            <a:noFill/>
            <a:miter lim="800000"/>
            <a:headEnd/>
            <a:tailEnd/>
          </a:ln>
          <a:effectLst/>
        </p:spPr>
      </p:pic>
      <p:sp>
        <p:nvSpPr>
          <p:cNvPr id="11" name="Title 1">
            <a:extLst>
              <a:ext uri="{FF2B5EF4-FFF2-40B4-BE49-F238E27FC236}">
                <a16:creationId xmlns:a16="http://schemas.microsoft.com/office/drawing/2014/main" id="{D0D572F5-D27A-4249-9FCF-085E1CA5D59A}"/>
              </a:ext>
            </a:extLst>
          </p:cNvPr>
          <p:cNvSpPr txBox="1">
            <a:spLocks/>
          </p:cNvSpPr>
          <p:nvPr/>
        </p:nvSpPr>
        <p:spPr>
          <a:xfrm rot="16200000">
            <a:off x="-3450169" y="2575803"/>
            <a:ext cx="7771121" cy="486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400" b="1">
                <a:solidFill>
                  <a:schemeClr val="accent5">
                    <a:lumMod val="50000"/>
                  </a:schemeClr>
                </a:solidFill>
                <a:latin typeface="Trebuchet MS" panose="020B0703020202090204" pitchFamily="34" charset="0"/>
              </a:rPr>
              <a:t>Eligibility</a:t>
            </a:r>
            <a:endParaRPr kumimoji="0" lang="en-GB" sz="24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endParaRPr>
          </a:p>
        </p:txBody>
      </p:sp>
      <p:pic>
        <p:nvPicPr>
          <p:cNvPr id="4" name="Graphic 3" descr="Group">
            <a:extLst>
              <a:ext uri="{FF2B5EF4-FFF2-40B4-BE49-F238E27FC236}">
                <a16:creationId xmlns:a16="http://schemas.microsoft.com/office/drawing/2014/main" id="{0E26D725-012E-4C7B-A3D2-7CA0C2FDE28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97053" y="3135214"/>
            <a:ext cx="914400" cy="914400"/>
          </a:xfrm>
          <a:prstGeom prst="rect">
            <a:avLst/>
          </a:prstGeom>
        </p:spPr>
      </p:pic>
      <p:sp>
        <p:nvSpPr>
          <p:cNvPr id="13" name="Content Placeholder 2">
            <a:extLst>
              <a:ext uri="{FF2B5EF4-FFF2-40B4-BE49-F238E27FC236}">
                <a16:creationId xmlns:a16="http://schemas.microsoft.com/office/drawing/2014/main" id="{FF87716C-013A-47EE-9EC8-1CFE8A79125E}"/>
              </a:ext>
            </a:extLst>
          </p:cNvPr>
          <p:cNvSpPr txBox="1">
            <a:spLocks/>
          </p:cNvSpPr>
          <p:nvPr/>
        </p:nvSpPr>
        <p:spPr>
          <a:xfrm>
            <a:off x="4475923" y="970156"/>
            <a:ext cx="6752254" cy="55957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a:t>Providers </a:t>
            </a:r>
            <a:r>
              <a:rPr lang="en-GB" sz="2000" b="1"/>
              <a:t>must adhere to and apply all the eligibility criteria </a:t>
            </a:r>
            <a:r>
              <a:rPr lang="en-GB" sz="2000"/>
              <a:t>set out in the MA Specification for the MA Programme.</a:t>
            </a:r>
          </a:p>
          <a:p>
            <a:r>
              <a:rPr lang="en-GB" sz="2000"/>
              <a:t> Apprentices </a:t>
            </a:r>
            <a:r>
              <a:rPr lang="en-GB" sz="2000" b="1"/>
              <a:t>must not be </a:t>
            </a:r>
            <a:r>
              <a:rPr lang="en-GB" sz="2000"/>
              <a:t>participating in any other employment, </a:t>
            </a:r>
            <a:r>
              <a:rPr lang="en-GB" sz="2000" b="1"/>
              <a:t>education,</a:t>
            </a:r>
            <a:r>
              <a:rPr lang="en-GB" sz="2000"/>
              <a:t> training or enterprise programme</a:t>
            </a:r>
            <a:endParaRPr lang="en-US" sz="1600">
              <a:highlight>
                <a:srgbClr val="FFFF00"/>
              </a:highlight>
            </a:endParaRPr>
          </a:p>
          <a:p>
            <a:r>
              <a:rPr lang="en-GB" sz="2000"/>
              <a:t>Employers’ main business premises </a:t>
            </a:r>
            <a:r>
              <a:rPr lang="en-GB" sz="2000" b="1"/>
              <a:t>must be in Scotland</a:t>
            </a:r>
            <a:r>
              <a:rPr lang="en-GB" sz="2000"/>
              <a:t>;</a:t>
            </a:r>
          </a:p>
          <a:p>
            <a:r>
              <a:rPr lang="en-GB" sz="2000" b="1"/>
              <a:t>Apprentices cannot work for an agency or be self employed</a:t>
            </a:r>
          </a:p>
          <a:p>
            <a:r>
              <a:rPr lang="en-GB" sz="2000"/>
              <a:t>Individuals must meet the </a:t>
            </a:r>
            <a:r>
              <a:rPr lang="en-GB" sz="2000" b="1"/>
              <a:t>Statutory School leaving age </a:t>
            </a:r>
            <a:r>
              <a:rPr lang="en-GB" sz="2000"/>
              <a:t>in Scotland before they become an Apprentice.</a:t>
            </a:r>
          </a:p>
          <a:p>
            <a:r>
              <a:rPr lang="en-GB" sz="2000"/>
              <a:t>Providers must prove </a:t>
            </a:r>
            <a:r>
              <a:rPr lang="en-GB" sz="2000" b="1"/>
              <a:t>demonstrable need </a:t>
            </a:r>
            <a:r>
              <a:rPr lang="en-GB" sz="2000"/>
              <a:t>that the Apprentice acquires significant new knowledge and skills to fulfil their job role/Occupation</a:t>
            </a:r>
          </a:p>
          <a:p>
            <a:r>
              <a:rPr lang="en-GB" sz="2000" b="1"/>
              <a:t>For full list of Eligibility criteria, please see MA Specification section 4.1</a:t>
            </a:r>
          </a:p>
          <a:p>
            <a:r>
              <a:rPr lang="en-GB" sz="2000" b="1"/>
              <a:t>**If you fail to meet any of the eligibility criteria set out in the MA Specification you will be in breach of your MA contract and SDS reserves the right to recovery.**</a:t>
            </a:r>
          </a:p>
          <a:p>
            <a:endParaRPr lang="en-GB" sz="2000">
              <a:solidFill>
                <a:schemeClr val="tx2"/>
              </a:solidFill>
            </a:endParaRPr>
          </a:p>
          <a:p>
            <a:endParaRPr lang="en-GB" sz="2000">
              <a:solidFill>
                <a:schemeClr val="tx2"/>
              </a:solidFill>
            </a:endParaRPr>
          </a:p>
          <a:p>
            <a:pPr marL="0" indent="0">
              <a:buNone/>
            </a:pPr>
            <a:endParaRPr lang="en-GB" sz="2000">
              <a:solidFill>
                <a:schemeClr val="tx2"/>
              </a:solidFill>
            </a:endParaRPr>
          </a:p>
        </p:txBody>
      </p:sp>
      <p:pic>
        <p:nvPicPr>
          <p:cNvPr id="2" name="Slide 6">
            <a:hlinkClick r:id="" action="ppaction://media"/>
            <a:extLst>
              <a:ext uri="{FF2B5EF4-FFF2-40B4-BE49-F238E27FC236}">
                <a16:creationId xmlns:a16="http://schemas.microsoft.com/office/drawing/2014/main" id="{16F18867-DBF3-4EFD-E1CE-46CA658BEAC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80577" y="6095232"/>
            <a:ext cx="609600" cy="609600"/>
          </a:xfrm>
          <a:prstGeom prst="rect">
            <a:avLst/>
          </a:prstGeom>
        </p:spPr>
      </p:pic>
    </p:spTree>
    <p:custDataLst>
      <p:tags r:id="rId1"/>
    </p:custDataLst>
    <p:extLst>
      <p:ext uri="{BB962C8B-B14F-4D97-AF65-F5344CB8AC3E}">
        <p14:creationId xmlns:p14="http://schemas.microsoft.com/office/powerpoint/2010/main" val="453245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2C5EA-CEBE-4D5A-9097-121DA32E92BD}"/>
              </a:ext>
            </a:extLst>
          </p:cNvPr>
          <p:cNvSpPr>
            <a:spLocks noGrp="1"/>
          </p:cNvSpPr>
          <p:nvPr>
            <p:ph idx="1"/>
          </p:nvPr>
        </p:nvSpPr>
        <p:spPr>
          <a:xfrm>
            <a:off x="5096973" y="3935903"/>
            <a:ext cx="6243515" cy="1012662"/>
          </a:xfrm>
        </p:spPr>
        <p:txBody>
          <a:bodyPr>
            <a:noAutofit/>
          </a:bodyPr>
          <a:lstStyle/>
          <a:p>
            <a:pPr lvl="1"/>
            <a:r>
              <a:rPr lang="en-GB" sz="1800">
                <a:solidFill>
                  <a:schemeClr val="tx1">
                    <a:lumMod val="85000"/>
                    <a:lumOff val="15000"/>
                  </a:schemeClr>
                </a:solidFill>
              </a:rPr>
              <a:t>Copied and pasted signatures and dates;</a:t>
            </a:r>
          </a:p>
          <a:p>
            <a:pPr lvl="1"/>
            <a:r>
              <a:rPr lang="en-GB" sz="1800">
                <a:solidFill>
                  <a:schemeClr val="tx1">
                    <a:lumMod val="85000"/>
                    <a:lumOff val="15000"/>
                  </a:schemeClr>
                </a:solidFill>
              </a:rPr>
              <a:t>Typed signatures and typed dates without an electronic signature software audit trail</a:t>
            </a:r>
          </a:p>
          <a:p>
            <a:pPr marL="457200" lvl="1" indent="0">
              <a:buNone/>
            </a:pPr>
            <a:r>
              <a:rPr lang="en-US" sz="2000" b="1">
                <a:solidFill>
                  <a:schemeClr val="tx1">
                    <a:lumMod val="85000"/>
                    <a:lumOff val="15000"/>
                  </a:schemeClr>
                </a:solidFill>
              </a:rPr>
              <a:t>**Reminder that  SDS will not accept prepopulated dates. Signatures and dates on all forms and documentation must be completed by the Apprentice , Employer  and Provider individually.**</a:t>
            </a:r>
          </a:p>
          <a:p>
            <a:pPr lvl="1"/>
            <a:endParaRPr lang="en-GB" sz="1800">
              <a:solidFill>
                <a:schemeClr val="tx1">
                  <a:lumMod val="85000"/>
                  <a:lumOff val="15000"/>
                </a:schemeClr>
              </a:solidFill>
            </a:endParaRPr>
          </a:p>
        </p:txBody>
      </p:sp>
      <p:sp>
        <p:nvSpPr>
          <p:cNvPr id="19" name="Content Placeholder 2">
            <a:extLst>
              <a:ext uri="{FF2B5EF4-FFF2-40B4-BE49-F238E27FC236}">
                <a16:creationId xmlns:a16="http://schemas.microsoft.com/office/drawing/2014/main" id="{8F1DE81B-F1E2-AA48-A58C-0F5A4CEE5342}"/>
              </a:ext>
            </a:extLst>
          </p:cNvPr>
          <p:cNvSpPr txBox="1">
            <a:spLocks/>
          </p:cNvSpPr>
          <p:nvPr/>
        </p:nvSpPr>
        <p:spPr>
          <a:xfrm>
            <a:off x="4752448" y="1584048"/>
            <a:ext cx="5965519" cy="21124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GB" sz="1800">
                <a:solidFill>
                  <a:schemeClr val="tx1">
                    <a:lumMod val="85000"/>
                    <a:lumOff val="15000"/>
                  </a:schemeClr>
                </a:solidFill>
              </a:rPr>
              <a:t>Wet signatures and dates</a:t>
            </a:r>
          </a:p>
          <a:p>
            <a:pPr marL="342900" indent="-342900"/>
            <a:r>
              <a:rPr lang="en-GB" sz="1800">
                <a:solidFill>
                  <a:schemeClr val="tx1">
                    <a:lumMod val="85000"/>
                    <a:lumOff val="15000"/>
                  </a:schemeClr>
                </a:solidFill>
              </a:rPr>
              <a:t>Stylus signatures and dates</a:t>
            </a:r>
          </a:p>
          <a:p>
            <a:pPr marL="342900" indent="-342900"/>
            <a:r>
              <a:rPr lang="en-GB" sz="1800">
                <a:solidFill>
                  <a:schemeClr val="tx1">
                    <a:lumMod val="85000"/>
                    <a:lumOff val="15000"/>
                  </a:schemeClr>
                </a:solidFill>
              </a:rPr>
              <a:t>Signatures captured using electronic signature software e.g. Adobe Sign, DocuSign, Hello Sign etc. and dates</a:t>
            </a:r>
          </a:p>
          <a:p>
            <a:pPr marL="342900" indent="-342900"/>
            <a:r>
              <a:rPr lang="en-GB" sz="1800">
                <a:solidFill>
                  <a:schemeClr val="tx1">
                    <a:lumMod val="85000"/>
                    <a:lumOff val="15000"/>
                  </a:schemeClr>
                </a:solidFill>
              </a:rPr>
              <a:t>Typed signatures and typed dates only where an audit trail is available via electronic signature software;</a:t>
            </a:r>
          </a:p>
          <a:p>
            <a:pPr marL="0" indent="0">
              <a:buNone/>
            </a:pPr>
            <a:endParaRPr lang="en-GB" sz="1800">
              <a:solidFill>
                <a:schemeClr val="tx1">
                  <a:lumMod val="85000"/>
                  <a:lumOff val="15000"/>
                </a:schemeClr>
              </a:solidFill>
            </a:endParaRPr>
          </a:p>
        </p:txBody>
      </p:sp>
      <p:sp>
        <p:nvSpPr>
          <p:cNvPr id="20" name="Title 1">
            <a:extLst>
              <a:ext uri="{FF2B5EF4-FFF2-40B4-BE49-F238E27FC236}">
                <a16:creationId xmlns:a16="http://schemas.microsoft.com/office/drawing/2014/main" id="{C1214EED-F2CC-5D40-9F1A-5E55D5C416D5}"/>
              </a:ext>
            </a:extLst>
          </p:cNvPr>
          <p:cNvSpPr txBox="1">
            <a:spLocks/>
          </p:cNvSpPr>
          <p:nvPr/>
        </p:nvSpPr>
        <p:spPr>
          <a:xfrm>
            <a:off x="4659244" y="1019269"/>
            <a:ext cx="3272182" cy="593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4D71"/>
                </a:solidFill>
                <a:effectLst/>
                <a:uLnTx/>
                <a:uFillTx/>
                <a:latin typeface="Trebuchet MS" panose="020B0703020202090204" pitchFamily="34" charset="0"/>
                <a:ea typeface="+mj-ea"/>
                <a:cs typeface="+mj-cs"/>
              </a:rPr>
              <a:t>What we will accept:</a:t>
            </a:r>
          </a:p>
        </p:txBody>
      </p:sp>
      <p:sp>
        <p:nvSpPr>
          <p:cNvPr id="21" name="Title 1">
            <a:extLst>
              <a:ext uri="{FF2B5EF4-FFF2-40B4-BE49-F238E27FC236}">
                <a16:creationId xmlns:a16="http://schemas.microsoft.com/office/drawing/2014/main" id="{37DEFFD0-BC42-144B-84C3-1B2902E5743A}"/>
              </a:ext>
            </a:extLst>
          </p:cNvPr>
          <p:cNvSpPr txBox="1">
            <a:spLocks/>
          </p:cNvSpPr>
          <p:nvPr/>
        </p:nvSpPr>
        <p:spPr>
          <a:xfrm>
            <a:off x="5096973" y="3464057"/>
            <a:ext cx="4098122" cy="5647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9DB5"/>
                </a:solidFill>
                <a:effectLst/>
                <a:uLnTx/>
                <a:uFillTx/>
                <a:latin typeface="Trebuchet MS" panose="020B0703020202090204" pitchFamily="34" charset="0"/>
                <a:ea typeface="+mj-ea"/>
                <a:cs typeface="+mj-cs"/>
              </a:rPr>
              <a:t>We will not accept:</a:t>
            </a:r>
          </a:p>
        </p:txBody>
      </p:sp>
      <p:sp>
        <p:nvSpPr>
          <p:cNvPr id="71" name="TextBox 70">
            <a:extLst>
              <a:ext uri="{FF2B5EF4-FFF2-40B4-BE49-F238E27FC236}">
                <a16:creationId xmlns:a16="http://schemas.microsoft.com/office/drawing/2014/main" id="{AC8E47BF-0F67-644A-9848-D236FC785C5A}"/>
              </a:ext>
            </a:extLst>
          </p:cNvPr>
          <p:cNvSpPr txBox="1"/>
          <p:nvPr/>
        </p:nvSpPr>
        <p:spPr>
          <a:xfrm>
            <a:off x="-6401591" y="5262987"/>
            <a:ext cx="60954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alpha val="0"/>
                  </a:prstClr>
                </a:solidFill>
                <a:effectLst/>
                <a:uLnTx/>
                <a:uFillTx/>
                <a:latin typeface="Calibri" panose="020F0502020204030204"/>
                <a:ea typeface="+mn-ea"/>
                <a:cs typeface="+mn-cs"/>
              </a:rPr>
              <a:t>To develop meta-skills that support the needs and objectives of the business</a:t>
            </a:r>
          </a:p>
        </p:txBody>
      </p:sp>
      <p:sp>
        <p:nvSpPr>
          <p:cNvPr id="12" name="Rectangle 11">
            <a:extLst>
              <a:ext uri="{FF2B5EF4-FFF2-40B4-BE49-F238E27FC236}">
                <a16:creationId xmlns:a16="http://schemas.microsoft.com/office/drawing/2014/main" id="{27D7D740-A449-8B4A-BE03-067029FD82B7}"/>
              </a:ext>
            </a:extLst>
          </p:cNvPr>
          <p:cNvSpPr/>
          <p:nvPr/>
        </p:nvSpPr>
        <p:spPr>
          <a:xfrm>
            <a:off x="-12813" y="-1"/>
            <a:ext cx="838200" cy="6858001"/>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633FE571-2682-4DA2-8E0E-3D9313EDE310}"/>
              </a:ext>
            </a:extLst>
          </p:cNvPr>
          <p:cNvSpPr/>
          <p:nvPr/>
        </p:nvSpPr>
        <p:spPr>
          <a:xfrm>
            <a:off x="1732735" y="1360533"/>
            <a:ext cx="1642128" cy="1514326"/>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Checkmark">
            <a:extLst>
              <a:ext uri="{FF2B5EF4-FFF2-40B4-BE49-F238E27FC236}">
                <a16:creationId xmlns:a16="http://schemas.microsoft.com/office/drawing/2014/main" id="{48A4656D-E422-4C32-BF04-ADED5AE3E1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02971" y="1612613"/>
            <a:ext cx="850127" cy="819302"/>
          </a:xfrm>
          <a:prstGeom prst="rect">
            <a:avLst/>
          </a:prstGeom>
        </p:spPr>
      </p:pic>
      <p:sp>
        <p:nvSpPr>
          <p:cNvPr id="11" name="Oval 10">
            <a:extLst>
              <a:ext uri="{FF2B5EF4-FFF2-40B4-BE49-F238E27FC236}">
                <a16:creationId xmlns:a16="http://schemas.microsoft.com/office/drawing/2014/main" id="{DCC7B74E-5054-4779-9DCA-74CBA7611440}"/>
              </a:ext>
            </a:extLst>
          </p:cNvPr>
          <p:cNvSpPr/>
          <p:nvPr/>
        </p:nvSpPr>
        <p:spPr>
          <a:xfrm>
            <a:off x="1732735" y="3428999"/>
            <a:ext cx="1682522" cy="1525476"/>
          </a:xfrm>
          <a:prstGeom prst="ellipse">
            <a:avLst/>
          </a:prstGeom>
          <a:solidFill>
            <a:srgbClr val="009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
            <a:extLst>
              <a:ext uri="{FF2B5EF4-FFF2-40B4-BE49-F238E27FC236}">
                <a16:creationId xmlns:a16="http://schemas.microsoft.com/office/drawing/2014/main" id="{30DE607E-EF68-4ECA-B0EB-D99C09D90691}"/>
              </a:ext>
            </a:extLst>
          </p:cNvPr>
          <p:cNvPicPr>
            <a:picLocks noChangeAspect="1" noChangeArrowheads="1"/>
          </p:cNvPicPr>
          <p:nvPr/>
        </p:nvPicPr>
        <p:blipFill>
          <a:blip r:embed="rId8" cstate="print"/>
          <a:srcRect/>
          <a:stretch>
            <a:fillRect/>
          </a:stretch>
        </p:blipFill>
        <p:spPr bwMode="auto">
          <a:xfrm>
            <a:off x="-26235" y="0"/>
            <a:ext cx="1981204" cy="1054236"/>
          </a:xfrm>
          <a:prstGeom prst="rect">
            <a:avLst/>
          </a:prstGeom>
          <a:noFill/>
          <a:ln w="9525">
            <a:noFill/>
            <a:miter lim="800000"/>
            <a:headEnd/>
            <a:tailEnd/>
          </a:ln>
          <a:effectLst/>
        </p:spPr>
      </p:pic>
      <p:sp>
        <p:nvSpPr>
          <p:cNvPr id="23" name="Title 1">
            <a:extLst>
              <a:ext uri="{FF2B5EF4-FFF2-40B4-BE49-F238E27FC236}">
                <a16:creationId xmlns:a16="http://schemas.microsoft.com/office/drawing/2014/main" id="{104DF53E-C5D9-4FFA-9E93-CC23DD1F0FD4}"/>
              </a:ext>
            </a:extLst>
          </p:cNvPr>
          <p:cNvSpPr txBox="1">
            <a:spLocks/>
          </p:cNvSpPr>
          <p:nvPr/>
        </p:nvSpPr>
        <p:spPr>
          <a:xfrm>
            <a:off x="3608912" y="532333"/>
            <a:ext cx="7771121" cy="486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rPr>
              <a:t>Signatures and dates - reminder </a:t>
            </a:r>
          </a:p>
        </p:txBody>
      </p:sp>
      <p:sp>
        <p:nvSpPr>
          <p:cNvPr id="6" name="Title 1">
            <a:extLst>
              <a:ext uri="{FF2B5EF4-FFF2-40B4-BE49-F238E27FC236}">
                <a16:creationId xmlns:a16="http://schemas.microsoft.com/office/drawing/2014/main" id="{DE9943AA-1957-E447-9179-6156F9992ABC}"/>
              </a:ext>
            </a:extLst>
          </p:cNvPr>
          <p:cNvSpPr txBox="1">
            <a:spLocks/>
          </p:cNvSpPr>
          <p:nvPr/>
        </p:nvSpPr>
        <p:spPr>
          <a:xfrm rot="16200000">
            <a:off x="-3953859" y="2288300"/>
            <a:ext cx="8462347" cy="486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rPr>
              <a:t> Signatures</a:t>
            </a:r>
          </a:p>
        </p:txBody>
      </p:sp>
      <p:pic>
        <p:nvPicPr>
          <p:cNvPr id="4" name="Graphic 3" descr="Close">
            <a:extLst>
              <a:ext uri="{FF2B5EF4-FFF2-40B4-BE49-F238E27FC236}">
                <a16:creationId xmlns:a16="http://schemas.microsoft.com/office/drawing/2014/main" id="{70A639FE-C140-4A7E-AC47-155F393BD7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38698" y="3746446"/>
            <a:ext cx="914400" cy="914400"/>
          </a:xfrm>
          <a:prstGeom prst="rect">
            <a:avLst/>
          </a:prstGeom>
        </p:spPr>
      </p:pic>
      <p:pic>
        <p:nvPicPr>
          <p:cNvPr id="2" name="Recorded Sound">
            <a:hlinkClick r:id="" action="ppaction://media"/>
            <a:extLst>
              <a:ext uri="{FF2B5EF4-FFF2-40B4-BE49-F238E27FC236}">
                <a16:creationId xmlns:a16="http://schemas.microsoft.com/office/drawing/2014/main" id="{12BEFA39-1496-8264-5A17-0337E4C421B6}"/>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0988743" y="6020867"/>
            <a:ext cx="703490" cy="609600"/>
          </a:xfrm>
          <a:prstGeom prst="rect">
            <a:avLst/>
          </a:prstGeom>
        </p:spPr>
      </p:pic>
    </p:spTree>
    <p:custDataLst>
      <p:tags r:id="rId1"/>
    </p:custDataLst>
    <p:extLst>
      <p:ext uri="{BB962C8B-B14F-4D97-AF65-F5344CB8AC3E}">
        <p14:creationId xmlns:p14="http://schemas.microsoft.com/office/powerpoint/2010/main" val="1637959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7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9943AA-1957-E447-9179-6156F9992ABC}"/>
              </a:ext>
            </a:extLst>
          </p:cNvPr>
          <p:cNvSpPr txBox="1">
            <a:spLocks/>
          </p:cNvSpPr>
          <p:nvPr/>
        </p:nvSpPr>
        <p:spPr>
          <a:xfrm>
            <a:off x="2589428" y="246734"/>
            <a:ext cx="7771121" cy="486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2400" b="1">
                <a:solidFill>
                  <a:schemeClr val="accent5">
                    <a:lumMod val="50000"/>
                  </a:schemeClr>
                </a:solidFill>
                <a:latin typeface="Trebuchet MS" panose="020B0703020202090204" pitchFamily="34" charset="0"/>
              </a:rPr>
              <a:t>SDS Forms – reminder </a:t>
            </a:r>
            <a:endParaRPr kumimoji="0" lang="en-GB" sz="24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endParaRPr>
          </a:p>
        </p:txBody>
      </p:sp>
      <p:sp>
        <p:nvSpPr>
          <p:cNvPr id="19" name="Content Placeholder 2">
            <a:extLst>
              <a:ext uri="{FF2B5EF4-FFF2-40B4-BE49-F238E27FC236}">
                <a16:creationId xmlns:a16="http://schemas.microsoft.com/office/drawing/2014/main" id="{8F1DE81B-F1E2-AA48-A58C-0F5A4CEE5342}"/>
              </a:ext>
            </a:extLst>
          </p:cNvPr>
          <p:cNvSpPr txBox="1">
            <a:spLocks/>
          </p:cNvSpPr>
          <p:nvPr/>
        </p:nvSpPr>
        <p:spPr>
          <a:xfrm>
            <a:off x="4323523" y="733670"/>
            <a:ext cx="6752254" cy="4529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800"/>
          </a:p>
          <a:p>
            <a:endParaRPr lang="en-GB" sz="1800"/>
          </a:p>
          <a:p>
            <a:endParaRPr lang="en-GB" sz="1800"/>
          </a:p>
          <a:p>
            <a:endParaRPr lang="en-GB" sz="1800"/>
          </a:p>
        </p:txBody>
      </p:sp>
      <p:sp>
        <p:nvSpPr>
          <p:cNvPr id="71" name="TextBox 70">
            <a:extLst>
              <a:ext uri="{FF2B5EF4-FFF2-40B4-BE49-F238E27FC236}">
                <a16:creationId xmlns:a16="http://schemas.microsoft.com/office/drawing/2014/main" id="{AC8E47BF-0F67-644A-9848-D236FC785C5A}"/>
              </a:ext>
            </a:extLst>
          </p:cNvPr>
          <p:cNvSpPr txBox="1"/>
          <p:nvPr/>
        </p:nvSpPr>
        <p:spPr>
          <a:xfrm>
            <a:off x="-6401591" y="5262987"/>
            <a:ext cx="60954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alpha val="0"/>
                  </a:prstClr>
                </a:solidFill>
                <a:effectLst/>
                <a:uLnTx/>
                <a:uFillTx/>
                <a:latin typeface="Calibri" panose="020F0502020204030204"/>
                <a:ea typeface="+mn-ea"/>
                <a:cs typeface="+mn-cs"/>
              </a:rPr>
              <a:t>To develop meta-skills that support the needs and objectives of the business</a:t>
            </a:r>
          </a:p>
        </p:txBody>
      </p:sp>
      <p:sp>
        <p:nvSpPr>
          <p:cNvPr id="12" name="Rectangle 11">
            <a:extLst>
              <a:ext uri="{FF2B5EF4-FFF2-40B4-BE49-F238E27FC236}">
                <a16:creationId xmlns:a16="http://schemas.microsoft.com/office/drawing/2014/main" id="{27D7D740-A449-8B4A-BE03-067029FD82B7}"/>
              </a:ext>
            </a:extLst>
          </p:cNvPr>
          <p:cNvSpPr/>
          <p:nvPr/>
        </p:nvSpPr>
        <p:spPr>
          <a:xfrm>
            <a:off x="0" y="-1"/>
            <a:ext cx="838200" cy="6858001"/>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651F12B-2E0A-4F2F-B7A3-1395CC3B67DE}"/>
              </a:ext>
            </a:extLst>
          </p:cNvPr>
          <p:cNvSpPr/>
          <p:nvPr/>
        </p:nvSpPr>
        <p:spPr>
          <a:xfrm>
            <a:off x="1116223" y="2561672"/>
            <a:ext cx="2276061" cy="2061485"/>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a:extLst>
              <a:ext uri="{FF2B5EF4-FFF2-40B4-BE49-F238E27FC236}">
                <a16:creationId xmlns:a16="http://schemas.microsoft.com/office/drawing/2014/main" id="{073E8344-8464-41DE-ADB1-31144870F8CB}"/>
              </a:ext>
            </a:extLst>
          </p:cNvPr>
          <p:cNvPicPr>
            <a:picLocks noChangeAspect="1" noChangeArrowheads="1"/>
          </p:cNvPicPr>
          <p:nvPr/>
        </p:nvPicPr>
        <p:blipFill>
          <a:blip r:embed="rId5" cstate="print"/>
          <a:srcRect/>
          <a:stretch>
            <a:fillRect/>
          </a:stretch>
        </p:blipFill>
        <p:spPr bwMode="auto">
          <a:xfrm>
            <a:off x="-22223" y="3138"/>
            <a:ext cx="1981204" cy="1054236"/>
          </a:xfrm>
          <a:prstGeom prst="rect">
            <a:avLst/>
          </a:prstGeom>
          <a:noFill/>
          <a:ln w="9525">
            <a:noFill/>
            <a:miter lim="800000"/>
            <a:headEnd/>
            <a:tailEnd/>
          </a:ln>
          <a:effectLst/>
        </p:spPr>
      </p:pic>
      <p:sp>
        <p:nvSpPr>
          <p:cNvPr id="11" name="Title 1">
            <a:extLst>
              <a:ext uri="{FF2B5EF4-FFF2-40B4-BE49-F238E27FC236}">
                <a16:creationId xmlns:a16="http://schemas.microsoft.com/office/drawing/2014/main" id="{D0D572F5-D27A-4249-9FCF-085E1CA5D59A}"/>
              </a:ext>
            </a:extLst>
          </p:cNvPr>
          <p:cNvSpPr txBox="1">
            <a:spLocks/>
          </p:cNvSpPr>
          <p:nvPr/>
        </p:nvSpPr>
        <p:spPr>
          <a:xfrm rot="16200000">
            <a:off x="-3450169" y="2575803"/>
            <a:ext cx="7771121" cy="486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endParaRPr>
          </a:p>
        </p:txBody>
      </p:sp>
      <p:sp>
        <p:nvSpPr>
          <p:cNvPr id="13" name="Content Placeholder 2">
            <a:extLst>
              <a:ext uri="{FF2B5EF4-FFF2-40B4-BE49-F238E27FC236}">
                <a16:creationId xmlns:a16="http://schemas.microsoft.com/office/drawing/2014/main" id="{916150A4-368C-4039-99B2-0391630F0687}"/>
              </a:ext>
            </a:extLst>
          </p:cNvPr>
          <p:cNvSpPr txBox="1">
            <a:spLocks/>
          </p:cNvSpPr>
          <p:nvPr/>
        </p:nvSpPr>
        <p:spPr>
          <a:xfrm>
            <a:off x="4475923" y="733670"/>
            <a:ext cx="6752254" cy="46817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000">
              <a:solidFill>
                <a:schemeClr val="tx2"/>
              </a:solidFill>
            </a:endParaRPr>
          </a:p>
          <a:p>
            <a:pPr marL="0" indent="0">
              <a:buNone/>
            </a:pPr>
            <a:endParaRPr lang="en-GB" sz="2000">
              <a:solidFill>
                <a:schemeClr val="tx2"/>
              </a:solidFill>
            </a:endParaRPr>
          </a:p>
        </p:txBody>
      </p:sp>
      <p:sp>
        <p:nvSpPr>
          <p:cNvPr id="14" name="Content Placeholder 2">
            <a:extLst>
              <a:ext uri="{FF2B5EF4-FFF2-40B4-BE49-F238E27FC236}">
                <a16:creationId xmlns:a16="http://schemas.microsoft.com/office/drawing/2014/main" id="{57775EBE-B46F-45E9-955A-80E923F0A78D}"/>
              </a:ext>
            </a:extLst>
          </p:cNvPr>
          <p:cNvSpPr txBox="1">
            <a:spLocks/>
          </p:cNvSpPr>
          <p:nvPr/>
        </p:nvSpPr>
        <p:spPr>
          <a:xfrm>
            <a:off x="4112504" y="733670"/>
            <a:ext cx="6752254" cy="78664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a:t>We introduced flexibilities that allow you to create and use your own forms , in a format that must be accessible to SDS </a:t>
            </a:r>
            <a:r>
              <a:rPr lang="en-US" sz="1800"/>
              <a:t>and must meet the requirements set out in the MA Specification -</a:t>
            </a:r>
            <a:endParaRPr lang="en-GB" sz="1800"/>
          </a:p>
          <a:p>
            <a:pPr lvl="1"/>
            <a:r>
              <a:rPr lang="en-GB" sz="1800"/>
              <a:t>QPR &amp; SOAR</a:t>
            </a:r>
          </a:p>
          <a:p>
            <a:pPr lvl="1"/>
            <a:r>
              <a:rPr lang="en-GB" sz="1800"/>
              <a:t>Apprentice progress review (APR)</a:t>
            </a:r>
          </a:p>
          <a:p>
            <a:pPr marL="0" indent="0">
              <a:buNone/>
            </a:pPr>
            <a:r>
              <a:rPr lang="en-GB" sz="1800"/>
              <a:t>Th</a:t>
            </a:r>
            <a:r>
              <a:rPr lang="en-GB" sz="1800" b="1"/>
              <a:t>ese  requirements are mandatory for all SDS forms and if you fail to comply you will be in breach of your contract and  SDS reserves the right to recovery.</a:t>
            </a:r>
          </a:p>
          <a:p>
            <a:r>
              <a:rPr lang="en-GB" sz="1800"/>
              <a:t>The pdfs we publish are fully interactive. Securities have been removed from the pdf forms to allow you to combine the files or to convert the forms to Microsoft word. </a:t>
            </a:r>
          </a:p>
          <a:p>
            <a:r>
              <a:rPr lang="en-GB" sz="1800"/>
              <a:t>SDS will not provide word versions of any published pdf forms</a:t>
            </a:r>
          </a:p>
          <a:p>
            <a:r>
              <a:rPr lang="en-US" sz="1800"/>
              <a:t>There is no requirement within the MA Specification for SIA approval for face-to-face APRs</a:t>
            </a:r>
          </a:p>
          <a:p>
            <a:r>
              <a:rPr lang="en-US" sz="1800"/>
              <a:t>We have created an additional  SOAR exemplar suitable for use with e- signature software.</a:t>
            </a:r>
          </a:p>
          <a:p>
            <a:pPr marL="0" indent="0">
              <a:buNone/>
            </a:pPr>
            <a:r>
              <a:rPr lang="en-GB" sz="1800" b="1"/>
              <a:t>More details can be found in the MA Specification &amp; MA Conditions on the requirements for SDS forms and documentation.</a:t>
            </a:r>
            <a:endParaRPr lang="en-GB" sz="2000">
              <a:solidFill>
                <a:schemeClr val="tx2"/>
              </a:solidFill>
            </a:endParaRPr>
          </a:p>
          <a:p>
            <a:endParaRPr lang="en-GB" sz="2000">
              <a:solidFill>
                <a:schemeClr val="tx2"/>
              </a:solidFill>
            </a:endParaRPr>
          </a:p>
          <a:p>
            <a:endParaRPr lang="en-GB" sz="2000">
              <a:solidFill>
                <a:schemeClr val="tx2"/>
              </a:solidFill>
            </a:endParaRPr>
          </a:p>
          <a:p>
            <a:pPr marL="0" indent="0">
              <a:buNone/>
            </a:pPr>
            <a:endParaRPr lang="en-GB" sz="2000">
              <a:solidFill>
                <a:schemeClr val="tx2"/>
              </a:solidFill>
            </a:endParaRPr>
          </a:p>
        </p:txBody>
      </p:sp>
      <p:pic>
        <p:nvPicPr>
          <p:cNvPr id="4" name="Graphic 3" descr="Checklist RTL">
            <a:extLst>
              <a:ext uri="{FF2B5EF4-FFF2-40B4-BE49-F238E27FC236}">
                <a16:creationId xmlns:a16="http://schemas.microsoft.com/office/drawing/2014/main" id="{B1EBDDB8-847D-4D64-AD33-31E411845C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97053" y="3132700"/>
            <a:ext cx="914400" cy="914400"/>
          </a:xfrm>
          <a:prstGeom prst="rect">
            <a:avLst/>
          </a:prstGeom>
        </p:spPr>
      </p:pic>
      <p:sp>
        <p:nvSpPr>
          <p:cNvPr id="15" name="Title 1">
            <a:extLst>
              <a:ext uri="{FF2B5EF4-FFF2-40B4-BE49-F238E27FC236}">
                <a16:creationId xmlns:a16="http://schemas.microsoft.com/office/drawing/2014/main" id="{4CDAB803-6F92-468A-8E39-DEB7631E3077}"/>
              </a:ext>
            </a:extLst>
          </p:cNvPr>
          <p:cNvSpPr txBox="1">
            <a:spLocks/>
          </p:cNvSpPr>
          <p:nvPr/>
        </p:nvSpPr>
        <p:spPr>
          <a:xfrm rot="16200000">
            <a:off x="-3297769" y="2728203"/>
            <a:ext cx="7771121" cy="486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400" b="1">
                <a:solidFill>
                  <a:schemeClr val="accent5">
                    <a:lumMod val="50000"/>
                  </a:schemeClr>
                </a:solidFill>
                <a:latin typeface="Trebuchet MS" panose="020B0703020202090204" pitchFamily="34" charset="0"/>
              </a:rPr>
              <a:t>SDS </a:t>
            </a:r>
            <a:r>
              <a:rPr kumimoji="0" lang="en-GB" sz="24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rPr>
              <a:t>Forms</a:t>
            </a:r>
          </a:p>
        </p:txBody>
      </p:sp>
      <p:pic>
        <p:nvPicPr>
          <p:cNvPr id="3" name="Slide 8">
            <a:hlinkClick r:id="" action="ppaction://media"/>
            <a:extLst>
              <a:ext uri="{FF2B5EF4-FFF2-40B4-BE49-F238E27FC236}">
                <a16:creationId xmlns:a16="http://schemas.microsoft.com/office/drawing/2014/main" id="{8F8F5879-7021-9BB1-F720-A4F578C12D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23377" y="5749923"/>
            <a:ext cx="609600" cy="609600"/>
          </a:xfrm>
          <a:prstGeom prst="rect">
            <a:avLst/>
          </a:prstGeom>
        </p:spPr>
      </p:pic>
    </p:spTree>
    <p:extLst>
      <p:ext uri="{BB962C8B-B14F-4D97-AF65-F5344CB8AC3E}">
        <p14:creationId xmlns:p14="http://schemas.microsoft.com/office/powerpoint/2010/main" val="192242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7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9943AA-1957-E447-9179-6156F9992ABC}"/>
              </a:ext>
            </a:extLst>
          </p:cNvPr>
          <p:cNvSpPr txBox="1">
            <a:spLocks/>
          </p:cNvSpPr>
          <p:nvPr/>
        </p:nvSpPr>
        <p:spPr>
          <a:xfrm>
            <a:off x="2711453" y="246733"/>
            <a:ext cx="7771121" cy="9080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3200" b="1">
                <a:solidFill>
                  <a:schemeClr val="accent5">
                    <a:lumMod val="50000"/>
                  </a:schemeClr>
                </a:solidFill>
                <a:latin typeface="Trebuchet MS" panose="020B0703020202090204" pitchFamily="34" charset="0"/>
              </a:rPr>
              <a:t>Reminder</a:t>
            </a:r>
            <a:r>
              <a:rPr lang="en-GB" sz="2400" b="1">
                <a:solidFill>
                  <a:schemeClr val="accent5">
                    <a:lumMod val="50000"/>
                  </a:schemeClr>
                </a:solidFill>
                <a:latin typeface="Trebuchet MS" panose="020B0703020202090204" pitchFamily="34" charset="0"/>
              </a:rPr>
              <a:t> </a:t>
            </a:r>
            <a:endParaRPr kumimoji="0" lang="en-GB" sz="24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endParaRPr>
          </a:p>
        </p:txBody>
      </p:sp>
      <p:sp>
        <p:nvSpPr>
          <p:cNvPr id="19" name="Content Placeholder 2">
            <a:extLst>
              <a:ext uri="{FF2B5EF4-FFF2-40B4-BE49-F238E27FC236}">
                <a16:creationId xmlns:a16="http://schemas.microsoft.com/office/drawing/2014/main" id="{8F1DE81B-F1E2-AA48-A58C-0F5A4CEE5342}"/>
              </a:ext>
            </a:extLst>
          </p:cNvPr>
          <p:cNvSpPr txBox="1">
            <a:spLocks/>
          </p:cNvSpPr>
          <p:nvPr/>
        </p:nvSpPr>
        <p:spPr>
          <a:xfrm>
            <a:off x="4323523" y="1307213"/>
            <a:ext cx="6752254" cy="39557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800"/>
          </a:p>
          <a:p>
            <a:endParaRPr lang="en-GB" sz="1800"/>
          </a:p>
          <a:p>
            <a:endParaRPr lang="en-GB" sz="1800"/>
          </a:p>
          <a:p>
            <a:endParaRPr lang="en-GB" sz="1800"/>
          </a:p>
        </p:txBody>
      </p:sp>
      <p:sp>
        <p:nvSpPr>
          <p:cNvPr id="71" name="TextBox 70">
            <a:extLst>
              <a:ext uri="{FF2B5EF4-FFF2-40B4-BE49-F238E27FC236}">
                <a16:creationId xmlns:a16="http://schemas.microsoft.com/office/drawing/2014/main" id="{AC8E47BF-0F67-644A-9848-D236FC785C5A}"/>
              </a:ext>
            </a:extLst>
          </p:cNvPr>
          <p:cNvSpPr txBox="1"/>
          <p:nvPr/>
        </p:nvSpPr>
        <p:spPr>
          <a:xfrm>
            <a:off x="-6401591" y="5262987"/>
            <a:ext cx="60954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alpha val="0"/>
                  </a:prstClr>
                </a:solidFill>
                <a:effectLst/>
                <a:uLnTx/>
                <a:uFillTx/>
                <a:latin typeface="Calibri" panose="020F0502020204030204"/>
                <a:ea typeface="+mn-ea"/>
                <a:cs typeface="+mn-cs"/>
              </a:rPr>
              <a:t>To develop meta-skills that support the needs and objectives of the business</a:t>
            </a:r>
          </a:p>
        </p:txBody>
      </p:sp>
      <p:sp>
        <p:nvSpPr>
          <p:cNvPr id="12" name="Rectangle 11">
            <a:extLst>
              <a:ext uri="{FF2B5EF4-FFF2-40B4-BE49-F238E27FC236}">
                <a16:creationId xmlns:a16="http://schemas.microsoft.com/office/drawing/2014/main" id="{27D7D740-A449-8B4A-BE03-067029FD82B7}"/>
              </a:ext>
            </a:extLst>
          </p:cNvPr>
          <p:cNvSpPr/>
          <p:nvPr/>
        </p:nvSpPr>
        <p:spPr>
          <a:xfrm>
            <a:off x="0" y="-1"/>
            <a:ext cx="838200" cy="6858001"/>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651F12B-2E0A-4F2F-B7A3-1395CC3B67DE}"/>
              </a:ext>
            </a:extLst>
          </p:cNvPr>
          <p:cNvSpPr/>
          <p:nvPr/>
        </p:nvSpPr>
        <p:spPr>
          <a:xfrm>
            <a:off x="1116223" y="2561672"/>
            <a:ext cx="2276061" cy="2061485"/>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a:extLst>
              <a:ext uri="{FF2B5EF4-FFF2-40B4-BE49-F238E27FC236}">
                <a16:creationId xmlns:a16="http://schemas.microsoft.com/office/drawing/2014/main" id="{073E8344-8464-41DE-ADB1-31144870F8CB}"/>
              </a:ext>
            </a:extLst>
          </p:cNvPr>
          <p:cNvPicPr>
            <a:picLocks noChangeAspect="1" noChangeArrowheads="1"/>
          </p:cNvPicPr>
          <p:nvPr/>
        </p:nvPicPr>
        <p:blipFill>
          <a:blip r:embed="rId5" cstate="print"/>
          <a:srcRect/>
          <a:stretch>
            <a:fillRect/>
          </a:stretch>
        </p:blipFill>
        <p:spPr bwMode="auto">
          <a:xfrm>
            <a:off x="-22223" y="3138"/>
            <a:ext cx="1981204" cy="1054236"/>
          </a:xfrm>
          <a:prstGeom prst="rect">
            <a:avLst/>
          </a:prstGeom>
          <a:noFill/>
          <a:ln w="9525">
            <a:noFill/>
            <a:miter lim="800000"/>
            <a:headEnd/>
            <a:tailEnd/>
          </a:ln>
          <a:effectLst/>
        </p:spPr>
      </p:pic>
      <p:sp>
        <p:nvSpPr>
          <p:cNvPr id="11" name="Title 1">
            <a:extLst>
              <a:ext uri="{FF2B5EF4-FFF2-40B4-BE49-F238E27FC236}">
                <a16:creationId xmlns:a16="http://schemas.microsoft.com/office/drawing/2014/main" id="{D0D572F5-D27A-4249-9FCF-085E1CA5D59A}"/>
              </a:ext>
            </a:extLst>
          </p:cNvPr>
          <p:cNvSpPr txBox="1">
            <a:spLocks/>
          </p:cNvSpPr>
          <p:nvPr/>
        </p:nvSpPr>
        <p:spPr>
          <a:xfrm rot="16200000">
            <a:off x="-3450169" y="2575803"/>
            <a:ext cx="7771121" cy="486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rPr>
              <a:t> </a:t>
            </a:r>
          </a:p>
        </p:txBody>
      </p:sp>
      <p:sp>
        <p:nvSpPr>
          <p:cNvPr id="13" name="Content Placeholder 2">
            <a:extLst>
              <a:ext uri="{FF2B5EF4-FFF2-40B4-BE49-F238E27FC236}">
                <a16:creationId xmlns:a16="http://schemas.microsoft.com/office/drawing/2014/main" id="{AC277C4D-BCFC-49C8-9299-A084F7DA409A}"/>
              </a:ext>
            </a:extLst>
          </p:cNvPr>
          <p:cNvSpPr txBox="1">
            <a:spLocks/>
          </p:cNvSpPr>
          <p:nvPr/>
        </p:nvSpPr>
        <p:spPr>
          <a:xfrm>
            <a:off x="4475923" y="1459613"/>
            <a:ext cx="6752254" cy="39557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GB" sz="1600">
              <a:solidFill>
                <a:schemeClr val="tx2"/>
              </a:solidFill>
            </a:endParaRPr>
          </a:p>
          <a:p>
            <a:r>
              <a:rPr lang="en-GB"/>
              <a:t>Apprentice Transition Plan (ATP)Service is continuing for 23/24, please ensure you review the ATP information set out in the MA Specification and on the web page </a:t>
            </a:r>
            <a:r>
              <a:rPr lang="en-GB">
                <a:hlinkClick r:id="rId6"/>
              </a:rPr>
              <a:t>here.</a:t>
            </a:r>
            <a:endParaRPr lang="en-GB"/>
          </a:p>
          <a:p>
            <a:r>
              <a:rPr lang="en-GB"/>
              <a:t>For ESF tagged apprentices, Providers must continue to follow additional instructions set out in Appendix 7 to the MA Specification and the MA Conditions.</a:t>
            </a:r>
          </a:p>
          <a:p>
            <a:endParaRPr lang="en-GB" sz="2000">
              <a:solidFill>
                <a:schemeClr val="tx2"/>
              </a:solidFill>
            </a:endParaRPr>
          </a:p>
          <a:p>
            <a:pPr marL="0" indent="0">
              <a:buNone/>
            </a:pPr>
            <a:endParaRPr lang="en-GB" sz="1600">
              <a:solidFill>
                <a:schemeClr val="tx2"/>
              </a:solidFill>
            </a:endParaRPr>
          </a:p>
          <a:p>
            <a:pPr marL="0" indent="0">
              <a:buNone/>
            </a:pPr>
            <a:endParaRPr lang="en-GB" sz="2000">
              <a:solidFill>
                <a:schemeClr val="tx2"/>
              </a:solidFill>
            </a:endParaRPr>
          </a:p>
          <a:p>
            <a:pPr marL="0" indent="0">
              <a:buNone/>
            </a:pPr>
            <a:endParaRPr lang="en-GB" sz="2000">
              <a:solidFill>
                <a:schemeClr val="tx2"/>
              </a:solidFill>
            </a:endParaRPr>
          </a:p>
        </p:txBody>
      </p:sp>
      <p:pic>
        <p:nvPicPr>
          <p:cNvPr id="4" name="Graphic 3" descr="Clipboard">
            <a:extLst>
              <a:ext uri="{FF2B5EF4-FFF2-40B4-BE49-F238E27FC236}">
                <a16:creationId xmlns:a16="http://schemas.microsoft.com/office/drawing/2014/main" id="{F7D6DFFC-D92C-45FB-90C9-65644157B6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97053" y="3135214"/>
            <a:ext cx="914400" cy="914400"/>
          </a:xfrm>
          <a:prstGeom prst="rect">
            <a:avLst/>
          </a:prstGeom>
        </p:spPr>
      </p:pic>
      <p:sp>
        <p:nvSpPr>
          <p:cNvPr id="14" name="Title 1">
            <a:extLst>
              <a:ext uri="{FF2B5EF4-FFF2-40B4-BE49-F238E27FC236}">
                <a16:creationId xmlns:a16="http://schemas.microsoft.com/office/drawing/2014/main" id="{B0ED5684-CB08-42F3-AEE2-4D82FA65F9D9}"/>
              </a:ext>
            </a:extLst>
          </p:cNvPr>
          <p:cNvSpPr txBox="1">
            <a:spLocks/>
          </p:cNvSpPr>
          <p:nvPr/>
        </p:nvSpPr>
        <p:spPr>
          <a:xfrm rot="16200000">
            <a:off x="-3297769" y="2728203"/>
            <a:ext cx="7771121" cy="486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400" b="1">
                <a:solidFill>
                  <a:schemeClr val="accent5">
                    <a:lumMod val="50000"/>
                  </a:schemeClr>
                </a:solidFill>
                <a:latin typeface="Trebuchet MS" panose="020B0703020202090204" pitchFamily="34" charset="0"/>
              </a:rPr>
              <a:t>Please Note</a:t>
            </a:r>
            <a:endParaRPr kumimoji="0" lang="en-GB" sz="2400" b="1" i="0" u="none" strike="noStrike" kern="1200" cap="none" spc="0" normalizeH="0" baseline="0" noProof="0">
              <a:ln>
                <a:noFill/>
              </a:ln>
              <a:solidFill>
                <a:schemeClr val="accent5">
                  <a:lumMod val="50000"/>
                </a:schemeClr>
              </a:solidFill>
              <a:effectLst/>
              <a:uLnTx/>
              <a:uFillTx/>
              <a:latin typeface="Trebuchet MS" panose="020B0703020202090204" pitchFamily="34" charset="0"/>
              <a:ea typeface="+mj-ea"/>
              <a:cs typeface="+mj-cs"/>
            </a:endParaRPr>
          </a:p>
        </p:txBody>
      </p:sp>
      <p:pic>
        <p:nvPicPr>
          <p:cNvPr id="2" name="Slide 9">
            <a:hlinkClick r:id="" action="ppaction://media"/>
            <a:extLst>
              <a:ext uri="{FF2B5EF4-FFF2-40B4-BE49-F238E27FC236}">
                <a16:creationId xmlns:a16="http://schemas.microsoft.com/office/drawing/2014/main" id="{FA1E8AF1-845D-480E-263B-A1C4DD50D6C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75777" y="5909318"/>
            <a:ext cx="609600" cy="609600"/>
          </a:xfrm>
          <a:prstGeom prst="rect">
            <a:avLst/>
          </a:prstGeom>
        </p:spPr>
      </p:pic>
    </p:spTree>
    <p:extLst>
      <p:ext uri="{BB962C8B-B14F-4D97-AF65-F5344CB8AC3E}">
        <p14:creationId xmlns:p14="http://schemas.microsoft.com/office/powerpoint/2010/main" val="3579549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6"/>
</p:tagLst>
</file>

<file path=ppt/tags/tag2.xml><?xml version="1.0" encoding="utf-8"?>
<p:tagLst xmlns:a="http://schemas.openxmlformats.org/drawingml/2006/main" xmlns:r="http://schemas.openxmlformats.org/officeDocument/2006/relationships" xmlns:p="http://schemas.openxmlformats.org/presentationml/2006/main">
  <p:tag name="TIMING" val="|2.3"/>
</p:tagLst>
</file>

<file path=ppt/tags/tag3.xml><?xml version="1.0" encoding="utf-8"?>
<p:tagLst xmlns:a="http://schemas.openxmlformats.org/drawingml/2006/main" xmlns:r="http://schemas.openxmlformats.org/officeDocument/2006/relationships" xmlns:p="http://schemas.openxmlformats.org/presentationml/2006/main">
  <p:tag name="TIMING" val="|2.3"/>
</p:tagLst>
</file>

<file path=ppt/tags/tag4.xml><?xml version="1.0" encoding="utf-8"?>
<p:tagLst xmlns:a="http://schemas.openxmlformats.org/drawingml/2006/main" xmlns:r="http://schemas.openxmlformats.org/officeDocument/2006/relationships" xmlns:p="http://schemas.openxmlformats.org/presentationml/2006/main">
  <p:tag name="TIMING" val="|2.3"/>
</p:tagLst>
</file>

<file path=ppt/tags/tag5.xml><?xml version="1.0" encoding="utf-8"?>
<p:tagLst xmlns:a="http://schemas.openxmlformats.org/drawingml/2006/main" xmlns:r="http://schemas.openxmlformats.org/officeDocument/2006/relationships" xmlns:p="http://schemas.openxmlformats.org/presentationml/2006/main">
  <p:tag name="TIMING" val="|2.3"/>
</p:tagLst>
</file>

<file path=ppt/tags/tag6.xml><?xml version="1.0" encoding="utf-8"?>
<p:tagLst xmlns:a="http://schemas.openxmlformats.org/drawingml/2006/main" xmlns:r="http://schemas.openxmlformats.org/officeDocument/2006/relationships" xmlns:p="http://schemas.openxmlformats.org/presentationml/2006/main">
  <p:tag name="TIMING" val="|2.9|7.2|10.5|12.5|8.9|5.4"/>
</p:tagLst>
</file>

<file path=ppt/tags/tag7.xml><?xml version="1.0" encoding="utf-8"?>
<p:tagLst xmlns:a="http://schemas.openxmlformats.org/drawingml/2006/main" xmlns:r="http://schemas.openxmlformats.org/officeDocument/2006/relationships" xmlns:p="http://schemas.openxmlformats.org/presentationml/2006/main">
  <p:tag name="TIMING" val="|2.6|16.2|2.1|7.5|4.4|7.2|11.4|2|9.3"/>
</p:tagLst>
</file>

<file path=ppt/tags/tag8.xml><?xml version="1.0" encoding="utf-8"?>
<p:tagLst xmlns:a="http://schemas.openxmlformats.org/drawingml/2006/main" xmlns:r="http://schemas.openxmlformats.org/officeDocument/2006/relationships" xmlns:p="http://schemas.openxmlformats.org/presentationml/2006/main">
  <p:tag name="TIMING" val="|2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SDS 3+1" ma:contentTypeID="0x0101002CFD50891A73487FBF1A841208B5DC080200803BDFB07C1F5B46B8A69ED202A6C204" ma:contentTypeVersion="16" ma:contentTypeDescription="" ma:contentTypeScope="" ma:versionID="f1f51213773c7d13aae425e0053a3ee8">
  <xsd:schema xmlns:xsd="http://www.w3.org/2001/XMLSchema" xmlns:xs="http://www.w3.org/2001/XMLSchema" xmlns:p="http://schemas.microsoft.com/office/2006/metadata/properties" xmlns:ns1="http://schemas.microsoft.com/sharepoint/v3" xmlns:ns2="184af400-6cf4-4be6-9056-547874e8c8ee" xmlns:ns3="7eaa295e-d44a-43e9-8bd7-2ea47683dccc" xmlns:ns4="23b1b164-51ec-4924-88bf-d4408fc1f028" targetNamespace="http://schemas.microsoft.com/office/2006/metadata/properties" ma:root="true" ma:fieldsID="3dd93cce69201d2903d57e45bd7a0a00" ns1:_="" ns2:_="" ns3:_="" ns4:_="">
    <xsd:import namespace="http://schemas.microsoft.com/sharepoint/v3"/>
    <xsd:import namespace="184af400-6cf4-4be6-9056-547874e8c8ee"/>
    <xsd:import namespace="7eaa295e-d44a-43e9-8bd7-2ea47683dccc"/>
    <xsd:import namespace="23b1b164-51ec-4924-88bf-d4408fc1f028"/>
    <xsd:element name="properties">
      <xsd:complexType>
        <xsd:sequence>
          <xsd:element name="documentManagement">
            <xsd:complexType>
              <xsd:all>
                <xsd:element ref="ns2:IShare_Status"/>
                <xsd:element ref="ns2:IShare_BusinessOwner" minOccurs="0"/>
                <xsd:element ref="ns2:IShare_InfoClassification"/>
                <xsd:element ref="ns2:IShare_Region" minOccurs="0"/>
                <xsd:element ref="ns2:IShare_PersonalData"/>
                <xsd:element ref="ns2:IShare_PermanentPreservation" minOccurs="0"/>
                <xsd:element ref="ns2:IShare_DispositionDeletion" minOccurs="0"/>
                <xsd:element ref="ns2:TaxKeywordTaxHTField" minOccurs="0"/>
                <xsd:element ref="ns2:TaxCatchAll" minOccurs="0"/>
                <xsd:element ref="ns2:TaxCatchAllLabel"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1" nillable="true" ma:displayName="Unified Compliance Policy Properties" ma:hidden="true" ma:internalName="_ip_UnifiedCompliancePolicyProperties">
      <xsd:simpleType>
        <xsd:restriction base="dms:Note"/>
      </xsd:simpleType>
    </xsd:element>
    <xsd:element name="_ip_UnifiedCompliancePolicyUIAction" ma:index="3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4af400-6cf4-4be6-9056-547874e8c8ee" elementFormDefault="qualified">
    <xsd:import namespace="http://schemas.microsoft.com/office/2006/documentManagement/types"/>
    <xsd:import namespace="http://schemas.microsoft.com/office/infopath/2007/PartnerControls"/>
    <xsd:element name="IShare_Status" ma:index="8" ma:displayName="Item Status" ma:default="Active" ma:indexed="true" ma:internalName="IShare_Status">
      <xsd:simpleType>
        <xsd:restriction base="dms:Choice">
          <xsd:enumeration value="Active"/>
          <xsd:enumeration value="Archived"/>
        </xsd:restriction>
      </xsd:simpleType>
    </xsd:element>
    <xsd:element name="IShare_BusinessOwner" ma:index="9" nillable="true" ma:displayName="Business Owner" ma:internalName="IShare_BusinessOwner">
      <xsd:simpleType>
        <xsd:restriction base="dms:Text"/>
      </xsd:simpleType>
    </xsd:element>
    <xsd:element name="IShare_InfoClassification" ma:index="10" ma:displayName="Info Classification" ma:default="Internal" ma:internalName="IShare_InfoClassification">
      <xsd:simpleType>
        <xsd:restriction base="dms:Choice">
          <xsd:enumeration value="External"/>
          <xsd:enumeration value="Internal"/>
          <xsd:enumeration value="SDS Confidential"/>
        </xsd:restriction>
      </xsd:simpleType>
    </xsd:element>
    <xsd:element name="IShare_Region" ma:index="11" nillable="true" ma:displayName="Region" ma:format="Dropdown" ma:internalName="IShare_Region" ma:readOnly="false">
      <xsd:simpleType>
        <xsd:restriction base="dms:Choice">
          <xsd:enumeration value="Cross-Regional"/>
          <xsd:enumeration value="National"/>
          <xsd:enumeration value="North"/>
          <xsd:enumeration value="North East"/>
          <xsd:enumeration value="South East"/>
          <xsd:enumeration value="West region"/>
          <xsd:enumeration value="South West"/>
          <xsd:enumeration value="West"/>
          <xsd:enumeration value="National CIAG"/>
          <xsd:enumeration value="**Do not use the following**"/>
          <xsd:enumeration value="North region"/>
          <xsd:enumeration value="North East region"/>
          <xsd:enumeration value="Cross-regional CIAG"/>
          <xsd:enumeration value="South West region"/>
          <xsd:enumeration value="South East region"/>
        </xsd:restriction>
      </xsd:simpleType>
    </xsd:element>
    <xsd:element name="IShare_PersonalData" ma:index="12" ma:displayName="Personal Data" ma:default="0" ma:internalName="IShare_PersonalData">
      <xsd:simpleType>
        <xsd:restriction base="dms:Boolean"/>
      </xsd:simpleType>
    </xsd:element>
    <xsd:element name="IShare_PermanentPreservation" ma:index="13" nillable="true" ma:displayName="Permanent Preservation" ma:default="0" ma:internalName="IShare_PermanentPreservation">
      <xsd:simpleType>
        <xsd:restriction base="dms:Boolean"/>
      </xsd:simpleType>
    </xsd:element>
    <xsd:element name="IShare_DispositionDeletion" ma:index="14" nillable="true" ma:displayName="Disposition Deletion" ma:internalName="IShare_DispositionDeletion">
      <xsd:simpleType>
        <xsd:restriction base="dms:DateTime"/>
      </xsd:simpleType>
    </xsd:element>
    <xsd:element name="TaxKeywordTaxHTField" ma:index="15" nillable="true" ma:taxonomy="true" ma:internalName="TaxKeywordTaxHTField" ma:taxonomyFieldName="TaxKeyword" ma:displayName="Enterprise Keywords" ma:fieldId="{23f27201-bee3-471e-b2e7-b64fd8b7ca38}" ma:taxonomyMulti="true" ma:sspId="c6621819-13d1-4a2d-8762-4f615fabf62c" ma:termSetId="00000000-0000-0000-0000-000000000000" ma:anchorId="00000000-0000-0000-0000-000000000000" ma:open="true" ma:isKeyword="true">
      <xsd:complexType>
        <xsd:sequence>
          <xsd:element ref="pc:Terms" minOccurs="0" maxOccurs="1"/>
        </xsd:sequence>
      </xsd:complexType>
    </xsd:element>
    <xsd:element name="TaxCatchAll" ma:index="16" nillable="true" ma:displayName="Taxonomy Catch All Column" ma:hidden="true" ma:list="{825aea11-257d-416f-992b-dec2f85e4525}" ma:internalName="TaxCatchAll" ma:showField="CatchAllData" ma:web="184af400-6cf4-4be6-9056-547874e8c8ee">
      <xsd:complexType>
        <xsd:complexContent>
          <xsd:extension base="dms:MultiChoiceLookup">
            <xsd:sequence>
              <xsd:element name="Value" type="dms:Lookup" maxOccurs="unbounded" minOccurs="0" nillable="true"/>
            </xsd:sequence>
          </xsd:extension>
        </xsd:complexContent>
      </xsd:complexType>
    </xsd:element>
    <xsd:element name="TaxCatchAllLabel" ma:index="17" nillable="true" ma:displayName="Taxonomy Catch All Column1" ma:hidden="true" ma:list="{825aea11-257d-416f-992b-dec2f85e4525}" ma:internalName="TaxCatchAllLabel" ma:readOnly="true" ma:showField="CatchAllDataLabel" ma:web="184af400-6cf4-4be6-9056-547874e8c8e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eaa295e-d44a-43e9-8bd7-2ea47683dccc" elementFormDefault="qualified">
    <xsd:import namespace="http://schemas.microsoft.com/office/2006/documentManagement/types"/>
    <xsd:import namespace="http://schemas.microsoft.com/office/infopath/2007/PartnerControls"/>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AutoTags" ma:index="23" nillable="true" ma:displayName="Tags" ma:internalName="MediaServiceAutoTags"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DateTaken" ma:index="29" nillable="true" ma:displayName="MediaServiceDateTaken" ma:hidden="true" ma:internalName="MediaServiceDateTaken" ma:readOnly="true">
      <xsd:simpleType>
        <xsd:restriction base="dms:Text"/>
      </xsd:simpleType>
    </xsd:element>
    <xsd:element name="MediaLengthInSeconds" ma:index="3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3b1b164-51ec-4924-88bf-d4408fc1f028"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Share_PermanentPreservation xmlns="184af400-6cf4-4be6-9056-547874e8c8ee">false</IShare_PermanentPreservation>
    <TaxKeywordTaxHTField xmlns="184af400-6cf4-4be6-9056-547874e8c8ee">
      <Terms xmlns="http://schemas.microsoft.com/office/infopath/2007/PartnerControls"/>
    </TaxKeywordTaxHTField>
    <IShare_Region xmlns="184af400-6cf4-4be6-9056-547874e8c8ee" xsi:nil="true"/>
    <IShare_Status xmlns="184af400-6cf4-4be6-9056-547874e8c8ee">Active</IShare_Status>
    <IShare_InfoClassification xmlns="184af400-6cf4-4be6-9056-547874e8c8ee">Internal</IShare_InfoClassification>
    <IShare_PersonalData xmlns="184af400-6cf4-4be6-9056-547874e8c8ee">false</IShare_PersonalData>
    <IShare_DispositionDeletion xmlns="184af400-6cf4-4be6-9056-547874e8c8ee" xsi:nil="true"/>
    <TaxCatchAll xmlns="184af400-6cf4-4be6-9056-547874e8c8ee" xsi:nil="true"/>
    <IShare_BusinessOwner xmlns="184af400-6cf4-4be6-9056-547874e8c8ee">marie.donnelly@sds.co.uk</IShare_BusinessOwner>
    <SharedWithUsers xmlns="23b1b164-51ec-4924-88bf-d4408fc1f028">
      <UserInfo>
        <DisplayName>Marie Ruddy</DisplayName>
        <AccountId>2130</AccountId>
        <AccountType/>
      </UserInfo>
      <UserInfo>
        <DisplayName>Moira McClymont</DisplayName>
        <AccountId>2131</AccountId>
        <AccountType/>
      </UserInfo>
      <UserInfo>
        <DisplayName>Lou Donnelly</DisplayName>
        <AccountId>5079</AccountId>
        <AccountType/>
      </UserInfo>
      <UserInfo>
        <DisplayName>Lindsay Hewitt</DisplayName>
        <AccountId>1553</AccountId>
        <AccountType/>
      </UserInfo>
      <UserInfo>
        <DisplayName>Gary Elliot</DisplayName>
        <AccountId>1252</AccountId>
        <AccountType/>
      </UserInfo>
      <UserInfo>
        <DisplayName>Euan Scott</DisplayName>
        <AccountId>16902</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A4888BE7-C125-458E-811B-815B3F94BF3A}">
  <ds:schemaRefs>
    <ds:schemaRef ds:uri="http://schemas.microsoft.com/sharepoint/v3/contenttype/forms"/>
  </ds:schemaRefs>
</ds:datastoreItem>
</file>

<file path=customXml/itemProps2.xml><?xml version="1.0" encoding="utf-8"?>
<ds:datastoreItem xmlns:ds="http://schemas.openxmlformats.org/officeDocument/2006/customXml" ds:itemID="{5A0D71E9-9E44-41BD-A00E-2319921C0159}">
  <ds:schemaRefs>
    <ds:schemaRef ds:uri="184af400-6cf4-4be6-9056-547874e8c8ee"/>
    <ds:schemaRef ds:uri="23b1b164-51ec-4924-88bf-d4408fc1f028"/>
    <ds:schemaRef ds:uri="7eaa295e-d44a-43e9-8bd7-2ea47683dc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D70814A-515C-4050-AF9E-09C35BDCC9D1}">
  <ds:schemaRefs>
    <ds:schemaRef ds:uri="184af400-6cf4-4be6-9056-547874e8c8ee"/>
    <ds:schemaRef ds:uri="23b1b164-51ec-4924-88bf-d4408fc1f028"/>
    <ds:schemaRef ds:uri="7eaa295e-d44a-43e9-8bd7-2ea47683dcc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1050</Words>
  <Application>Microsoft Office PowerPoint</Application>
  <PresentationFormat>Widescreen</PresentationFormat>
  <Paragraphs>178</Paragraphs>
  <Slides>14</Slides>
  <Notes>14</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FS Lola</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Sharita</dc:creator>
  <cp:lastModifiedBy>Lou Donnelly</cp:lastModifiedBy>
  <cp:revision>1</cp:revision>
  <dcterms:created xsi:type="dcterms:W3CDTF">2021-03-31T15:38:47Z</dcterms:created>
  <dcterms:modified xsi:type="dcterms:W3CDTF">2023-04-06T10:28:08Z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0x0101002CFD50891A73487FBF1A841208B5DC080200803BDFB07C1F5B46B8A69ED202A6C204</vt:lpwstr>
  </property>
  <property fmtid="{D5CDD505-2E9C-101B-9397-08002B2CF9AE}" pid="3" name="TaxKeyword">
    <vt:lpwstr/>
  </property>
</Properties>
</file>