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88" r:id="rId2"/>
    <p:sldId id="572" r:id="rId3"/>
    <p:sldId id="574" r:id="rId4"/>
    <p:sldId id="564" r:id="rId5"/>
    <p:sldId id="275" r:id="rId6"/>
    <p:sldId id="561" r:id="rId7"/>
    <p:sldId id="259" r:id="rId8"/>
    <p:sldId id="567" r:id="rId9"/>
  </p:sldIdLst>
  <p:sldSz cx="12192000" cy="6858000"/>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3C1"/>
    <a:srgbClr val="58417E"/>
    <a:srgbClr val="EF4857"/>
    <a:srgbClr val="002060"/>
    <a:srgbClr val="92AF2B"/>
    <a:srgbClr val="5C671F"/>
    <a:srgbClr val="31859C"/>
    <a:srgbClr val="004C6C"/>
    <a:srgbClr val="006373"/>
    <a:srgbClr val="00AB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95" autoAdjust="0"/>
    <p:restoredTop sz="93539" autoAdjust="0"/>
  </p:normalViewPr>
  <p:slideViewPr>
    <p:cSldViewPr snapToGrid="0">
      <p:cViewPr varScale="1">
        <p:scale>
          <a:sx n="147" d="100"/>
          <a:sy n="147" d="100"/>
        </p:scale>
        <p:origin x="596" y="1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70" d="100"/>
          <a:sy n="70" d="100"/>
        </p:scale>
        <p:origin x="1836" y="-83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71C7F3-634C-425C-884E-F188BA492D8B}"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GB"/>
        </a:p>
      </dgm:t>
    </dgm:pt>
    <dgm:pt modelId="{F46D4BCB-F081-4668-96FC-BF57ED1386E2}">
      <dgm:prSet phldrT="[Text]" custT="1"/>
      <dgm:spPr>
        <a:solidFill>
          <a:srgbClr val="58417E">
            <a:alpha val="74902"/>
          </a:srgb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r>
            <a:rPr lang="en-GB" sz="1800" dirty="0"/>
            <a:t>Aligned TOM  and annual operating plan</a:t>
          </a:r>
        </a:p>
      </dgm:t>
    </dgm:pt>
    <dgm:pt modelId="{C64CA293-5AAF-4D76-AEAE-5463426727F4}" type="parTrans" cxnId="{F3BD0CBF-74C8-4DBE-84F4-984BFC40C646}">
      <dgm:prSet/>
      <dgm:spPr/>
      <dgm:t>
        <a:bodyPr/>
        <a:lstStyle/>
        <a:p>
          <a:endParaRPr lang="en-GB"/>
        </a:p>
      </dgm:t>
    </dgm:pt>
    <dgm:pt modelId="{46EA0535-37BA-4572-8161-B6B7FCBE9F5B}" type="sibTrans" cxnId="{F3BD0CBF-74C8-4DBE-84F4-984BFC40C646}">
      <dgm:prSet/>
      <dgm:spPr/>
      <dgm:t>
        <a:bodyPr/>
        <a:lstStyle/>
        <a:p>
          <a:endParaRPr lang="en-GB"/>
        </a:p>
      </dgm:t>
    </dgm:pt>
    <dgm:pt modelId="{4CDA4198-FBDA-4996-AEF9-D5CA2064224F}">
      <dgm:prSet phldrT="[Text]" custT="1"/>
      <dgm:spPr>
        <a:solidFill>
          <a:srgbClr val="EF4857"/>
        </a:solidFill>
        <a:effectLst>
          <a:outerShdw blurRad="50800" dist="38100" dir="2700000" algn="tl" rotWithShape="0">
            <a:prstClr val="black">
              <a:alpha val="40000"/>
            </a:prstClr>
          </a:outerShdw>
        </a:effectLst>
      </dgm:spPr>
      <dgm:t>
        <a:bodyPr/>
        <a:lstStyle/>
        <a:p>
          <a:r>
            <a:rPr lang="en-GB" sz="1800" b="1" dirty="0"/>
            <a:t>Partners</a:t>
          </a:r>
        </a:p>
        <a:p>
          <a:r>
            <a:rPr lang="en-GB" sz="1400" dirty="0"/>
            <a:t>School partnership agreement, calendar of planned activity </a:t>
          </a:r>
        </a:p>
      </dgm:t>
    </dgm:pt>
    <dgm:pt modelId="{9B56A198-FF48-4759-B747-FEB930E8B044}" type="parTrans" cxnId="{804BB904-210F-4719-ACD5-7387E7737D71}">
      <dgm:prSet/>
      <dgm:spPr>
        <a:solidFill>
          <a:srgbClr val="EF4857"/>
        </a:solidFill>
        <a:effectLst>
          <a:outerShdw blurRad="50800" dist="38100" dir="2700000" algn="tl" rotWithShape="0">
            <a:prstClr val="black">
              <a:alpha val="40000"/>
            </a:prstClr>
          </a:outerShdw>
        </a:effectLst>
      </dgm:spPr>
      <dgm:t>
        <a:bodyPr/>
        <a:lstStyle/>
        <a:p>
          <a:endParaRPr lang="en-GB"/>
        </a:p>
      </dgm:t>
    </dgm:pt>
    <dgm:pt modelId="{11F1194D-3A48-4D77-9DC7-81175C6338A9}" type="sibTrans" cxnId="{804BB904-210F-4719-ACD5-7387E7737D71}">
      <dgm:prSet/>
      <dgm:spPr/>
      <dgm:t>
        <a:bodyPr/>
        <a:lstStyle/>
        <a:p>
          <a:endParaRPr lang="en-GB"/>
        </a:p>
      </dgm:t>
    </dgm:pt>
    <dgm:pt modelId="{7BAC67D3-40F8-42E9-9D6E-84A64029D401}">
      <dgm:prSet phldrT="[Text]" custT="1"/>
      <dgm:spPr>
        <a:solidFill>
          <a:srgbClr val="00ABBC"/>
        </a:solidFill>
        <a:effectLst>
          <a:outerShdw blurRad="50800" dist="38100" dir="2700000" algn="tl" rotWithShape="0">
            <a:prstClr val="black">
              <a:alpha val="40000"/>
            </a:prstClr>
          </a:outerShdw>
        </a:effectLst>
      </dgm:spPr>
      <dgm:t>
        <a:bodyPr/>
        <a:lstStyle/>
        <a:p>
          <a:r>
            <a:rPr lang="en-GB" sz="1800" b="1" dirty="0"/>
            <a:t>LMI</a:t>
          </a:r>
        </a:p>
        <a:p>
          <a:r>
            <a:rPr lang="en-GB" sz="1400" dirty="0"/>
            <a:t>RSAs, SDS data Matrix SLDR, Monthly PM Snapshot, APM</a:t>
          </a:r>
          <a:r>
            <a:rPr lang="en-GB" sz="1400"/>
            <a:t>,  other </a:t>
          </a:r>
          <a:r>
            <a:rPr lang="en-GB" sz="1400" dirty="0"/>
            <a:t>local information</a:t>
          </a:r>
        </a:p>
      </dgm:t>
    </dgm:pt>
    <dgm:pt modelId="{46289959-299A-4C04-8729-BB778651ED73}" type="parTrans" cxnId="{DE2DCED3-55C9-417A-BDAD-3751C22DDDC6}">
      <dgm:prSet/>
      <dgm:spPr>
        <a:solidFill>
          <a:srgbClr val="00ABBC"/>
        </a:solidFill>
        <a:effectLst>
          <a:outerShdw blurRad="50800" dist="38100" dir="2700000" algn="tl" rotWithShape="0">
            <a:prstClr val="black">
              <a:alpha val="40000"/>
            </a:prstClr>
          </a:outerShdw>
        </a:effectLst>
      </dgm:spPr>
      <dgm:t>
        <a:bodyPr/>
        <a:lstStyle/>
        <a:p>
          <a:endParaRPr lang="en-GB"/>
        </a:p>
      </dgm:t>
    </dgm:pt>
    <dgm:pt modelId="{79C30234-AA8F-495E-8898-1C56D236A0DC}" type="sibTrans" cxnId="{DE2DCED3-55C9-417A-BDAD-3751C22DDDC6}">
      <dgm:prSet/>
      <dgm:spPr/>
      <dgm:t>
        <a:bodyPr/>
        <a:lstStyle/>
        <a:p>
          <a:endParaRPr lang="en-GB"/>
        </a:p>
      </dgm:t>
    </dgm:pt>
    <dgm:pt modelId="{8CAE58A3-04E0-43AF-A3F3-EAA34CA8A03A}">
      <dgm:prSet custT="1"/>
      <dgm:spPr>
        <a:solidFill>
          <a:srgbClr val="002060"/>
        </a:solidFill>
        <a:effectLst>
          <a:outerShdw blurRad="50800" dist="38100" dir="2700000" algn="tl" rotWithShape="0">
            <a:prstClr val="black">
              <a:alpha val="40000"/>
            </a:prstClr>
          </a:outerShdw>
        </a:effectLst>
      </dgm:spPr>
      <dgm:t>
        <a:bodyPr/>
        <a:lstStyle/>
        <a:p>
          <a:r>
            <a:rPr lang="en-GB" sz="1800" b="1" dirty="0"/>
            <a:t>DYW</a:t>
          </a:r>
        </a:p>
        <a:p>
          <a:r>
            <a:rPr lang="en-GB" sz="1400" dirty="0"/>
            <a:t>National  / Regional priorities, school partnership agreement, national KPIs</a:t>
          </a:r>
        </a:p>
      </dgm:t>
    </dgm:pt>
    <dgm:pt modelId="{6F24C449-C374-4FBB-B5CC-59398275DCC2}" type="parTrans" cxnId="{B50C0701-4B64-4A4A-AC13-6A9E07213DF6}">
      <dgm:prSet/>
      <dgm:spPr>
        <a:solidFill>
          <a:srgbClr val="002060"/>
        </a:solidFill>
        <a:effectLst>
          <a:outerShdw blurRad="50800" dist="38100" dir="2700000" algn="tl" rotWithShape="0">
            <a:prstClr val="black">
              <a:alpha val="40000"/>
            </a:prstClr>
          </a:outerShdw>
        </a:effectLst>
      </dgm:spPr>
      <dgm:t>
        <a:bodyPr/>
        <a:lstStyle/>
        <a:p>
          <a:endParaRPr lang="en-GB"/>
        </a:p>
      </dgm:t>
    </dgm:pt>
    <dgm:pt modelId="{07186E2F-8F09-4177-AB75-86B647BF2E55}" type="sibTrans" cxnId="{B50C0701-4B64-4A4A-AC13-6A9E07213DF6}">
      <dgm:prSet/>
      <dgm:spPr/>
      <dgm:t>
        <a:bodyPr/>
        <a:lstStyle/>
        <a:p>
          <a:endParaRPr lang="en-GB"/>
        </a:p>
      </dgm:t>
    </dgm:pt>
    <dgm:pt modelId="{891A48C7-8BEA-4FC3-B3C0-E1EEB85D422A}">
      <dgm:prSet custT="1"/>
      <dgm:spPr>
        <a:solidFill>
          <a:srgbClr val="006373"/>
        </a:solidFill>
        <a:effectLst>
          <a:outerShdw blurRad="50800" dist="38100" dir="2700000" algn="tl" rotWithShape="0">
            <a:prstClr val="black">
              <a:alpha val="40000"/>
            </a:prstClr>
          </a:outerShdw>
        </a:effectLst>
      </dgm:spPr>
      <dgm:t>
        <a:bodyPr/>
        <a:lstStyle/>
        <a:p>
          <a:r>
            <a:rPr lang="en-GB" sz="1800" b="1" dirty="0"/>
            <a:t>SDS</a:t>
          </a:r>
        </a:p>
        <a:p>
          <a:r>
            <a:rPr lang="en-GB" sz="1400" dirty="0"/>
            <a:t>CIAG school service offer and  school partnership agreement (SPA)</a:t>
          </a:r>
        </a:p>
      </dgm:t>
    </dgm:pt>
    <dgm:pt modelId="{7C51DA91-4EBA-4CE7-ACD3-3EA2E530EBB4}" type="parTrans" cxnId="{A2717D06-38B8-444D-81F1-49CBA1F0811C}">
      <dgm:prSet/>
      <dgm:spPr>
        <a:solidFill>
          <a:srgbClr val="006373"/>
        </a:solidFill>
        <a:effectLst>
          <a:outerShdw blurRad="50800" dist="38100" dir="2700000" algn="tl" rotWithShape="0">
            <a:prstClr val="black">
              <a:alpha val="40000"/>
            </a:prstClr>
          </a:outerShdw>
        </a:effectLst>
      </dgm:spPr>
      <dgm:t>
        <a:bodyPr/>
        <a:lstStyle/>
        <a:p>
          <a:endParaRPr lang="en-GB"/>
        </a:p>
      </dgm:t>
    </dgm:pt>
    <dgm:pt modelId="{007C8B35-E0CA-4E12-8C90-5A033C314066}" type="sibTrans" cxnId="{A2717D06-38B8-444D-81F1-49CBA1F0811C}">
      <dgm:prSet/>
      <dgm:spPr/>
      <dgm:t>
        <a:bodyPr/>
        <a:lstStyle/>
        <a:p>
          <a:endParaRPr lang="en-GB"/>
        </a:p>
      </dgm:t>
    </dgm:pt>
    <dgm:pt modelId="{3ABFE70B-AC91-4CEA-8E28-FCC69CA6CBC4}">
      <dgm:prSet custT="1"/>
      <dgm:spPr>
        <a:solidFill>
          <a:srgbClr val="5C671F"/>
        </a:solidFill>
        <a:effectLst>
          <a:outerShdw blurRad="50800" dist="38100" dir="2700000" algn="tl" rotWithShape="0">
            <a:prstClr val="black">
              <a:alpha val="40000"/>
            </a:prstClr>
          </a:outerShdw>
        </a:effectLst>
      </dgm:spPr>
      <dgm:t>
        <a:bodyPr/>
        <a:lstStyle/>
        <a:p>
          <a:r>
            <a:rPr lang="en-GB" sz="1800" b="1" dirty="0"/>
            <a:t>National</a:t>
          </a:r>
        </a:p>
        <a:p>
          <a:r>
            <a:rPr lang="en-GB" sz="1400" dirty="0"/>
            <a:t>SEP framework and other employer engagement guidance and toolkits</a:t>
          </a:r>
        </a:p>
        <a:p>
          <a:r>
            <a:rPr lang="en-GB" sz="1200" b="1" dirty="0"/>
            <a:t>(see Appendix 1) </a:t>
          </a:r>
        </a:p>
      </dgm:t>
    </dgm:pt>
    <dgm:pt modelId="{0607DC56-C762-4DA0-9DFC-71525E5B94D5}" type="parTrans" cxnId="{58CDE7B7-AE84-4920-945A-E3043DE56871}">
      <dgm:prSet/>
      <dgm:spPr>
        <a:solidFill>
          <a:srgbClr val="5C671F"/>
        </a:solidFill>
        <a:effectLst>
          <a:outerShdw blurRad="50800" dist="38100" dir="2700000" algn="tl" rotWithShape="0">
            <a:prstClr val="black">
              <a:alpha val="40000"/>
            </a:prstClr>
          </a:outerShdw>
        </a:effectLst>
      </dgm:spPr>
      <dgm:t>
        <a:bodyPr/>
        <a:lstStyle/>
        <a:p>
          <a:endParaRPr lang="en-GB"/>
        </a:p>
      </dgm:t>
    </dgm:pt>
    <dgm:pt modelId="{8FEAF7AA-31DD-420A-93A9-325A1A17D406}" type="sibTrans" cxnId="{58CDE7B7-AE84-4920-945A-E3043DE56871}">
      <dgm:prSet/>
      <dgm:spPr/>
      <dgm:t>
        <a:bodyPr/>
        <a:lstStyle/>
        <a:p>
          <a:endParaRPr lang="en-GB"/>
        </a:p>
      </dgm:t>
    </dgm:pt>
    <dgm:pt modelId="{149AB38C-C41C-4D47-9D6C-BE53739684E7}">
      <dgm:prSet custT="1"/>
      <dgm:spPr>
        <a:solidFill>
          <a:srgbClr val="92AF2B"/>
        </a:solidFill>
        <a:effectLst>
          <a:outerShdw blurRad="50800" dist="38100" dir="2700000" algn="tl" rotWithShape="0">
            <a:prstClr val="black">
              <a:alpha val="40000"/>
            </a:prstClr>
          </a:outerShdw>
        </a:effectLst>
      </dgm:spPr>
      <dgm:t>
        <a:bodyPr/>
        <a:lstStyle/>
        <a:p>
          <a:r>
            <a:rPr lang="en-GB" sz="1800" b="1" dirty="0"/>
            <a:t>School</a:t>
          </a:r>
        </a:p>
        <a:p>
          <a:r>
            <a:rPr lang="en-GB" sz="1400" dirty="0"/>
            <a:t>PSE programme,  school events calendar and SIP</a:t>
          </a:r>
        </a:p>
      </dgm:t>
    </dgm:pt>
    <dgm:pt modelId="{AD923739-D25A-4798-877E-48D91C7E5538}" type="parTrans" cxnId="{417EC33B-6450-4C52-8A36-AC2CB2E465F9}">
      <dgm:prSet/>
      <dgm:spPr>
        <a:solidFill>
          <a:srgbClr val="92AF2B"/>
        </a:solidFill>
        <a:effectLst>
          <a:outerShdw blurRad="50800" dist="38100" dir="2700000" algn="tl" rotWithShape="0">
            <a:prstClr val="black">
              <a:alpha val="40000"/>
            </a:prstClr>
          </a:outerShdw>
        </a:effectLst>
      </dgm:spPr>
      <dgm:t>
        <a:bodyPr/>
        <a:lstStyle/>
        <a:p>
          <a:endParaRPr lang="en-GB"/>
        </a:p>
      </dgm:t>
    </dgm:pt>
    <dgm:pt modelId="{A5116617-D3F8-42B3-93C1-2DDEDCC920CA}" type="sibTrans" cxnId="{417EC33B-6450-4C52-8A36-AC2CB2E465F9}">
      <dgm:prSet/>
      <dgm:spPr/>
      <dgm:t>
        <a:bodyPr/>
        <a:lstStyle/>
        <a:p>
          <a:endParaRPr lang="en-GB"/>
        </a:p>
      </dgm:t>
    </dgm:pt>
    <dgm:pt modelId="{FB25DD10-D59B-4972-B134-6EA4F8154E97}" type="pres">
      <dgm:prSet presAssocID="{0F71C7F3-634C-425C-884E-F188BA492D8B}" presName="cycle" presStyleCnt="0">
        <dgm:presLayoutVars>
          <dgm:chMax val="1"/>
          <dgm:dir/>
          <dgm:animLvl val="ctr"/>
          <dgm:resizeHandles val="exact"/>
        </dgm:presLayoutVars>
      </dgm:prSet>
      <dgm:spPr/>
    </dgm:pt>
    <dgm:pt modelId="{ED05BC80-117F-4AF2-892F-875419420182}" type="pres">
      <dgm:prSet presAssocID="{F46D4BCB-F081-4668-96FC-BF57ED1386E2}" presName="centerShape" presStyleLbl="node0" presStyleIdx="0" presStyleCnt="1"/>
      <dgm:spPr/>
    </dgm:pt>
    <dgm:pt modelId="{698F20A4-8D82-41EB-9D16-28E46BBF1A77}" type="pres">
      <dgm:prSet presAssocID="{0607DC56-C762-4DA0-9DFC-71525E5B94D5}" presName="parTrans" presStyleLbl="bgSibTrans2D1" presStyleIdx="0" presStyleCnt="6"/>
      <dgm:spPr/>
    </dgm:pt>
    <dgm:pt modelId="{00B06970-07CB-4F73-9E00-A020D4AD59DC}" type="pres">
      <dgm:prSet presAssocID="{3ABFE70B-AC91-4CEA-8E28-FCC69CA6CBC4}" presName="node" presStyleLbl="node1" presStyleIdx="0" presStyleCnt="6">
        <dgm:presLayoutVars>
          <dgm:bulletEnabled val="1"/>
        </dgm:presLayoutVars>
      </dgm:prSet>
      <dgm:spPr/>
    </dgm:pt>
    <dgm:pt modelId="{3E0B69D8-C203-4899-A1AE-30545AAD5E41}" type="pres">
      <dgm:prSet presAssocID="{AD923739-D25A-4798-877E-48D91C7E5538}" presName="parTrans" presStyleLbl="bgSibTrans2D1" presStyleIdx="1" presStyleCnt="6"/>
      <dgm:spPr/>
    </dgm:pt>
    <dgm:pt modelId="{867C3F9E-B0EC-430A-9FDB-0D2DF4A841D7}" type="pres">
      <dgm:prSet presAssocID="{149AB38C-C41C-4D47-9D6C-BE53739684E7}" presName="node" presStyleLbl="node1" presStyleIdx="1" presStyleCnt="6">
        <dgm:presLayoutVars>
          <dgm:bulletEnabled val="1"/>
        </dgm:presLayoutVars>
      </dgm:prSet>
      <dgm:spPr/>
    </dgm:pt>
    <dgm:pt modelId="{6217F13B-1E5A-440E-8B73-85B70FC89B8C}" type="pres">
      <dgm:prSet presAssocID="{7C51DA91-4EBA-4CE7-ACD3-3EA2E530EBB4}" presName="parTrans" presStyleLbl="bgSibTrans2D1" presStyleIdx="2" presStyleCnt="6"/>
      <dgm:spPr/>
    </dgm:pt>
    <dgm:pt modelId="{F1614CC4-57AC-4312-AF84-32993FC66F49}" type="pres">
      <dgm:prSet presAssocID="{891A48C7-8BEA-4FC3-B3C0-E1EEB85D422A}" presName="node" presStyleLbl="node1" presStyleIdx="2" presStyleCnt="6">
        <dgm:presLayoutVars>
          <dgm:bulletEnabled val="1"/>
        </dgm:presLayoutVars>
      </dgm:prSet>
      <dgm:spPr/>
    </dgm:pt>
    <dgm:pt modelId="{976F1C02-AD30-4EFE-AD5B-7C7121EC86C6}" type="pres">
      <dgm:prSet presAssocID="{6F24C449-C374-4FBB-B5CC-59398275DCC2}" presName="parTrans" presStyleLbl="bgSibTrans2D1" presStyleIdx="3" presStyleCnt="6"/>
      <dgm:spPr/>
    </dgm:pt>
    <dgm:pt modelId="{AA7B25D9-5579-4760-B550-9C7CC3F7C955}" type="pres">
      <dgm:prSet presAssocID="{8CAE58A3-04E0-43AF-A3F3-EAA34CA8A03A}" presName="node" presStyleLbl="node1" presStyleIdx="3" presStyleCnt="6">
        <dgm:presLayoutVars>
          <dgm:bulletEnabled val="1"/>
        </dgm:presLayoutVars>
      </dgm:prSet>
      <dgm:spPr/>
    </dgm:pt>
    <dgm:pt modelId="{B14AFC8D-9D01-4BA6-8287-96756BB5685D}" type="pres">
      <dgm:prSet presAssocID="{9B56A198-FF48-4759-B747-FEB930E8B044}" presName="parTrans" presStyleLbl="bgSibTrans2D1" presStyleIdx="4" presStyleCnt="6"/>
      <dgm:spPr/>
    </dgm:pt>
    <dgm:pt modelId="{E3CB957E-42BE-4A74-9C9A-0D1844AB676B}" type="pres">
      <dgm:prSet presAssocID="{4CDA4198-FBDA-4996-AEF9-D5CA2064224F}" presName="node" presStyleLbl="node1" presStyleIdx="4" presStyleCnt="6">
        <dgm:presLayoutVars>
          <dgm:bulletEnabled val="1"/>
        </dgm:presLayoutVars>
      </dgm:prSet>
      <dgm:spPr/>
    </dgm:pt>
    <dgm:pt modelId="{FB4D54BD-269D-4F2D-9D8A-2088F9FD62C4}" type="pres">
      <dgm:prSet presAssocID="{46289959-299A-4C04-8729-BB778651ED73}" presName="parTrans" presStyleLbl="bgSibTrans2D1" presStyleIdx="5" presStyleCnt="6"/>
      <dgm:spPr/>
    </dgm:pt>
    <dgm:pt modelId="{341D2D07-8489-47B2-B9B1-25555CB7A2C8}" type="pres">
      <dgm:prSet presAssocID="{7BAC67D3-40F8-42E9-9D6E-84A64029D401}" presName="node" presStyleLbl="node1" presStyleIdx="5" presStyleCnt="6">
        <dgm:presLayoutVars>
          <dgm:bulletEnabled val="1"/>
        </dgm:presLayoutVars>
      </dgm:prSet>
      <dgm:spPr/>
    </dgm:pt>
  </dgm:ptLst>
  <dgm:cxnLst>
    <dgm:cxn modelId="{B50C0701-4B64-4A4A-AC13-6A9E07213DF6}" srcId="{F46D4BCB-F081-4668-96FC-BF57ED1386E2}" destId="{8CAE58A3-04E0-43AF-A3F3-EAA34CA8A03A}" srcOrd="3" destOrd="0" parTransId="{6F24C449-C374-4FBB-B5CC-59398275DCC2}" sibTransId="{07186E2F-8F09-4177-AB75-86B647BF2E55}"/>
    <dgm:cxn modelId="{804BB904-210F-4719-ACD5-7387E7737D71}" srcId="{F46D4BCB-F081-4668-96FC-BF57ED1386E2}" destId="{4CDA4198-FBDA-4996-AEF9-D5CA2064224F}" srcOrd="4" destOrd="0" parTransId="{9B56A198-FF48-4759-B747-FEB930E8B044}" sibTransId="{11F1194D-3A48-4D77-9DC7-81175C6338A9}"/>
    <dgm:cxn modelId="{A2717D06-38B8-444D-81F1-49CBA1F0811C}" srcId="{F46D4BCB-F081-4668-96FC-BF57ED1386E2}" destId="{891A48C7-8BEA-4FC3-B3C0-E1EEB85D422A}" srcOrd="2" destOrd="0" parTransId="{7C51DA91-4EBA-4CE7-ACD3-3EA2E530EBB4}" sibTransId="{007C8B35-E0CA-4E12-8C90-5A033C314066}"/>
    <dgm:cxn modelId="{F430DD28-1818-4FC2-B096-A0DCFB01FD86}" type="presOf" srcId="{46289959-299A-4C04-8729-BB778651ED73}" destId="{FB4D54BD-269D-4F2D-9D8A-2088F9FD62C4}" srcOrd="0" destOrd="0" presId="urn:microsoft.com/office/officeart/2005/8/layout/radial4"/>
    <dgm:cxn modelId="{417EC33B-6450-4C52-8A36-AC2CB2E465F9}" srcId="{F46D4BCB-F081-4668-96FC-BF57ED1386E2}" destId="{149AB38C-C41C-4D47-9D6C-BE53739684E7}" srcOrd="1" destOrd="0" parTransId="{AD923739-D25A-4798-877E-48D91C7E5538}" sibTransId="{A5116617-D3F8-42B3-93C1-2DDEDCC920CA}"/>
    <dgm:cxn modelId="{7640663C-9391-4870-A20B-A6A066BB3D33}" type="presOf" srcId="{4CDA4198-FBDA-4996-AEF9-D5CA2064224F}" destId="{E3CB957E-42BE-4A74-9C9A-0D1844AB676B}" srcOrd="0" destOrd="0" presId="urn:microsoft.com/office/officeart/2005/8/layout/radial4"/>
    <dgm:cxn modelId="{E9E0E25E-F827-4A5C-BBEC-C11F537FFBE3}" type="presOf" srcId="{0607DC56-C762-4DA0-9DFC-71525E5B94D5}" destId="{698F20A4-8D82-41EB-9D16-28E46BBF1A77}" srcOrd="0" destOrd="0" presId="urn:microsoft.com/office/officeart/2005/8/layout/radial4"/>
    <dgm:cxn modelId="{007B0C41-1A24-4DDF-BEE3-F2E1B47B7DB2}" type="presOf" srcId="{8CAE58A3-04E0-43AF-A3F3-EAA34CA8A03A}" destId="{AA7B25D9-5579-4760-B550-9C7CC3F7C955}" srcOrd="0" destOrd="0" presId="urn:microsoft.com/office/officeart/2005/8/layout/radial4"/>
    <dgm:cxn modelId="{1C0A434E-CA23-48CA-9EE3-45ED073514CB}" type="presOf" srcId="{9B56A198-FF48-4759-B747-FEB930E8B044}" destId="{B14AFC8D-9D01-4BA6-8287-96756BB5685D}" srcOrd="0" destOrd="0" presId="urn:microsoft.com/office/officeart/2005/8/layout/radial4"/>
    <dgm:cxn modelId="{00043375-63A7-4212-AADD-98BD892D41E2}" type="presOf" srcId="{7C51DA91-4EBA-4CE7-ACD3-3EA2E530EBB4}" destId="{6217F13B-1E5A-440E-8B73-85B70FC89B8C}" srcOrd="0" destOrd="0" presId="urn:microsoft.com/office/officeart/2005/8/layout/radial4"/>
    <dgm:cxn modelId="{0209CC81-81EE-46D2-A422-B4EF7842101E}" type="presOf" srcId="{7BAC67D3-40F8-42E9-9D6E-84A64029D401}" destId="{341D2D07-8489-47B2-B9B1-25555CB7A2C8}" srcOrd="0" destOrd="0" presId="urn:microsoft.com/office/officeart/2005/8/layout/radial4"/>
    <dgm:cxn modelId="{02129789-3147-403F-B141-9DF296C7A738}" type="presOf" srcId="{0F71C7F3-634C-425C-884E-F188BA492D8B}" destId="{FB25DD10-D59B-4972-B134-6EA4F8154E97}" srcOrd="0" destOrd="0" presId="urn:microsoft.com/office/officeart/2005/8/layout/radial4"/>
    <dgm:cxn modelId="{8A58C38E-A9AB-4F9A-98AF-4EAC4AD188BD}" type="presOf" srcId="{149AB38C-C41C-4D47-9D6C-BE53739684E7}" destId="{867C3F9E-B0EC-430A-9FDB-0D2DF4A841D7}" srcOrd="0" destOrd="0" presId="urn:microsoft.com/office/officeart/2005/8/layout/radial4"/>
    <dgm:cxn modelId="{6FC050A2-6E81-4774-BEFC-C6EEC1E3508A}" type="presOf" srcId="{6F24C449-C374-4FBB-B5CC-59398275DCC2}" destId="{976F1C02-AD30-4EFE-AD5B-7C7121EC86C6}" srcOrd="0" destOrd="0" presId="urn:microsoft.com/office/officeart/2005/8/layout/radial4"/>
    <dgm:cxn modelId="{58CDE7B7-AE84-4920-945A-E3043DE56871}" srcId="{F46D4BCB-F081-4668-96FC-BF57ED1386E2}" destId="{3ABFE70B-AC91-4CEA-8E28-FCC69CA6CBC4}" srcOrd="0" destOrd="0" parTransId="{0607DC56-C762-4DA0-9DFC-71525E5B94D5}" sibTransId="{8FEAF7AA-31DD-420A-93A9-325A1A17D406}"/>
    <dgm:cxn modelId="{F3BD0CBF-74C8-4DBE-84F4-984BFC40C646}" srcId="{0F71C7F3-634C-425C-884E-F188BA492D8B}" destId="{F46D4BCB-F081-4668-96FC-BF57ED1386E2}" srcOrd="0" destOrd="0" parTransId="{C64CA293-5AAF-4D76-AEAE-5463426727F4}" sibTransId="{46EA0535-37BA-4572-8161-B6B7FCBE9F5B}"/>
    <dgm:cxn modelId="{76D80CCE-2ED5-4DCA-B6EF-4B0E93859329}" type="presOf" srcId="{891A48C7-8BEA-4FC3-B3C0-E1EEB85D422A}" destId="{F1614CC4-57AC-4312-AF84-32993FC66F49}" srcOrd="0" destOrd="0" presId="urn:microsoft.com/office/officeart/2005/8/layout/radial4"/>
    <dgm:cxn modelId="{DE2DCED3-55C9-417A-BDAD-3751C22DDDC6}" srcId="{F46D4BCB-F081-4668-96FC-BF57ED1386E2}" destId="{7BAC67D3-40F8-42E9-9D6E-84A64029D401}" srcOrd="5" destOrd="0" parTransId="{46289959-299A-4C04-8729-BB778651ED73}" sibTransId="{79C30234-AA8F-495E-8898-1C56D236A0DC}"/>
    <dgm:cxn modelId="{7379D2E5-F726-44F9-A51F-D9672A235CE4}" type="presOf" srcId="{F46D4BCB-F081-4668-96FC-BF57ED1386E2}" destId="{ED05BC80-117F-4AF2-892F-875419420182}" srcOrd="0" destOrd="0" presId="urn:microsoft.com/office/officeart/2005/8/layout/radial4"/>
    <dgm:cxn modelId="{167A92E9-E511-4EC6-98FA-9BE39937C574}" type="presOf" srcId="{AD923739-D25A-4798-877E-48D91C7E5538}" destId="{3E0B69D8-C203-4899-A1AE-30545AAD5E41}" srcOrd="0" destOrd="0" presId="urn:microsoft.com/office/officeart/2005/8/layout/radial4"/>
    <dgm:cxn modelId="{29A973EB-A115-461E-9C1C-466FDED63C09}" type="presOf" srcId="{3ABFE70B-AC91-4CEA-8E28-FCC69CA6CBC4}" destId="{00B06970-07CB-4F73-9E00-A020D4AD59DC}" srcOrd="0" destOrd="0" presId="urn:microsoft.com/office/officeart/2005/8/layout/radial4"/>
    <dgm:cxn modelId="{7B3443DC-EEC0-44B3-884A-01D87ABE054B}" type="presParOf" srcId="{FB25DD10-D59B-4972-B134-6EA4F8154E97}" destId="{ED05BC80-117F-4AF2-892F-875419420182}" srcOrd="0" destOrd="0" presId="urn:microsoft.com/office/officeart/2005/8/layout/radial4"/>
    <dgm:cxn modelId="{0509F6D0-784B-4954-9DC0-21966B288030}" type="presParOf" srcId="{FB25DD10-D59B-4972-B134-6EA4F8154E97}" destId="{698F20A4-8D82-41EB-9D16-28E46BBF1A77}" srcOrd="1" destOrd="0" presId="urn:microsoft.com/office/officeart/2005/8/layout/radial4"/>
    <dgm:cxn modelId="{A7E5D2E6-C175-4385-9A38-741F7C274206}" type="presParOf" srcId="{FB25DD10-D59B-4972-B134-6EA4F8154E97}" destId="{00B06970-07CB-4F73-9E00-A020D4AD59DC}" srcOrd="2" destOrd="0" presId="urn:microsoft.com/office/officeart/2005/8/layout/radial4"/>
    <dgm:cxn modelId="{F85EAB02-E705-47B8-946A-D17D1D22E752}" type="presParOf" srcId="{FB25DD10-D59B-4972-B134-6EA4F8154E97}" destId="{3E0B69D8-C203-4899-A1AE-30545AAD5E41}" srcOrd="3" destOrd="0" presId="urn:microsoft.com/office/officeart/2005/8/layout/radial4"/>
    <dgm:cxn modelId="{447A57AF-13A7-48B8-9DE2-91E47B369F3E}" type="presParOf" srcId="{FB25DD10-D59B-4972-B134-6EA4F8154E97}" destId="{867C3F9E-B0EC-430A-9FDB-0D2DF4A841D7}" srcOrd="4" destOrd="0" presId="urn:microsoft.com/office/officeart/2005/8/layout/radial4"/>
    <dgm:cxn modelId="{D6B8C89D-5612-4AD6-85DA-81D49BA8CC27}" type="presParOf" srcId="{FB25DD10-D59B-4972-B134-6EA4F8154E97}" destId="{6217F13B-1E5A-440E-8B73-85B70FC89B8C}" srcOrd="5" destOrd="0" presId="urn:microsoft.com/office/officeart/2005/8/layout/radial4"/>
    <dgm:cxn modelId="{6C4E698F-D0FE-4F04-98AE-355AC0B4484B}" type="presParOf" srcId="{FB25DD10-D59B-4972-B134-6EA4F8154E97}" destId="{F1614CC4-57AC-4312-AF84-32993FC66F49}" srcOrd="6" destOrd="0" presId="urn:microsoft.com/office/officeart/2005/8/layout/radial4"/>
    <dgm:cxn modelId="{5D953358-DF52-45EC-A5D2-DFDD338CC977}" type="presParOf" srcId="{FB25DD10-D59B-4972-B134-6EA4F8154E97}" destId="{976F1C02-AD30-4EFE-AD5B-7C7121EC86C6}" srcOrd="7" destOrd="0" presId="urn:microsoft.com/office/officeart/2005/8/layout/radial4"/>
    <dgm:cxn modelId="{A62E0305-E67E-44B6-8DB4-550C934045AE}" type="presParOf" srcId="{FB25DD10-D59B-4972-B134-6EA4F8154E97}" destId="{AA7B25D9-5579-4760-B550-9C7CC3F7C955}" srcOrd="8" destOrd="0" presId="urn:microsoft.com/office/officeart/2005/8/layout/radial4"/>
    <dgm:cxn modelId="{F118D5EF-DA93-4AC3-9FD6-1A39FA623A4A}" type="presParOf" srcId="{FB25DD10-D59B-4972-B134-6EA4F8154E97}" destId="{B14AFC8D-9D01-4BA6-8287-96756BB5685D}" srcOrd="9" destOrd="0" presId="urn:microsoft.com/office/officeart/2005/8/layout/radial4"/>
    <dgm:cxn modelId="{2D43928D-A17A-4DF1-8373-3E30B303BAF0}" type="presParOf" srcId="{FB25DD10-D59B-4972-B134-6EA4F8154E97}" destId="{E3CB957E-42BE-4A74-9C9A-0D1844AB676B}" srcOrd="10" destOrd="0" presId="urn:microsoft.com/office/officeart/2005/8/layout/radial4"/>
    <dgm:cxn modelId="{9B9AE60C-4B1E-4AD5-B8E6-3A8CE57DE888}" type="presParOf" srcId="{FB25DD10-D59B-4972-B134-6EA4F8154E97}" destId="{FB4D54BD-269D-4F2D-9D8A-2088F9FD62C4}" srcOrd="11" destOrd="0" presId="urn:microsoft.com/office/officeart/2005/8/layout/radial4"/>
    <dgm:cxn modelId="{C2E8584E-80A1-4400-9408-BE0B14B8AF78}" type="presParOf" srcId="{FB25DD10-D59B-4972-B134-6EA4F8154E97}" destId="{341D2D07-8489-47B2-B9B1-25555CB7A2C8}" srcOrd="12" destOrd="0" presId="urn:microsoft.com/office/officeart/2005/8/layout/radial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5BC80-117F-4AF2-892F-875419420182}">
      <dsp:nvSpPr>
        <dsp:cNvPr id="0" name=""/>
        <dsp:cNvSpPr/>
      </dsp:nvSpPr>
      <dsp:spPr>
        <a:xfrm>
          <a:off x="3559906" y="3045491"/>
          <a:ext cx="2494450" cy="2494450"/>
        </a:xfrm>
        <a:prstGeom prst="ellipse">
          <a:avLst/>
        </a:prstGeom>
        <a:solidFill>
          <a:srgbClr val="58417E">
            <a:alpha val="74902"/>
          </a:srgbClr>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dirty="0"/>
            <a:t>Aligned TOM  and annual operating plan</a:t>
          </a:r>
        </a:p>
      </dsp:txBody>
      <dsp:txXfrm>
        <a:off x="3925210" y="3410795"/>
        <a:ext cx="1763842" cy="1763842"/>
      </dsp:txXfrm>
    </dsp:sp>
    <dsp:sp modelId="{698F20A4-8D82-41EB-9D16-28E46BBF1A77}">
      <dsp:nvSpPr>
        <dsp:cNvPr id="0" name=""/>
        <dsp:cNvSpPr/>
      </dsp:nvSpPr>
      <dsp:spPr>
        <a:xfrm rot="10800000">
          <a:off x="1029598" y="3937257"/>
          <a:ext cx="2391140" cy="710918"/>
        </a:xfrm>
        <a:prstGeom prst="leftArrow">
          <a:avLst>
            <a:gd name="adj1" fmla="val 60000"/>
            <a:gd name="adj2" fmla="val 50000"/>
          </a:avLst>
        </a:prstGeom>
        <a:solidFill>
          <a:srgbClr val="5C671F"/>
        </a:solidFill>
        <a:ln>
          <a:no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a:schemeClr val="lt1"/>
        </a:fontRef>
      </dsp:style>
    </dsp:sp>
    <dsp:sp modelId="{00B06970-07CB-4F73-9E00-A020D4AD59DC}">
      <dsp:nvSpPr>
        <dsp:cNvPr id="0" name=""/>
        <dsp:cNvSpPr/>
      </dsp:nvSpPr>
      <dsp:spPr>
        <a:xfrm>
          <a:off x="156540" y="3594270"/>
          <a:ext cx="1746115" cy="1396892"/>
        </a:xfrm>
        <a:prstGeom prst="roundRect">
          <a:avLst>
            <a:gd name="adj" fmla="val 10000"/>
          </a:avLst>
        </a:prstGeom>
        <a:solidFill>
          <a:srgbClr val="5C671F"/>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GB" sz="1800" b="1" kern="1200" dirty="0"/>
            <a:t>National</a:t>
          </a:r>
        </a:p>
        <a:p>
          <a:pPr marL="0" lvl="0" indent="0" algn="ctr" defTabSz="800100">
            <a:lnSpc>
              <a:spcPct val="90000"/>
            </a:lnSpc>
            <a:spcBef>
              <a:spcPct val="0"/>
            </a:spcBef>
            <a:spcAft>
              <a:spcPct val="35000"/>
            </a:spcAft>
            <a:buNone/>
          </a:pPr>
          <a:r>
            <a:rPr lang="en-GB" sz="1400" kern="1200" dirty="0"/>
            <a:t>SEP framework and other employer engagement guidance and toolkits</a:t>
          </a:r>
        </a:p>
        <a:p>
          <a:pPr marL="0" lvl="0" indent="0" algn="ctr" defTabSz="800100">
            <a:lnSpc>
              <a:spcPct val="90000"/>
            </a:lnSpc>
            <a:spcBef>
              <a:spcPct val="0"/>
            </a:spcBef>
            <a:spcAft>
              <a:spcPct val="35000"/>
            </a:spcAft>
            <a:buNone/>
          </a:pPr>
          <a:r>
            <a:rPr lang="en-GB" sz="1200" b="1" kern="1200" dirty="0"/>
            <a:t>(see Appendix 1) </a:t>
          </a:r>
        </a:p>
      </dsp:txBody>
      <dsp:txXfrm>
        <a:off x="197454" y="3635184"/>
        <a:ext cx="1664287" cy="1315064"/>
      </dsp:txXfrm>
    </dsp:sp>
    <dsp:sp modelId="{3E0B69D8-C203-4899-A1AE-30545AAD5E41}">
      <dsp:nvSpPr>
        <dsp:cNvPr id="0" name=""/>
        <dsp:cNvSpPr/>
      </dsp:nvSpPr>
      <dsp:spPr>
        <a:xfrm rot="12960000">
          <a:off x="1522709" y="2419618"/>
          <a:ext cx="2391140" cy="710918"/>
        </a:xfrm>
        <a:prstGeom prst="leftArrow">
          <a:avLst>
            <a:gd name="adj1" fmla="val 60000"/>
            <a:gd name="adj2" fmla="val 50000"/>
          </a:avLst>
        </a:prstGeom>
        <a:solidFill>
          <a:srgbClr val="92AF2B"/>
        </a:solidFill>
        <a:ln>
          <a:no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a:schemeClr val="lt1"/>
        </a:fontRef>
      </dsp:style>
    </dsp:sp>
    <dsp:sp modelId="{867C3F9E-B0EC-430A-9FDB-0D2DF4A841D7}">
      <dsp:nvSpPr>
        <dsp:cNvPr id="0" name=""/>
        <dsp:cNvSpPr/>
      </dsp:nvSpPr>
      <dsp:spPr>
        <a:xfrm>
          <a:off x="877985" y="1373892"/>
          <a:ext cx="1746115" cy="1396892"/>
        </a:xfrm>
        <a:prstGeom prst="roundRect">
          <a:avLst>
            <a:gd name="adj" fmla="val 10000"/>
          </a:avLst>
        </a:prstGeom>
        <a:solidFill>
          <a:srgbClr val="92AF2B"/>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GB" sz="1800" b="1" kern="1200" dirty="0"/>
            <a:t>School</a:t>
          </a:r>
        </a:p>
        <a:p>
          <a:pPr marL="0" lvl="0" indent="0" algn="ctr" defTabSz="800100">
            <a:lnSpc>
              <a:spcPct val="90000"/>
            </a:lnSpc>
            <a:spcBef>
              <a:spcPct val="0"/>
            </a:spcBef>
            <a:spcAft>
              <a:spcPct val="35000"/>
            </a:spcAft>
            <a:buNone/>
          </a:pPr>
          <a:r>
            <a:rPr lang="en-GB" sz="1400" kern="1200" dirty="0"/>
            <a:t>PSE programme,  school events calendar and SIP</a:t>
          </a:r>
        </a:p>
      </dsp:txBody>
      <dsp:txXfrm>
        <a:off x="918899" y="1414806"/>
        <a:ext cx="1664287" cy="1315064"/>
      </dsp:txXfrm>
    </dsp:sp>
    <dsp:sp modelId="{6217F13B-1E5A-440E-8B73-85B70FC89B8C}">
      <dsp:nvSpPr>
        <dsp:cNvPr id="0" name=""/>
        <dsp:cNvSpPr/>
      </dsp:nvSpPr>
      <dsp:spPr>
        <a:xfrm rot="15120000">
          <a:off x="2813691" y="1481665"/>
          <a:ext cx="2391140" cy="710918"/>
        </a:xfrm>
        <a:prstGeom prst="leftArrow">
          <a:avLst>
            <a:gd name="adj1" fmla="val 60000"/>
            <a:gd name="adj2" fmla="val 50000"/>
          </a:avLst>
        </a:prstGeom>
        <a:solidFill>
          <a:srgbClr val="006373"/>
        </a:solidFill>
        <a:ln>
          <a:no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a:schemeClr val="lt1"/>
        </a:fontRef>
      </dsp:style>
    </dsp:sp>
    <dsp:sp modelId="{F1614CC4-57AC-4312-AF84-32993FC66F49}">
      <dsp:nvSpPr>
        <dsp:cNvPr id="0" name=""/>
        <dsp:cNvSpPr/>
      </dsp:nvSpPr>
      <dsp:spPr>
        <a:xfrm>
          <a:off x="2766752" y="1623"/>
          <a:ext cx="1746115" cy="1396892"/>
        </a:xfrm>
        <a:prstGeom prst="roundRect">
          <a:avLst>
            <a:gd name="adj" fmla="val 10000"/>
          </a:avLst>
        </a:prstGeom>
        <a:solidFill>
          <a:srgbClr val="006373"/>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GB" sz="1800" b="1" kern="1200" dirty="0"/>
            <a:t>SDS</a:t>
          </a:r>
        </a:p>
        <a:p>
          <a:pPr marL="0" lvl="0" indent="0" algn="ctr" defTabSz="800100">
            <a:lnSpc>
              <a:spcPct val="90000"/>
            </a:lnSpc>
            <a:spcBef>
              <a:spcPct val="0"/>
            </a:spcBef>
            <a:spcAft>
              <a:spcPct val="35000"/>
            </a:spcAft>
            <a:buNone/>
          </a:pPr>
          <a:r>
            <a:rPr lang="en-GB" sz="1400" kern="1200" dirty="0"/>
            <a:t>CIAG school service offer and  school partnership agreement (SPA)</a:t>
          </a:r>
        </a:p>
      </dsp:txBody>
      <dsp:txXfrm>
        <a:off x="2807666" y="42537"/>
        <a:ext cx="1664287" cy="1315064"/>
      </dsp:txXfrm>
    </dsp:sp>
    <dsp:sp modelId="{976F1C02-AD30-4EFE-AD5B-7C7121EC86C6}">
      <dsp:nvSpPr>
        <dsp:cNvPr id="0" name=""/>
        <dsp:cNvSpPr/>
      </dsp:nvSpPr>
      <dsp:spPr>
        <a:xfrm rot="17280000">
          <a:off x="4409431" y="1481665"/>
          <a:ext cx="2391140" cy="710918"/>
        </a:xfrm>
        <a:prstGeom prst="leftArrow">
          <a:avLst>
            <a:gd name="adj1" fmla="val 60000"/>
            <a:gd name="adj2" fmla="val 50000"/>
          </a:avLst>
        </a:prstGeom>
        <a:solidFill>
          <a:srgbClr val="002060"/>
        </a:solidFill>
        <a:ln>
          <a:no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a:schemeClr val="lt1"/>
        </a:fontRef>
      </dsp:style>
    </dsp:sp>
    <dsp:sp modelId="{AA7B25D9-5579-4760-B550-9C7CC3F7C955}">
      <dsp:nvSpPr>
        <dsp:cNvPr id="0" name=""/>
        <dsp:cNvSpPr/>
      </dsp:nvSpPr>
      <dsp:spPr>
        <a:xfrm>
          <a:off x="5101396" y="1623"/>
          <a:ext cx="1746115" cy="1396892"/>
        </a:xfrm>
        <a:prstGeom prst="roundRect">
          <a:avLst>
            <a:gd name="adj" fmla="val 10000"/>
          </a:avLst>
        </a:prstGeom>
        <a:solidFill>
          <a:srgbClr val="002060"/>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GB" sz="1800" b="1" kern="1200" dirty="0"/>
            <a:t>DYW</a:t>
          </a:r>
        </a:p>
        <a:p>
          <a:pPr marL="0" lvl="0" indent="0" algn="ctr" defTabSz="800100">
            <a:lnSpc>
              <a:spcPct val="90000"/>
            </a:lnSpc>
            <a:spcBef>
              <a:spcPct val="0"/>
            </a:spcBef>
            <a:spcAft>
              <a:spcPct val="35000"/>
            </a:spcAft>
            <a:buNone/>
          </a:pPr>
          <a:r>
            <a:rPr lang="en-GB" sz="1400" kern="1200" dirty="0"/>
            <a:t>National  / Regional priorities, school partnership agreement, national KPIs</a:t>
          </a:r>
        </a:p>
      </dsp:txBody>
      <dsp:txXfrm>
        <a:off x="5142310" y="42537"/>
        <a:ext cx="1664287" cy="1315064"/>
      </dsp:txXfrm>
    </dsp:sp>
    <dsp:sp modelId="{B14AFC8D-9D01-4BA6-8287-96756BB5685D}">
      <dsp:nvSpPr>
        <dsp:cNvPr id="0" name=""/>
        <dsp:cNvSpPr/>
      </dsp:nvSpPr>
      <dsp:spPr>
        <a:xfrm rot="19440000">
          <a:off x="5700413" y="2419618"/>
          <a:ext cx="2391140" cy="710918"/>
        </a:xfrm>
        <a:prstGeom prst="leftArrow">
          <a:avLst>
            <a:gd name="adj1" fmla="val 60000"/>
            <a:gd name="adj2" fmla="val 50000"/>
          </a:avLst>
        </a:prstGeom>
        <a:solidFill>
          <a:srgbClr val="EF4857"/>
        </a:solidFill>
        <a:ln>
          <a:no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a:schemeClr val="lt1"/>
        </a:fontRef>
      </dsp:style>
    </dsp:sp>
    <dsp:sp modelId="{E3CB957E-42BE-4A74-9C9A-0D1844AB676B}">
      <dsp:nvSpPr>
        <dsp:cNvPr id="0" name=""/>
        <dsp:cNvSpPr/>
      </dsp:nvSpPr>
      <dsp:spPr>
        <a:xfrm>
          <a:off x="6990162" y="1373892"/>
          <a:ext cx="1746115" cy="1396892"/>
        </a:xfrm>
        <a:prstGeom prst="roundRect">
          <a:avLst>
            <a:gd name="adj" fmla="val 10000"/>
          </a:avLst>
        </a:prstGeom>
        <a:solidFill>
          <a:srgbClr val="EF4857"/>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GB" sz="1800" b="1" kern="1200" dirty="0"/>
            <a:t>Partners</a:t>
          </a:r>
        </a:p>
        <a:p>
          <a:pPr marL="0" lvl="0" indent="0" algn="ctr" defTabSz="800100">
            <a:lnSpc>
              <a:spcPct val="90000"/>
            </a:lnSpc>
            <a:spcBef>
              <a:spcPct val="0"/>
            </a:spcBef>
            <a:spcAft>
              <a:spcPct val="35000"/>
            </a:spcAft>
            <a:buNone/>
          </a:pPr>
          <a:r>
            <a:rPr lang="en-GB" sz="1400" kern="1200" dirty="0"/>
            <a:t>School partnership agreement, calendar of planned activity </a:t>
          </a:r>
        </a:p>
      </dsp:txBody>
      <dsp:txXfrm>
        <a:off x="7031076" y="1414806"/>
        <a:ext cx="1664287" cy="1315064"/>
      </dsp:txXfrm>
    </dsp:sp>
    <dsp:sp modelId="{FB4D54BD-269D-4F2D-9D8A-2088F9FD62C4}">
      <dsp:nvSpPr>
        <dsp:cNvPr id="0" name=""/>
        <dsp:cNvSpPr/>
      </dsp:nvSpPr>
      <dsp:spPr>
        <a:xfrm>
          <a:off x="6193524" y="3937257"/>
          <a:ext cx="2391140" cy="710918"/>
        </a:xfrm>
        <a:prstGeom prst="leftArrow">
          <a:avLst>
            <a:gd name="adj1" fmla="val 60000"/>
            <a:gd name="adj2" fmla="val 50000"/>
          </a:avLst>
        </a:prstGeom>
        <a:solidFill>
          <a:srgbClr val="00ABBC"/>
        </a:solidFill>
        <a:ln>
          <a:no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a:schemeClr val="lt1"/>
        </a:fontRef>
      </dsp:style>
    </dsp:sp>
    <dsp:sp modelId="{341D2D07-8489-47B2-B9B1-25555CB7A2C8}">
      <dsp:nvSpPr>
        <dsp:cNvPr id="0" name=""/>
        <dsp:cNvSpPr/>
      </dsp:nvSpPr>
      <dsp:spPr>
        <a:xfrm>
          <a:off x="7711607" y="3594270"/>
          <a:ext cx="1746115" cy="1396892"/>
        </a:xfrm>
        <a:prstGeom prst="roundRect">
          <a:avLst>
            <a:gd name="adj" fmla="val 10000"/>
          </a:avLst>
        </a:prstGeom>
        <a:solidFill>
          <a:srgbClr val="00ABBC"/>
        </a:solidFill>
        <a:ln w="12700" cap="flat" cmpd="sng" algn="ctr">
          <a:solidFill>
            <a:schemeClr val="lt1">
              <a:hueOff val="0"/>
              <a:satOff val="0"/>
              <a:lumOff val="0"/>
              <a:alphaOff val="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GB" sz="1800" b="1" kern="1200" dirty="0"/>
            <a:t>LMI</a:t>
          </a:r>
        </a:p>
        <a:p>
          <a:pPr marL="0" lvl="0" indent="0" algn="ctr" defTabSz="800100">
            <a:lnSpc>
              <a:spcPct val="90000"/>
            </a:lnSpc>
            <a:spcBef>
              <a:spcPct val="0"/>
            </a:spcBef>
            <a:spcAft>
              <a:spcPct val="35000"/>
            </a:spcAft>
            <a:buNone/>
          </a:pPr>
          <a:r>
            <a:rPr lang="en-GB" sz="1400" kern="1200" dirty="0"/>
            <a:t>RSAs, SDS data Matrix SLDR, Monthly PM Snapshot, APM</a:t>
          </a:r>
          <a:r>
            <a:rPr lang="en-GB" sz="1400" kern="1200"/>
            <a:t>,  other </a:t>
          </a:r>
          <a:r>
            <a:rPr lang="en-GB" sz="1400" kern="1200" dirty="0"/>
            <a:t>local information</a:t>
          </a:r>
        </a:p>
      </dsp:txBody>
      <dsp:txXfrm>
        <a:off x="7752521" y="3635184"/>
        <a:ext cx="1664287" cy="131506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6D96F-47D9-431F-8C31-10256B7807FF}" type="datetimeFigureOut">
              <a:rPr lang="en-GB" smtClean="0"/>
              <a:t>07/07/2026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8AAFF4-7EBA-4CA5-827C-359F9D96D586}" type="slidenum">
              <a:rPr lang="en-GB" smtClean="0"/>
              <a:t>‹#›</a:t>
            </a:fld>
            <a:endParaRPr lang="en-GB" dirty="0"/>
          </a:p>
        </p:txBody>
      </p:sp>
    </p:spTree>
    <p:extLst>
      <p:ext uri="{BB962C8B-B14F-4D97-AF65-F5344CB8AC3E}">
        <p14:creationId xmlns:p14="http://schemas.microsoft.com/office/powerpoint/2010/main" val="1595775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ducation.gov.scot/media/ovlff0vo/employerengagementyoungpeoplestrategictoolkit_.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  </a:t>
            </a:r>
            <a:endParaRPr lang="en-GB" b="1" dirty="0"/>
          </a:p>
        </p:txBody>
      </p:sp>
      <p:sp>
        <p:nvSpPr>
          <p:cNvPr id="4" name="Slide Number Placeholder 3"/>
          <p:cNvSpPr>
            <a:spLocks noGrp="1"/>
          </p:cNvSpPr>
          <p:nvPr>
            <p:ph type="sldNum" sz="quarter" idx="10"/>
          </p:nvPr>
        </p:nvSpPr>
        <p:spPr/>
        <p:txBody>
          <a:bodyPr/>
          <a:lstStyle/>
          <a:p>
            <a:fld id="{7069B8C8-C92B-45AD-BC60-88FD5083DB76}" type="slidenum">
              <a:rPr lang="en-GB" smtClean="0"/>
              <a:t>1</a:t>
            </a:fld>
            <a:endParaRPr lang="en-GB" dirty="0"/>
          </a:p>
        </p:txBody>
      </p:sp>
    </p:spTree>
    <p:extLst>
      <p:ext uri="{BB962C8B-B14F-4D97-AF65-F5344CB8AC3E}">
        <p14:creationId xmlns:p14="http://schemas.microsoft.com/office/powerpoint/2010/main" val="1452875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2C54A7-F3BE-4BAC-8F39-3A28975FC812}" type="slidenum">
              <a:rPr lang="en-GB" smtClean="0"/>
              <a:t>2</a:t>
            </a:fld>
            <a:endParaRPr lang="en-GB" dirty="0"/>
          </a:p>
        </p:txBody>
      </p:sp>
    </p:spTree>
    <p:extLst>
      <p:ext uri="{BB962C8B-B14F-4D97-AF65-F5344CB8AC3E}">
        <p14:creationId xmlns:p14="http://schemas.microsoft.com/office/powerpoint/2010/main" val="4274105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2C54A7-F3BE-4BAC-8F39-3A28975FC812}" type="slidenum">
              <a:rPr lang="en-GB" smtClean="0"/>
              <a:t>3</a:t>
            </a:fld>
            <a:endParaRPr lang="en-GB" dirty="0"/>
          </a:p>
        </p:txBody>
      </p:sp>
    </p:spTree>
    <p:extLst>
      <p:ext uri="{BB962C8B-B14F-4D97-AF65-F5344CB8AC3E}">
        <p14:creationId xmlns:p14="http://schemas.microsoft.com/office/powerpoint/2010/main" val="740170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extracts from SDS / SG / DYW Strategic Partnership Agreement that captures shared commitments and how these will be taken forward.</a:t>
            </a:r>
          </a:p>
          <a:p>
            <a:endParaRPr lang="en-GB" dirty="0"/>
          </a:p>
          <a:p>
            <a:r>
              <a:rPr lang="en-GB" b="1" dirty="0"/>
              <a:t>Data sharing</a:t>
            </a:r>
          </a:p>
          <a:p>
            <a:r>
              <a:rPr lang="en-GB" dirty="0"/>
              <a:t>At the moment, there are no changes to existing data sharing agreements. Data sharing should continue ‘as is’ and in-line with existing arrangements. This situation will be kept under review and any changes notified to all relevant partners.</a:t>
            </a:r>
          </a:p>
        </p:txBody>
      </p:sp>
      <p:sp>
        <p:nvSpPr>
          <p:cNvPr id="4" name="Slide Number Placeholder 3"/>
          <p:cNvSpPr>
            <a:spLocks noGrp="1"/>
          </p:cNvSpPr>
          <p:nvPr>
            <p:ph type="sldNum" sz="quarter" idx="10"/>
          </p:nvPr>
        </p:nvSpPr>
        <p:spPr/>
        <p:txBody>
          <a:bodyPr/>
          <a:lstStyle/>
          <a:p>
            <a:fld id="{FE2C54A7-F3BE-4BAC-8F39-3A28975FC812}" type="slidenum">
              <a:rPr lang="en-GB" smtClean="0"/>
              <a:t>4</a:t>
            </a:fld>
            <a:endParaRPr lang="en-GB" dirty="0"/>
          </a:p>
        </p:txBody>
      </p:sp>
    </p:spTree>
    <p:extLst>
      <p:ext uri="{BB962C8B-B14F-4D97-AF65-F5344CB8AC3E}">
        <p14:creationId xmlns:p14="http://schemas.microsoft.com/office/powerpoint/2010/main" val="4006912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t>Purpose</a:t>
            </a:r>
          </a:p>
          <a:p>
            <a:pPr marL="0" lvl="1">
              <a:lnSpc>
                <a:spcPct val="110000"/>
              </a:lnSpc>
            </a:pPr>
            <a:r>
              <a:rPr lang="en-US" sz="1100" dirty="0"/>
              <a:t>Aligning delivery, enhancing collaboration and clarifying respective roles and responsibilities</a:t>
            </a:r>
          </a:p>
          <a:p>
            <a:endParaRPr lang="en-GB" sz="1100" b="1" dirty="0"/>
          </a:p>
          <a:p>
            <a:r>
              <a:rPr lang="en-GB" sz="1100" b="1" dirty="0"/>
              <a:t>Approach</a:t>
            </a:r>
          </a:p>
          <a:p>
            <a:r>
              <a:rPr lang="en-GB" sz="1100" dirty="0"/>
              <a:t>The School Employer Partnership (SEP) framework is used to ‘map’ contributions from SDS, DYW, school and other school employability partners (e.g. MCR pathways, CLD/youth workers, Prince’s Trust, Career Ready etc) against the learner outcomes described by age and stage in the SEP framework.</a:t>
            </a:r>
          </a:p>
          <a:p>
            <a:endParaRPr lang="en-GB" sz="1100" dirty="0"/>
          </a:p>
          <a:p>
            <a:r>
              <a:rPr lang="en-GB" sz="1100" b="1" dirty="0"/>
              <a:t>Preparation</a:t>
            </a:r>
          </a:p>
          <a:p>
            <a:r>
              <a:rPr lang="en-GB" sz="1100" dirty="0"/>
              <a:t>Local LMI should be used to inform planning and influence provision e.g. employer engagement appropriately reflects LMI, SLDR and pupil preferences (e.g. via data hub).</a:t>
            </a:r>
          </a:p>
          <a:p>
            <a:endParaRPr lang="en-GB" sz="1100" dirty="0"/>
          </a:p>
          <a:p>
            <a:r>
              <a:rPr lang="en-GB" sz="1100" b="1" dirty="0"/>
              <a:t>Roles and responsibilities</a:t>
            </a:r>
          </a:p>
          <a:p>
            <a:r>
              <a:rPr lang="en-GB" sz="1100" dirty="0"/>
              <a:t>Mapping will clarify roles and contributions of partners, identify areas of coincident interest at a particular age or stage where the timing or sequencing of actions needs to be managed or offers the potential for collaborative approaches and joint working. It will also highlight gaps in provision and support discussion on how / whether these can be filled.</a:t>
            </a:r>
          </a:p>
          <a:p>
            <a:endParaRPr lang="en-GB" sz="1100" dirty="0"/>
          </a:p>
          <a:p>
            <a:r>
              <a:rPr lang="en-GB" sz="1100" b="1" dirty="0"/>
              <a:t>Support</a:t>
            </a:r>
          </a:p>
          <a:p>
            <a:r>
              <a:rPr lang="en-GB" sz="1100" dirty="0"/>
              <a:t>Planning for employer engagement should be informed by the SEP Framework and the employer engagement strategic toolkit (</a:t>
            </a:r>
            <a:r>
              <a:rPr lang="en-US" sz="1100" u="sng" dirty="0">
                <a:hlinkClick r:id="rId3"/>
              </a:rPr>
              <a:t>How to get the best employer engagement for the young people in your school – A Strategic Toolkit</a:t>
            </a:r>
            <a:r>
              <a:rPr lang="en-US" sz="1100" u="sng" dirty="0"/>
              <a:t>)</a:t>
            </a:r>
            <a:r>
              <a:rPr lang="en-GB" sz="1100" dirty="0"/>
              <a:t>. </a:t>
            </a:r>
          </a:p>
          <a:p>
            <a:endParaRPr lang="en-GB" sz="1100" dirty="0"/>
          </a:p>
          <a:p>
            <a:r>
              <a:rPr lang="en-GB" sz="1100" b="1" dirty="0"/>
              <a:t>See appendix 1 of this guide for further links to relevant documents</a:t>
            </a:r>
          </a:p>
          <a:p>
            <a:endParaRPr lang="en-GB" dirty="0"/>
          </a:p>
          <a:p>
            <a:endParaRPr lang="en-GB" dirty="0"/>
          </a:p>
          <a:p>
            <a:endParaRPr lang="en-GB" dirty="0"/>
          </a:p>
          <a:p>
            <a:r>
              <a:rPr lang="en-GB" dirty="0"/>
              <a:t> </a:t>
            </a:r>
          </a:p>
        </p:txBody>
      </p:sp>
      <p:sp>
        <p:nvSpPr>
          <p:cNvPr id="4" name="Slide Number Placeholder 3"/>
          <p:cNvSpPr>
            <a:spLocks noGrp="1"/>
          </p:cNvSpPr>
          <p:nvPr>
            <p:ph type="sldNum" sz="quarter" idx="5"/>
          </p:nvPr>
        </p:nvSpPr>
        <p:spPr/>
        <p:txBody>
          <a:bodyPr/>
          <a:lstStyle/>
          <a:p>
            <a:fld id="{188AAFF4-7EBA-4CA5-827C-359F9D96D586}" type="slidenum">
              <a:rPr lang="en-GB" smtClean="0"/>
              <a:t>5</a:t>
            </a:fld>
            <a:endParaRPr lang="en-GB" dirty="0"/>
          </a:p>
        </p:txBody>
      </p:sp>
    </p:spTree>
    <p:extLst>
      <p:ext uri="{BB962C8B-B14F-4D97-AF65-F5344CB8AC3E}">
        <p14:creationId xmlns:p14="http://schemas.microsoft.com/office/powerpoint/2010/main" val="608377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743450"/>
          </a:xfrm>
        </p:spPr>
        <p:txBody>
          <a:bodyPr/>
          <a:lstStyle/>
          <a:p>
            <a:r>
              <a:rPr lang="en-GB" sz="1100" b="1" dirty="0"/>
              <a:t>Completion</a:t>
            </a:r>
          </a:p>
          <a:p>
            <a:r>
              <a:rPr lang="en-GB" sz="1100" dirty="0"/>
              <a:t>The target operating model (TOM) and annual operating plan should be completed at individual school level by SDS careers adviser or team leader, DYW school coordinator, relevant school staff and other school partner(s) as applicable.</a:t>
            </a:r>
          </a:p>
          <a:p>
            <a:endParaRPr lang="en-GB" sz="1100" dirty="0"/>
          </a:p>
          <a:p>
            <a:r>
              <a:rPr lang="en-GB" sz="1100" dirty="0">
                <a:ea typeface="Calibri" panose="020F0502020204030204" pitchFamily="34" charset="0"/>
                <a:cs typeface="Times New Roman" panose="02020603050405020304" pitchFamily="18" charset="0"/>
              </a:rPr>
              <a:t>The core SDS school service offer has been pre-populated. National, regional or local authority level DYW activity, where known in advance and applicable to all schools, can also be pre-populated by DYW groups prior to distribution of the guidance and spreadsheet.</a:t>
            </a:r>
          </a:p>
          <a:p>
            <a:endParaRPr lang="en-GB" sz="1100" dirty="0"/>
          </a:p>
          <a:p>
            <a:r>
              <a:rPr lang="en-GB" sz="1100" u="sng" dirty="0"/>
              <a:t>Aligning planning and integrating co-development and delivery needs an open, collaborative approach and a degree of flexibility within the limits of service expectations.</a:t>
            </a:r>
          </a:p>
          <a:p>
            <a:endParaRPr lang="en-GB" sz="1100" dirty="0"/>
          </a:p>
          <a:p>
            <a:r>
              <a:rPr lang="en-GB" sz="1100" dirty="0"/>
              <a:t>Completing the TOM/operating plan is an iterative process and likely to continue through the May-June planning period. There is no ‘correct’ sequencing to tie in with discrete plans such as SDS school partnership agreement or DYW coordinators school agreement. Content may be completed before, in parallel with or after other planning activity. It is likely that aspects of the plan will be added at each of these stages as information becomes available.</a:t>
            </a:r>
          </a:p>
          <a:p>
            <a:endParaRPr lang="en-GB" sz="1100" b="1" dirty="0"/>
          </a:p>
          <a:p>
            <a:r>
              <a:rPr lang="en-GB" sz="1100" b="1" dirty="0"/>
              <a:t>Management and review</a:t>
            </a:r>
          </a:p>
          <a:p>
            <a:r>
              <a:rPr lang="en-GB" sz="1100" u="sng" dirty="0"/>
              <a:t>The annual operating plan is a live document and should be regularly revisited and updated </a:t>
            </a:r>
            <a:r>
              <a:rPr lang="en-GB" sz="1100" dirty="0"/>
              <a:t>through discussion and agreement between relevant partners. More formal reviews of progress and impact should take place in November and February.</a:t>
            </a:r>
          </a:p>
          <a:p>
            <a:endParaRPr lang="en-GB" sz="1100" dirty="0"/>
          </a:p>
          <a:p>
            <a:r>
              <a:rPr lang="en-GB" sz="1100" b="1" dirty="0"/>
              <a:t>Storage and access</a:t>
            </a:r>
          </a:p>
          <a:p>
            <a:r>
              <a:rPr lang="en-GB" sz="1100" b="0" dirty="0"/>
              <a:t>This is for partners to agree about what works best for them in terms of access and updating</a:t>
            </a:r>
          </a:p>
        </p:txBody>
      </p:sp>
      <p:sp>
        <p:nvSpPr>
          <p:cNvPr id="4" name="Slide Number Placeholder 3"/>
          <p:cNvSpPr>
            <a:spLocks noGrp="1"/>
          </p:cNvSpPr>
          <p:nvPr>
            <p:ph type="sldNum" sz="quarter" idx="5"/>
          </p:nvPr>
        </p:nvSpPr>
        <p:spPr>
          <a:xfrm>
            <a:off x="6519672" y="8610219"/>
            <a:ext cx="338328" cy="458787"/>
          </a:xfrm>
        </p:spPr>
        <p:txBody>
          <a:bodyPr/>
          <a:lstStyle/>
          <a:p>
            <a:fld id="{188AAFF4-7EBA-4CA5-827C-359F9D96D586}" type="slidenum">
              <a:rPr lang="en-GB" smtClean="0"/>
              <a:t>6</a:t>
            </a:fld>
            <a:endParaRPr lang="en-GB" dirty="0"/>
          </a:p>
        </p:txBody>
      </p:sp>
    </p:spTree>
    <p:extLst>
      <p:ext uri="{BB962C8B-B14F-4D97-AF65-F5344CB8AC3E}">
        <p14:creationId xmlns:p14="http://schemas.microsoft.com/office/powerpoint/2010/main" val="1037082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88AAFF4-7EBA-4CA5-827C-359F9D96D586}" type="slidenum">
              <a:rPr lang="en-GB" smtClean="0"/>
              <a:t>7</a:t>
            </a:fld>
            <a:endParaRPr lang="en-GB" dirty="0"/>
          </a:p>
        </p:txBody>
      </p:sp>
    </p:spTree>
    <p:extLst>
      <p:ext uri="{BB962C8B-B14F-4D97-AF65-F5344CB8AC3E}">
        <p14:creationId xmlns:p14="http://schemas.microsoft.com/office/powerpoint/2010/main" val="2469649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2C54A7-F3BE-4BAC-8F39-3A28975FC812}" type="slidenum">
              <a:rPr lang="en-GB" smtClean="0"/>
              <a:t>8</a:t>
            </a:fld>
            <a:endParaRPr lang="en-GB" dirty="0"/>
          </a:p>
        </p:txBody>
      </p:sp>
    </p:spTree>
    <p:extLst>
      <p:ext uri="{BB962C8B-B14F-4D97-AF65-F5344CB8AC3E}">
        <p14:creationId xmlns:p14="http://schemas.microsoft.com/office/powerpoint/2010/main" val="2984401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C34BF-1C6B-4288-B337-CAA0CC2F24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1D6526F-8D2A-4CB8-A609-35AA87A6AF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8911617-D2AE-4492-9A5D-17A79C45978C}"/>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5" name="Footer Placeholder 4">
            <a:extLst>
              <a:ext uri="{FF2B5EF4-FFF2-40B4-BE49-F238E27FC236}">
                <a16:creationId xmlns:a16="http://schemas.microsoft.com/office/drawing/2014/main" id="{28F7C597-8AE5-445B-B5C1-0DF2AAFD4FF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5198683-AB96-4B17-9184-78BBC5534843}"/>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254157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255F2-4ACC-4C02-936B-3770DFA9F4F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37A29A-5267-4F8E-AC4E-B44AA1195F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E6CFA0-4C3E-477D-BBFF-F79351235D33}"/>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5" name="Footer Placeholder 4">
            <a:extLst>
              <a:ext uri="{FF2B5EF4-FFF2-40B4-BE49-F238E27FC236}">
                <a16:creationId xmlns:a16="http://schemas.microsoft.com/office/drawing/2014/main" id="{191F39BC-80BC-4E1F-95A0-0F56648FFE1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D152869-E122-4B59-9A26-6AC88F6B0F91}"/>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4168871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42623B-4455-47C7-A9EB-8027F369F8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C82961-A6F0-41C1-8EC2-EB68CD04BA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A0A332-ECE8-4D5C-A2CD-F34575CA55EC}"/>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5" name="Footer Placeholder 4">
            <a:extLst>
              <a:ext uri="{FF2B5EF4-FFF2-40B4-BE49-F238E27FC236}">
                <a16:creationId xmlns:a16="http://schemas.microsoft.com/office/drawing/2014/main" id="{09AC087E-A90C-4451-BE26-D32DB3D06AF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8169D55-DE22-4314-9164-104931A43F3C}"/>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2917897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7BD11-A16D-4FF1-84A9-5F8C69DE0B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3A6926-9CF9-4F0D-9500-BAC5E17044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483CDC-7C33-4651-9809-61BDAB00A795}"/>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5" name="Footer Placeholder 4">
            <a:extLst>
              <a:ext uri="{FF2B5EF4-FFF2-40B4-BE49-F238E27FC236}">
                <a16:creationId xmlns:a16="http://schemas.microsoft.com/office/drawing/2014/main" id="{14477278-83A3-42D3-AE4B-D43EA1742FF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8E355E9-5950-46E0-8E3D-D4E4188FD523}"/>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222481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2C57F-FB3F-4317-8F3F-78CC73627D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356CF83-928A-46EE-97C2-67450EE636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DAF99C-982E-4844-91AE-23DAA2A6DD6A}"/>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5" name="Footer Placeholder 4">
            <a:extLst>
              <a:ext uri="{FF2B5EF4-FFF2-40B4-BE49-F238E27FC236}">
                <a16:creationId xmlns:a16="http://schemas.microsoft.com/office/drawing/2014/main" id="{C1BFA3B7-CA39-41BB-905A-49A7EA49551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A81F486-BC0A-4574-899B-9E1F421C0E34}"/>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1996275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15543-A251-4146-8189-09B94EB031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645932-A092-4DEB-BE05-E3C1DC3ED6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27EE46-97CC-4BEB-8414-D2045B51C6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A751149-8F82-4B8D-A406-6BA0370957E5}"/>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6" name="Footer Placeholder 5">
            <a:extLst>
              <a:ext uri="{FF2B5EF4-FFF2-40B4-BE49-F238E27FC236}">
                <a16:creationId xmlns:a16="http://schemas.microsoft.com/office/drawing/2014/main" id="{14D599D2-91D8-4238-AB2A-60620E9485C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F1CFD9A-E246-4D5D-8514-C6A1F6496D64}"/>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2838229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94CF4-2A52-4608-97BA-9964007219A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1BFBEA-0D46-4286-B621-5E64204F8C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4E41B5-5896-4422-B66F-FBAB609D4F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5D5856-237B-4061-96E4-326904F003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F07670-0BAB-480C-85AA-4D40094B36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81CB872-FE80-4BC7-B1B0-0C1D54757120}"/>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8" name="Footer Placeholder 7">
            <a:extLst>
              <a:ext uri="{FF2B5EF4-FFF2-40B4-BE49-F238E27FC236}">
                <a16:creationId xmlns:a16="http://schemas.microsoft.com/office/drawing/2014/main" id="{069010B1-4C80-40C6-8842-13A64E0EC17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4E5F188C-00A4-44C0-A86E-CB8B5BCAFDB8}"/>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2361864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D5ECD-A7D2-48E1-8CEF-45DAC46F356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E4C47D7-CA2D-4422-A79B-6DB6B3DFE9E0}"/>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4" name="Footer Placeholder 3">
            <a:extLst>
              <a:ext uri="{FF2B5EF4-FFF2-40B4-BE49-F238E27FC236}">
                <a16:creationId xmlns:a16="http://schemas.microsoft.com/office/drawing/2014/main" id="{84BCF3C7-85BF-4A19-B45F-A34CAF6D41C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CE7B2EFD-034D-4597-B573-1A22A3AB57B2}"/>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895302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20C9DC-623E-4D9E-8764-06E9303EDFEC}"/>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3" name="Footer Placeholder 2">
            <a:extLst>
              <a:ext uri="{FF2B5EF4-FFF2-40B4-BE49-F238E27FC236}">
                <a16:creationId xmlns:a16="http://schemas.microsoft.com/office/drawing/2014/main" id="{1447757C-504C-44B8-96BE-F390FE2F2563}"/>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ABB464C8-938B-429D-B505-93720A284C01}"/>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3065540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481C2-C91D-40B1-8410-A48AB56EAF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AAD25BA-3C3A-4134-B0C6-E752B22E28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FA54243-FC99-44F2-BC48-4C4102A834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10D21-18ED-4BFD-BDED-31B081021E1B}"/>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6" name="Footer Placeholder 5">
            <a:extLst>
              <a:ext uri="{FF2B5EF4-FFF2-40B4-BE49-F238E27FC236}">
                <a16:creationId xmlns:a16="http://schemas.microsoft.com/office/drawing/2014/main" id="{9F71A5FF-6F9D-443D-9BDB-CA2CF0140D7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889B475-51EB-447A-974F-C03B5CAC2CCF}"/>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2195715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E19A6-A957-4812-8A7F-37E5CF1324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D37086C-0508-47B2-BD8E-9FDE905927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E637C28E-E949-4F96-8CFE-12C348B77F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7145EB-198B-4200-9413-A29B6DE2EF54}"/>
              </a:ext>
            </a:extLst>
          </p:cNvPr>
          <p:cNvSpPr>
            <a:spLocks noGrp="1"/>
          </p:cNvSpPr>
          <p:nvPr>
            <p:ph type="dt" sz="half" idx="10"/>
          </p:nvPr>
        </p:nvSpPr>
        <p:spPr/>
        <p:txBody>
          <a:bodyPr/>
          <a:lstStyle/>
          <a:p>
            <a:fld id="{81092261-ACA1-4F69-A2B8-23DD3EE7050A}" type="datetimeFigureOut">
              <a:rPr lang="en-GB" smtClean="0"/>
              <a:t>07/07/2026</a:t>
            </a:fld>
            <a:endParaRPr lang="en-GB" dirty="0"/>
          </a:p>
        </p:txBody>
      </p:sp>
      <p:sp>
        <p:nvSpPr>
          <p:cNvPr id="6" name="Footer Placeholder 5">
            <a:extLst>
              <a:ext uri="{FF2B5EF4-FFF2-40B4-BE49-F238E27FC236}">
                <a16:creationId xmlns:a16="http://schemas.microsoft.com/office/drawing/2014/main" id="{5040F358-CB85-41E5-B4C0-E0F1C8ACCD4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402C5F6-66DA-4485-9F9B-86533F0A5F92}"/>
              </a:ext>
            </a:extLst>
          </p:cNvPr>
          <p:cNvSpPr>
            <a:spLocks noGrp="1"/>
          </p:cNvSpPr>
          <p:nvPr>
            <p:ph type="sldNum" sz="quarter" idx="12"/>
          </p:nvPr>
        </p:nvSpPr>
        <p:spPr/>
        <p:txBody>
          <a:bodyPr/>
          <a:lstStyle/>
          <a:p>
            <a:fld id="{55275F5A-502D-4730-85E6-990BB465FA08}" type="slidenum">
              <a:rPr lang="en-GB" smtClean="0"/>
              <a:t>‹#›</a:t>
            </a:fld>
            <a:endParaRPr lang="en-GB" dirty="0"/>
          </a:p>
        </p:txBody>
      </p:sp>
    </p:spTree>
    <p:extLst>
      <p:ext uri="{BB962C8B-B14F-4D97-AF65-F5344CB8AC3E}">
        <p14:creationId xmlns:p14="http://schemas.microsoft.com/office/powerpoint/2010/main" val="4254748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2FD3D1-6FFC-4D20-ABE5-09F8461896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B1C02B-C281-4BED-A98F-45E4913B1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835231-D562-42B7-B9C3-1BDB2EFD87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092261-ACA1-4F69-A2B8-23DD3EE7050A}" type="datetimeFigureOut">
              <a:rPr lang="en-GB" smtClean="0"/>
              <a:t>07/07/2026</a:t>
            </a:fld>
            <a:endParaRPr lang="en-GB" dirty="0"/>
          </a:p>
        </p:txBody>
      </p:sp>
      <p:sp>
        <p:nvSpPr>
          <p:cNvPr id="5" name="Footer Placeholder 4">
            <a:extLst>
              <a:ext uri="{FF2B5EF4-FFF2-40B4-BE49-F238E27FC236}">
                <a16:creationId xmlns:a16="http://schemas.microsoft.com/office/drawing/2014/main" id="{41326B34-EFFA-4DA0-96DE-608076CC3E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49412D9C-AEF0-4D40-A1EC-EF0D1F8064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275F5A-502D-4730-85E6-990BB465FA08}" type="slidenum">
              <a:rPr lang="en-GB" smtClean="0"/>
              <a:t>‹#›</a:t>
            </a:fld>
            <a:endParaRPr lang="en-GB" dirty="0"/>
          </a:p>
        </p:txBody>
      </p:sp>
    </p:spTree>
    <p:extLst>
      <p:ext uri="{BB962C8B-B14F-4D97-AF65-F5344CB8AC3E}">
        <p14:creationId xmlns:p14="http://schemas.microsoft.com/office/powerpoint/2010/main" val="162085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7.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8" Type="http://schemas.openxmlformats.org/officeDocument/2006/relationships/hyperlink" Target="https://education.gov.scot/media/1okhy35c/dyw2-career-education-standard-0915.pdf" TargetMode="External"/><Relationship Id="rId13" Type="http://schemas.openxmlformats.org/officeDocument/2006/relationships/hyperlink" Target="https://www.myworldofwork.co.uk/youngpersonsguarantee" TargetMode="External"/><Relationship Id="rId3" Type="http://schemas.openxmlformats.org/officeDocument/2006/relationships/notesSlide" Target="../notesSlides/notesSlide8.xml"/><Relationship Id="rId7" Type="http://schemas.openxmlformats.org/officeDocument/2006/relationships/hyperlink" Target="https://education.gov.scot/media/osljwq1r/schoolemployerpartnershipframework.pdf" TargetMode="External"/><Relationship Id="rId12" Type="http://schemas.openxmlformats.org/officeDocument/2006/relationships/hyperlink" Target="https://www.gov.scot/publications/young-persons-guarantee-update-report-march-2023/pages/1/" TargetMode="External"/><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hyperlink" Target="https://education.gov.scot/media/ovlff0vo/employerengagementyoungpeoplestrategictoolkit_.pdf" TargetMode="External"/><Relationship Id="rId11" Type="http://schemas.openxmlformats.org/officeDocument/2006/relationships/hyperlink" Target="https://www.skillsdevelopmentscotland.co.uk/what-we-do/skills-planning-alignment/regional-skills-assessments/" TargetMode="External"/><Relationship Id="rId5" Type="http://schemas.openxmlformats.org/officeDocument/2006/relationships/hyperlink" Target="https://education.gov.scot/media/mgzbwlmo/employerpartnershipsineducation.pdf" TargetMode="External"/><Relationship Id="rId10" Type="http://schemas.openxmlformats.org/officeDocument/2006/relationships/hyperlink" Target="https://www.skillsdevelopmentscotland.co.uk/what-we-do/scotlands-careers-services/our-careers-service-in-schools/" TargetMode="External"/><Relationship Id="rId4" Type="http://schemas.openxmlformats.org/officeDocument/2006/relationships/hyperlink" Target="https://education.gov.scot/media/i0ajitgd/schoolemployerpartnershipguidance2015.pdf" TargetMode="External"/><Relationship Id="rId9" Type="http://schemas.openxmlformats.org/officeDocument/2006/relationships/hyperlink" Target="https://education.gov.scot/media/wg5nibjf/dyw4-work-placement-standard0915.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23F436-8D1A-4239-999C-E6BA3D3D8130}"/>
              </a:ext>
            </a:extLst>
          </p:cNvPr>
          <p:cNvSpPr/>
          <p:nvPr/>
        </p:nvSpPr>
        <p:spPr>
          <a:xfrm>
            <a:off x="0" y="0"/>
            <a:ext cx="12192001" cy="6857999"/>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pic>
        <p:nvPicPr>
          <p:cNvPr id="6" name="Picture 2">
            <a:extLst>
              <a:ext uri="{FF2B5EF4-FFF2-40B4-BE49-F238E27FC236}">
                <a16:creationId xmlns:a16="http://schemas.microsoft.com/office/drawing/2014/main" id="{8EB6A43A-6F55-4B92-A576-E5DE1EED37B8}"/>
              </a:ext>
            </a:extLst>
          </p:cNvPr>
          <p:cNvPicPr>
            <a:picLocks noChangeAspect="1" noChangeArrowheads="1"/>
          </p:cNvPicPr>
          <p:nvPr/>
        </p:nvPicPr>
        <p:blipFill>
          <a:blip r:embed="rId4" cstate="print"/>
          <a:srcRect/>
          <a:stretch>
            <a:fillRect/>
          </a:stretch>
        </p:blipFill>
        <p:spPr bwMode="auto">
          <a:xfrm>
            <a:off x="1" y="484893"/>
            <a:ext cx="1981204" cy="1054236"/>
          </a:xfrm>
          <a:prstGeom prst="rect">
            <a:avLst/>
          </a:prstGeom>
          <a:noFill/>
          <a:ln w="9525">
            <a:noFill/>
            <a:miter lim="800000"/>
            <a:headEnd/>
            <a:tailEnd/>
          </a:ln>
          <a:effectLst/>
        </p:spPr>
      </p:pic>
      <p:sp>
        <p:nvSpPr>
          <p:cNvPr id="7" name="TextBox 6">
            <a:extLst>
              <a:ext uri="{FF2B5EF4-FFF2-40B4-BE49-F238E27FC236}">
                <a16:creationId xmlns:a16="http://schemas.microsoft.com/office/drawing/2014/main" id="{E8F50712-9AFB-43F6-9DA0-AEA76D150438}"/>
              </a:ext>
            </a:extLst>
          </p:cNvPr>
          <p:cNvSpPr txBox="1"/>
          <p:nvPr/>
        </p:nvSpPr>
        <p:spPr>
          <a:xfrm>
            <a:off x="2579393" y="2510386"/>
            <a:ext cx="7643669" cy="2739211"/>
          </a:xfrm>
          <a:prstGeom prst="rect">
            <a:avLst/>
          </a:prstGeom>
          <a:noFill/>
        </p:spPr>
        <p:txBody>
          <a:bodyPr wrap="square" rtlCol="0">
            <a:spAutoFit/>
          </a:bodyPr>
          <a:lstStyle/>
          <a:p>
            <a:r>
              <a:rPr lang="en-GB" sz="3600" b="1" dirty="0">
                <a:solidFill>
                  <a:schemeClr val="bg1"/>
                </a:solidFill>
              </a:rPr>
              <a:t>SDS / DYW annual operating plan and target operating model</a:t>
            </a:r>
          </a:p>
          <a:p>
            <a:r>
              <a:rPr lang="en-GB" sz="3600" b="1" dirty="0">
                <a:solidFill>
                  <a:srgbClr val="FFFF00"/>
                </a:solidFill>
              </a:rPr>
              <a:t>Guidance</a:t>
            </a:r>
          </a:p>
          <a:p>
            <a:endParaRPr lang="en-GB" sz="3600" b="1" dirty="0">
              <a:solidFill>
                <a:schemeClr val="bg1"/>
              </a:solidFill>
            </a:endParaRPr>
          </a:p>
          <a:p>
            <a:r>
              <a:rPr lang="en-GB" sz="2800" dirty="0">
                <a:solidFill>
                  <a:schemeClr val="bg1"/>
                </a:solidFill>
              </a:rPr>
              <a:t>May 2026</a:t>
            </a:r>
          </a:p>
        </p:txBody>
      </p:sp>
      <p:pic>
        <p:nvPicPr>
          <p:cNvPr id="9" name="Picture 8" descr="Icon&#10;&#10;Description automatically generated with low confidence">
            <a:extLst>
              <a:ext uri="{FF2B5EF4-FFF2-40B4-BE49-F238E27FC236}">
                <a16:creationId xmlns:a16="http://schemas.microsoft.com/office/drawing/2014/main" id="{47F87F58-CF4A-48E2-864E-E2937DC3F61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70562" y="484893"/>
            <a:ext cx="4821438" cy="1059136"/>
          </a:xfrm>
          <a:prstGeom prst="rect">
            <a:avLst/>
          </a:prstGeom>
        </p:spPr>
      </p:pic>
    </p:spTree>
    <p:custDataLst>
      <p:tags r:id="rId1"/>
    </p:custDataLst>
    <p:extLst>
      <p:ext uri="{BB962C8B-B14F-4D97-AF65-F5344CB8AC3E}">
        <p14:creationId xmlns:p14="http://schemas.microsoft.com/office/powerpoint/2010/main" val="3153062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57E33D0-DA6D-4A5B-9608-1E699DD2511E}"/>
              </a:ext>
            </a:extLst>
          </p:cNvPr>
          <p:cNvSpPr/>
          <p:nvPr/>
        </p:nvSpPr>
        <p:spPr>
          <a:xfrm>
            <a:off x="0" y="0"/>
            <a:ext cx="12192001" cy="1048064"/>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en-GB" sz="3600" b="1" dirty="0">
                <a:solidFill>
                  <a:schemeClr val="bg1"/>
                </a:solidFill>
                <a:latin typeface="FS Lola" panose="02000506050000020004" pitchFamily="50" charset="0"/>
                <a:cs typeface="Arial" panose="020B0604020202020204" pitchFamily="34" charset="0"/>
              </a:rPr>
              <a:t> </a:t>
            </a:r>
          </a:p>
        </p:txBody>
      </p:sp>
      <p:sp>
        <p:nvSpPr>
          <p:cNvPr id="11" name="TextBox 10">
            <a:extLst>
              <a:ext uri="{FF2B5EF4-FFF2-40B4-BE49-F238E27FC236}">
                <a16:creationId xmlns:a16="http://schemas.microsoft.com/office/drawing/2014/main" id="{316DC8C9-FD77-4B93-9C53-DFD986E4EE16}"/>
              </a:ext>
            </a:extLst>
          </p:cNvPr>
          <p:cNvSpPr txBox="1"/>
          <p:nvPr/>
        </p:nvSpPr>
        <p:spPr>
          <a:xfrm>
            <a:off x="356260" y="200866"/>
            <a:ext cx="11069257" cy="584775"/>
          </a:xfrm>
          <a:prstGeom prst="rect">
            <a:avLst/>
          </a:prstGeom>
          <a:noFill/>
        </p:spPr>
        <p:txBody>
          <a:bodyPr wrap="square" rtlCol="0">
            <a:spAutoFit/>
          </a:bodyPr>
          <a:lstStyle/>
          <a:p>
            <a:r>
              <a:rPr lang="en-GB" sz="3200" dirty="0">
                <a:solidFill>
                  <a:schemeClr val="bg1"/>
                </a:solidFill>
                <a:latin typeface="FS Lola" panose="02000506050000020004"/>
              </a:rPr>
              <a:t>Contents</a:t>
            </a:r>
          </a:p>
        </p:txBody>
      </p:sp>
      <p:sp>
        <p:nvSpPr>
          <p:cNvPr id="2" name="Content Placeholder 1">
            <a:extLst>
              <a:ext uri="{FF2B5EF4-FFF2-40B4-BE49-F238E27FC236}">
                <a16:creationId xmlns:a16="http://schemas.microsoft.com/office/drawing/2014/main" id="{A0E976B2-4A33-4A23-9519-5906AF94B6FD}"/>
              </a:ext>
            </a:extLst>
          </p:cNvPr>
          <p:cNvSpPr>
            <a:spLocks noGrp="1"/>
          </p:cNvSpPr>
          <p:nvPr>
            <p:ph idx="1"/>
          </p:nvPr>
        </p:nvSpPr>
        <p:spPr>
          <a:xfrm>
            <a:off x="356260" y="1248930"/>
            <a:ext cx="10997540" cy="4919663"/>
          </a:xfrm>
        </p:spPr>
        <p:txBody>
          <a:bodyPr>
            <a:normAutofit/>
          </a:bodyPr>
          <a:lstStyle/>
          <a:p>
            <a:pPr marL="0" lvl="1" indent="0">
              <a:lnSpc>
                <a:spcPct val="110000"/>
              </a:lnSpc>
              <a:buNone/>
            </a:pPr>
            <a:r>
              <a:rPr lang="en-GB" sz="2000" b="1" dirty="0">
                <a:solidFill>
                  <a:srgbClr val="31859C"/>
                </a:solidFill>
              </a:rPr>
              <a:t>This guidance covers:</a:t>
            </a:r>
            <a:endParaRPr lang="en-GB" sz="2000" dirty="0"/>
          </a:p>
          <a:p>
            <a:pPr marL="342900" lvl="1" indent="-342900">
              <a:lnSpc>
                <a:spcPct val="110000"/>
              </a:lnSpc>
            </a:pPr>
            <a:r>
              <a:rPr lang="en-GB" sz="2000" dirty="0"/>
              <a:t>Context and rationale</a:t>
            </a:r>
          </a:p>
          <a:p>
            <a:pPr marL="342900" lvl="1" indent="-342900">
              <a:lnSpc>
                <a:spcPct val="110000"/>
              </a:lnSpc>
            </a:pPr>
            <a:r>
              <a:rPr lang="en-GB" sz="2000" dirty="0"/>
              <a:t>SDS and SG DYW Strategic Partnership Agreement – shared commitments and actions</a:t>
            </a:r>
          </a:p>
          <a:p>
            <a:pPr marL="342900" lvl="1" indent="-342900">
              <a:lnSpc>
                <a:spcPct val="110000"/>
              </a:lnSpc>
            </a:pPr>
            <a:r>
              <a:rPr lang="en-US" sz="2000" dirty="0"/>
              <a:t>Developing an Annual Operating Plan/ target operating model (TOM)</a:t>
            </a:r>
            <a:endParaRPr lang="en-GB" sz="2000" dirty="0"/>
          </a:p>
          <a:p>
            <a:pPr marL="342900" lvl="1" indent="-342900">
              <a:lnSpc>
                <a:spcPct val="110000"/>
              </a:lnSpc>
            </a:pPr>
            <a:r>
              <a:rPr lang="en-GB" sz="2000" dirty="0"/>
              <a:t>Supporting documents checklist</a:t>
            </a:r>
          </a:p>
          <a:p>
            <a:pPr marL="342900" lvl="1" indent="-342900">
              <a:lnSpc>
                <a:spcPct val="110000"/>
              </a:lnSpc>
            </a:pPr>
            <a:endParaRPr lang="en-GB" sz="2000" dirty="0"/>
          </a:p>
          <a:p>
            <a:pPr marL="0" lvl="1" indent="0">
              <a:lnSpc>
                <a:spcPct val="110000"/>
              </a:lnSpc>
              <a:buNone/>
            </a:pPr>
            <a:r>
              <a:rPr lang="en-GB" sz="2000" b="1" dirty="0">
                <a:solidFill>
                  <a:srgbClr val="31859C"/>
                </a:solidFill>
              </a:rPr>
              <a:t>Appendices</a:t>
            </a:r>
          </a:p>
          <a:p>
            <a:pPr marL="342900" lvl="1" indent="-342900">
              <a:lnSpc>
                <a:spcPct val="110000"/>
              </a:lnSpc>
            </a:pPr>
            <a:r>
              <a:rPr lang="en-GB" sz="2000" dirty="0"/>
              <a:t>Links to relevant documents</a:t>
            </a:r>
          </a:p>
          <a:p>
            <a:pPr marL="342900" lvl="1" indent="-342900">
              <a:lnSpc>
                <a:spcPct val="110000"/>
              </a:lnSpc>
            </a:pPr>
            <a:endParaRPr lang="en-GB" sz="2000" dirty="0"/>
          </a:p>
          <a:p>
            <a:pPr marL="177800" lvl="1" indent="-177800">
              <a:lnSpc>
                <a:spcPct val="110000"/>
              </a:lnSpc>
            </a:pPr>
            <a:endParaRPr lang="en-US" sz="2000" dirty="0"/>
          </a:p>
          <a:p>
            <a:endParaRPr lang="en-GB" dirty="0"/>
          </a:p>
        </p:txBody>
      </p:sp>
    </p:spTree>
    <p:custDataLst>
      <p:tags r:id="rId1"/>
    </p:custDataLst>
    <p:extLst>
      <p:ext uri="{BB962C8B-B14F-4D97-AF65-F5344CB8AC3E}">
        <p14:creationId xmlns:p14="http://schemas.microsoft.com/office/powerpoint/2010/main" val="2117388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57E33D0-DA6D-4A5B-9608-1E699DD2511E}"/>
              </a:ext>
            </a:extLst>
          </p:cNvPr>
          <p:cNvSpPr/>
          <p:nvPr/>
        </p:nvSpPr>
        <p:spPr>
          <a:xfrm>
            <a:off x="0" y="0"/>
            <a:ext cx="12192001" cy="1048064"/>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en-GB" sz="3600" b="1" dirty="0">
                <a:solidFill>
                  <a:schemeClr val="bg1"/>
                </a:solidFill>
                <a:latin typeface="FS Lola" panose="02000506050000020004" pitchFamily="50" charset="0"/>
                <a:cs typeface="Arial" panose="020B0604020202020204" pitchFamily="34" charset="0"/>
              </a:rPr>
              <a:t> </a:t>
            </a:r>
          </a:p>
        </p:txBody>
      </p:sp>
      <p:sp>
        <p:nvSpPr>
          <p:cNvPr id="11" name="TextBox 10">
            <a:extLst>
              <a:ext uri="{FF2B5EF4-FFF2-40B4-BE49-F238E27FC236}">
                <a16:creationId xmlns:a16="http://schemas.microsoft.com/office/drawing/2014/main" id="{316DC8C9-FD77-4B93-9C53-DFD986E4EE16}"/>
              </a:ext>
            </a:extLst>
          </p:cNvPr>
          <p:cNvSpPr txBox="1"/>
          <p:nvPr/>
        </p:nvSpPr>
        <p:spPr>
          <a:xfrm>
            <a:off x="356260" y="200866"/>
            <a:ext cx="11069257" cy="584775"/>
          </a:xfrm>
          <a:prstGeom prst="rect">
            <a:avLst/>
          </a:prstGeom>
          <a:noFill/>
        </p:spPr>
        <p:txBody>
          <a:bodyPr wrap="square" rtlCol="0">
            <a:spAutoFit/>
          </a:bodyPr>
          <a:lstStyle/>
          <a:p>
            <a:r>
              <a:rPr lang="en-GB" sz="3200" dirty="0">
                <a:solidFill>
                  <a:schemeClr val="bg1"/>
                </a:solidFill>
                <a:latin typeface="FS Lola" panose="02000506050000020004"/>
              </a:rPr>
              <a:t>Rationale</a:t>
            </a:r>
          </a:p>
        </p:txBody>
      </p:sp>
      <p:sp>
        <p:nvSpPr>
          <p:cNvPr id="2" name="Content Placeholder 1">
            <a:extLst>
              <a:ext uri="{FF2B5EF4-FFF2-40B4-BE49-F238E27FC236}">
                <a16:creationId xmlns:a16="http://schemas.microsoft.com/office/drawing/2014/main" id="{A0E976B2-4A33-4A23-9519-5906AF94B6FD}"/>
              </a:ext>
            </a:extLst>
          </p:cNvPr>
          <p:cNvSpPr>
            <a:spLocks noGrp="1"/>
          </p:cNvSpPr>
          <p:nvPr>
            <p:ph idx="1"/>
          </p:nvPr>
        </p:nvSpPr>
        <p:spPr>
          <a:xfrm>
            <a:off x="216339" y="1111902"/>
            <a:ext cx="11631301" cy="3655604"/>
          </a:xfrm>
        </p:spPr>
        <p:txBody>
          <a:bodyPr>
            <a:normAutofit lnSpcReduction="10000"/>
          </a:bodyPr>
          <a:lstStyle/>
          <a:p>
            <a:pPr marL="0" indent="0">
              <a:lnSpc>
                <a:spcPct val="100000"/>
              </a:lnSpc>
              <a:buNone/>
            </a:pPr>
            <a:endParaRPr lang="en-US" sz="1800" dirty="0"/>
          </a:p>
          <a:p>
            <a:pPr>
              <a:lnSpc>
                <a:spcPct val="100000"/>
              </a:lnSpc>
            </a:pPr>
            <a:r>
              <a:rPr lang="en-US" sz="1800" dirty="0"/>
              <a:t>The development of an Annual Operating Plan/target operating model (TOM) reflects the expectation that partners working with young people do so in an integrated way and with an unrelenting focus on meeting their needs and improving their outcomes</a:t>
            </a:r>
          </a:p>
          <a:p>
            <a:pPr marL="0" indent="0">
              <a:lnSpc>
                <a:spcPct val="100000"/>
              </a:lnSpc>
              <a:buNone/>
            </a:pPr>
            <a:endParaRPr lang="en-US" sz="1800" dirty="0"/>
          </a:p>
          <a:p>
            <a:pPr>
              <a:lnSpc>
                <a:spcPct val="100000"/>
              </a:lnSpc>
            </a:pPr>
            <a:r>
              <a:rPr lang="en-US" sz="1800" dirty="0"/>
              <a:t>Our approach to aligning planning and activity described in this guidance goes beyond just developing mutual awareness of respective partners roles and actions, although this is important, and is more about the opportunity to ensure that planned activity is complementary and developed and delivered collaboratively, where appropriate</a:t>
            </a:r>
          </a:p>
          <a:p>
            <a:pPr>
              <a:lnSpc>
                <a:spcPct val="100000"/>
              </a:lnSpc>
            </a:pPr>
            <a:endParaRPr lang="en-US" sz="1800" dirty="0"/>
          </a:p>
          <a:p>
            <a:pPr>
              <a:lnSpc>
                <a:spcPct val="100000"/>
              </a:lnSpc>
            </a:pPr>
            <a:r>
              <a:rPr lang="en-US" sz="1800" dirty="0"/>
              <a:t>Our approach allows and encourages the co-design, co-delivery and review of learner experiences  which draws on the collective expertise of SDS, DYW, schools and other partners</a:t>
            </a:r>
            <a:endParaRPr lang="en-GB" sz="1800" dirty="0"/>
          </a:p>
        </p:txBody>
      </p:sp>
      <p:pic>
        <p:nvPicPr>
          <p:cNvPr id="6" name="Picture 5">
            <a:extLst>
              <a:ext uri="{FF2B5EF4-FFF2-40B4-BE49-F238E27FC236}">
                <a16:creationId xmlns:a16="http://schemas.microsoft.com/office/drawing/2014/main" id="{E2E3E30F-DC3D-4EF6-9AE8-75C7492AD35D}"/>
              </a:ext>
            </a:extLst>
          </p:cNvPr>
          <p:cNvPicPr>
            <a:picLocks noChangeAspect="1"/>
          </p:cNvPicPr>
          <p:nvPr/>
        </p:nvPicPr>
        <p:blipFill>
          <a:blip r:embed="rId4"/>
          <a:stretch>
            <a:fillRect/>
          </a:stretch>
        </p:blipFill>
        <p:spPr>
          <a:xfrm>
            <a:off x="4212539" y="4767506"/>
            <a:ext cx="3638903" cy="1683128"/>
          </a:xfrm>
          <a:prstGeom prst="rect">
            <a:avLst/>
          </a:prstGeom>
        </p:spPr>
      </p:pic>
    </p:spTree>
    <p:custDataLst>
      <p:tags r:id="rId1"/>
    </p:custDataLst>
    <p:extLst>
      <p:ext uri="{BB962C8B-B14F-4D97-AF65-F5344CB8AC3E}">
        <p14:creationId xmlns:p14="http://schemas.microsoft.com/office/powerpoint/2010/main" val="648718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57E33D0-DA6D-4A5B-9608-1E699DD2511E}"/>
              </a:ext>
            </a:extLst>
          </p:cNvPr>
          <p:cNvSpPr/>
          <p:nvPr/>
        </p:nvSpPr>
        <p:spPr>
          <a:xfrm>
            <a:off x="0" y="0"/>
            <a:ext cx="12192001" cy="926983"/>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en-GB" sz="3600" b="1" dirty="0">
                <a:solidFill>
                  <a:schemeClr val="bg1"/>
                </a:solidFill>
                <a:latin typeface="FS Lola" panose="02000506050000020004" pitchFamily="50" charset="0"/>
                <a:cs typeface="Arial" panose="020B0604020202020204" pitchFamily="34" charset="0"/>
              </a:rPr>
              <a:t> </a:t>
            </a:r>
          </a:p>
        </p:txBody>
      </p:sp>
      <p:sp>
        <p:nvSpPr>
          <p:cNvPr id="11" name="TextBox 10">
            <a:extLst>
              <a:ext uri="{FF2B5EF4-FFF2-40B4-BE49-F238E27FC236}">
                <a16:creationId xmlns:a16="http://schemas.microsoft.com/office/drawing/2014/main" id="{316DC8C9-FD77-4B93-9C53-DFD986E4EE16}"/>
              </a:ext>
            </a:extLst>
          </p:cNvPr>
          <p:cNvSpPr txBox="1"/>
          <p:nvPr/>
        </p:nvSpPr>
        <p:spPr>
          <a:xfrm>
            <a:off x="356260" y="200866"/>
            <a:ext cx="11069257" cy="584775"/>
          </a:xfrm>
          <a:prstGeom prst="rect">
            <a:avLst/>
          </a:prstGeom>
          <a:noFill/>
        </p:spPr>
        <p:txBody>
          <a:bodyPr wrap="square" rtlCol="0">
            <a:spAutoFit/>
          </a:bodyPr>
          <a:lstStyle/>
          <a:p>
            <a:r>
              <a:rPr lang="en-GB" sz="3200" dirty="0">
                <a:solidFill>
                  <a:schemeClr val="bg1"/>
                </a:solidFill>
                <a:latin typeface="FS Lola" panose="02000506050000020004"/>
              </a:rPr>
              <a:t>SDS, SG and DYW Strategic Partnership Agreement</a:t>
            </a:r>
          </a:p>
        </p:txBody>
      </p:sp>
      <p:sp>
        <p:nvSpPr>
          <p:cNvPr id="2" name="Content Placeholder 1">
            <a:extLst>
              <a:ext uri="{FF2B5EF4-FFF2-40B4-BE49-F238E27FC236}">
                <a16:creationId xmlns:a16="http://schemas.microsoft.com/office/drawing/2014/main" id="{A0E976B2-4A33-4A23-9519-5906AF94B6FD}"/>
              </a:ext>
            </a:extLst>
          </p:cNvPr>
          <p:cNvSpPr>
            <a:spLocks noGrp="1"/>
          </p:cNvSpPr>
          <p:nvPr>
            <p:ph idx="1"/>
          </p:nvPr>
        </p:nvSpPr>
        <p:spPr>
          <a:xfrm>
            <a:off x="2678883" y="1560773"/>
            <a:ext cx="9043333" cy="5193856"/>
          </a:xfrm>
        </p:spPr>
        <p:txBody>
          <a:bodyPr>
            <a:normAutofit fontScale="77500" lnSpcReduction="20000"/>
          </a:bodyPr>
          <a:lstStyle/>
          <a:p>
            <a:pPr marL="177800" lvl="1" indent="-177800">
              <a:lnSpc>
                <a:spcPct val="110000"/>
              </a:lnSpc>
            </a:pPr>
            <a:r>
              <a:rPr lang="en-US" b="1" dirty="0"/>
              <a:t>Aligning delivery of </a:t>
            </a:r>
            <a:r>
              <a:rPr lang="en-US" dirty="0"/>
              <a:t>shared entitlements for our young people (CES)</a:t>
            </a:r>
          </a:p>
          <a:p>
            <a:pPr marL="177800" lvl="1" indent="-177800">
              <a:lnSpc>
                <a:spcPct val="110000"/>
              </a:lnSpc>
            </a:pPr>
            <a:r>
              <a:rPr lang="en-US" dirty="0"/>
              <a:t>Improving outcomes for young people through </a:t>
            </a:r>
            <a:r>
              <a:rPr lang="en-US" b="1" dirty="0"/>
              <a:t>enhanced collaboration</a:t>
            </a:r>
          </a:p>
          <a:p>
            <a:pPr marL="177800" lvl="1" indent="-177800">
              <a:lnSpc>
                <a:spcPct val="110000"/>
              </a:lnSpc>
            </a:pPr>
            <a:r>
              <a:rPr lang="en-US" dirty="0"/>
              <a:t>Maximising our collective resources in doing so through </a:t>
            </a:r>
            <a:r>
              <a:rPr lang="en-US" b="1" dirty="0"/>
              <a:t>clarity on roles and responsibilities</a:t>
            </a:r>
          </a:p>
          <a:p>
            <a:pPr marL="177800" lvl="1" indent="-177800">
              <a:lnSpc>
                <a:spcPct val="110000"/>
              </a:lnSpc>
            </a:pPr>
            <a:r>
              <a:rPr lang="en-US" dirty="0"/>
              <a:t>Ensuring an </a:t>
            </a:r>
            <a:r>
              <a:rPr lang="en-US" b="1" dirty="0"/>
              <a:t>‘no wrong door</a:t>
            </a:r>
            <a:r>
              <a:rPr lang="en-US" dirty="0"/>
              <a:t>’ approach for </a:t>
            </a:r>
            <a:r>
              <a:rPr lang="en-US" b="1" dirty="0"/>
              <a:t>our young people</a:t>
            </a:r>
          </a:p>
          <a:p>
            <a:pPr marL="0" lvl="1" indent="0">
              <a:lnSpc>
                <a:spcPct val="110000"/>
              </a:lnSpc>
              <a:buNone/>
            </a:pPr>
            <a:endParaRPr lang="en-US" sz="2000" dirty="0"/>
          </a:p>
          <a:p>
            <a:pPr marL="457200" lvl="1" indent="0">
              <a:lnSpc>
                <a:spcPct val="110000"/>
              </a:lnSpc>
              <a:buNone/>
            </a:pPr>
            <a:endParaRPr lang="en-US" sz="2000" dirty="0"/>
          </a:p>
          <a:p>
            <a:pPr marL="177800" lvl="1" indent="-177800">
              <a:lnSpc>
                <a:spcPct val="110000"/>
              </a:lnSpc>
            </a:pPr>
            <a:r>
              <a:rPr lang="en-US" dirty="0"/>
              <a:t>Enhanced strategic and operational engagement</a:t>
            </a:r>
          </a:p>
          <a:p>
            <a:pPr marL="177800" lvl="1" indent="-177800">
              <a:lnSpc>
                <a:spcPct val="110000"/>
              </a:lnSpc>
            </a:pPr>
            <a:r>
              <a:rPr lang="en-US" dirty="0"/>
              <a:t>Embedding the </a:t>
            </a:r>
            <a:r>
              <a:rPr lang="en-US" b="1" i="1" dirty="0"/>
              <a:t>School Employer Partnership Framework </a:t>
            </a:r>
            <a:r>
              <a:rPr lang="en-US" dirty="0"/>
              <a:t>as our shared approach</a:t>
            </a:r>
          </a:p>
          <a:p>
            <a:pPr marL="177800" lvl="1" indent="-177800">
              <a:lnSpc>
                <a:spcPct val="110000"/>
              </a:lnSpc>
            </a:pPr>
            <a:r>
              <a:rPr lang="en-US" b="1" dirty="0"/>
              <a:t>Sharing of intelligence </a:t>
            </a:r>
            <a:r>
              <a:rPr lang="en-US" dirty="0"/>
              <a:t>that informs our work and monitors our progress (LMI/Data Hub)</a:t>
            </a:r>
          </a:p>
          <a:p>
            <a:pPr marL="177800" lvl="1" indent="-177800">
              <a:lnSpc>
                <a:spcPct val="110000"/>
              </a:lnSpc>
            </a:pPr>
            <a:r>
              <a:rPr lang="en-US" dirty="0"/>
              <a:t>Engaging in a </a:t>
            </a:r>
            <a:r>
              <a:rPr lang="en-US" b="1" dirty="0"/>
              <a:t>shared professional learning </a:t>
            </a:r>
            <a:r>
              <a:rPr lang="en-US" dirty="0"/>
              <a:t>programme including sharing of effective practice for continuous improvement</a:t>
            </a:r>
          </a:p>
          <a:p>
            <a:pPr marL="177800" lvl="1" indent="-177800">
              <a:lnSpc>
                <a:spcPct val="110000"/>
              </a:lnSpc>
            </a:pPr>
            <a:r>
              <a:rPr lang="en-US" b="1" dirty="0"/>
              <a:t>Review and, where appropriate, align our digital assets </a:t>
            </a:r>
            <a:r>
              <a:rPr lang="en-US" dirty="0"/>
              <a:t>to improve the Employer and Customer journey (Marketplace/My World of Work/YPG.scot/E-DYW)</a:t>
            </a:r>
          </a:p>
          <a:p>
            <a:pPr marL="177800" lvl="1" indent="-177800">
              <a:lnSpc>
                <a:spcPct val="110000"/>
              </a:lnSpc>
            </a:pPr>
            <a:r>
              <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rPr>
              <a:t>Working together and </a:t>
            </a:r>
            <a:r>
              <a:rPr lang="en-GB"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revising operational activity on an annual basis </a:t>
            </a:r>
            <a:r>
              <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rPr>
              <a:t>to review and drive performance</a:t>
            </a:r>
            <a:endParaRPr lang="en-US" dirty="0"/>
          </a:p>
        </p:txBody>
      </p:sp>
      <p:sp>
        <p:nvSpPr>
          <p:cNvPr id="4" name="Arrow: Pentagon 3">
            <a:extLst>
              <a:ext uri="{FF2B5EF4-FFF2-40B4-BE49-F238E27FC236}">
                <a16:creationId xmlns:a16="http://schemas.microsoft.com/office/drawing/2014/main" id="{05BFD7CC-5C7C-4D81-8182-4C8A1FF20F3D}"/>
              </a:ext>
            </a:extLst>
          </p:cNvPr>
          <p:cNvSpPr/>
          <p:nvPr/>
        </p:nvSpPr>
        <p:spPr>
          <a:xfrm>
            <a:off x="469784" y="4077050"/>
            <a:ext cx="2021747" cy="1978310"/>
          </a:xfrm>
          <a:prstGeom prst="homePlate">
            <a:avLst>
              <a:gd name="adj" fmla="val 30484"/>
            </a:avLst>
          </a:prstGeom>
          <a:solidFill>
            <a:srgbClr val="92AF2B"/>
          </a:solidFill>
          <a:ln>
            <a:solidFill>
              <a:srgbClr val="3185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lang="en-US" b="1" dirty="0">
                <a:solidFill>
                  <a:schemeClr val="bg1"/>
                </a:solidFill>
              </a:rPr>
              <a:t>We will do this through:</a:t>
            </a:r>
          </a:p>
        </p:txBody>
      </p:sp>
      <p:sp>
        <p:nvSpPr>
          <p:cNvPr id="9" name="Arrow: Pentagon 8">
            <a:extLst>
              <a:ext uri="{FF2B5EF4-FFF2-40B4-BE49-F238E27FC236}">
                <a16:creationId xmlns:a16="http://schemas.microsoft.com/office/drawing/2014/main" id="{4407EB07-9D64-4D5F-8DF2-A38C01CBCC61}"/>
              </a:ext>
            </a:extLst>
          </p:cNvPr>
          <p:cNvSpPr/>
          <p:nvPr/>
        </p:nvSpPr>
        <p:spPr>
          <a:xfrm>
            <a:off x="469783" y="1560773"/>
            <a:ext cx="2021748" cy="1781867"/>
          </a:xfrm>
          <a:prstGeom prst="homePlate">
            <a:avLst>
              <a:gd name="adj" fmla="val 35175"/>
            </a:avLst>
          </a:prstGeom>
          <a:solidFill>
            <a:srgbClr val="31859C"/>
          </a:solidFill>
          <a:ln>
            <a:solidFill>
              <a:srgbClr val="92AF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pPr>
            <a:r>
              <a:rPr lang="en-US" b="1" dirty="0">
                <a:solidFill>
                  <a:schemeClr val="bg1"/>
                </a:solidFill>
              </a:rPr>
              <a:t>Partnership Agreement focused on:</a:t>
            </a:r>
          </a:p>
        </p:txBody>
      </p:sp>
    </p:spTree>
    <p:custDataLst>
      <p:tags r:id="rId1"/>
    </p:custDataLst>
    <p:extLst>
      <p:ext uri="{BB962C8B-B14F-4D97-AF65-F5344CB8AC3E}">
        <p14:creationId xmlns:p14="http://schemas.microsoft.com/office/powerpoint/2010/main" val="1771470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4F074C78-C490-40DB-AA91-9DCDE071A5B2}"/>
              </a:ext>
            </a:extLst>
          </p:cNvPr>
          <p:cNvSpPr txBox="1">
            <a:spLocks noChangeArrowheads="1"/>
          </p:cNvSpPr>
          <p:nvPr/>
        </p:nvSpPr>
        <p:spPr bwMode="auto">
          <a:xfrm>
            <a:off x="2516310" y="900309"/>
            <a:ext cx="1739900" cy="1089559"/>
          </a:xfrm>
          <a:prstGeom prst="rect">
            <a:avLst/>
          </a:prstGeom>
          <a:solidFill>
            <a:srgbClr val="005F72"/>
          </a:solidFill>
          <a:ln w="9525">
            <a:solidFill>
              <a:srgbClr val="005F72"/>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SDS</a:t>
            </a:r>
            <a:r>
              <a:rPr lang="en-GB"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CIAG service offer and school partnership </a:t>
            </a:r>
            <a:r>
              <a:rPr lang="en-GB"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agreement (SPA)</a:t>
            </a:r>
          </a:p>
          <a:p>
            <a:pPr>
              <a:lnSpc>
                <a:spcPct val="107000"/>
              </a:lnSpc>
              <a:spcAft>
                <a:spcPts val="800"/>
              </a:spcAft>
            </a:pP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Defines SDS role and activity</a:t>
            </a:r>
          </a:p>
        </p:txBody>
      </p:sp>
      <p:sp>
        <p:nvSpPr>
          <p:cNvPr id="7" name="Text Box 2">
            <a:extLst>
              <a:ext uri="{FF2B5EF4-FFF2-40B4-BE49-F238E27FC236}">
                <a16:creationId xmlns:a16="http://schemas.microsoft.com/office/drawing/2014/main" id="{784D913C-9D62-4F68-9FB3-B071675B9F3F}"/>
              </a:ext>
            </a:extLst>
          </p:cNvPr>
          <p:cNvSpPr txBox="1">
            <a:spLocks noChangeArrowheads="1"/>
          </p:cNvSpPr>
          <p:nvPr/>
        </p:nvSpPr>
        <p:spPr bwMode="auto">
          <a:xfrm>
            <a:off x="4452549" y="896041"/>
            <a:ext cx="1739900" cy="1089559"/>
          </a:xfrm>
          <a:prstGeom prst="rect">
            <a:avLst/>
          </a:prstGeom>
          <a:solidFill>
            <a:srgbClr val="002060"/>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DYW: o</a:t>
            </a: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ffers at national, regional,  local authority and school level</a:t>
            </a:r>
          </a:p>
        </p:txBody>
      </p:sp>
      <p:sp>
        <p:nvSpPr>
          <p:cNvPr id="8" name="Text Box 3">
            <a:extLst>
              <a:ext uri="{FF2B5EF4-FFF2-40B4-BE49-F238E27FC236}">
                <a16:creationId xmlns:a16="http://schemas.microsoft.com/office/drawing/2014/main" id="{35B23CBF-0E6C-4B01-A072-7DA559564AC5}"/>
              </a:ext>
            </a:extLst>
          </p:cNvPr>
          <p:cNvSpPr txBox="1">
            <a:spLocks noChangeArrowheads="1"/>
          </p:cNvSpPr>
          <p:nvPr/>
        </p:nvSpPr>
        <p:spPr bwMode="auto">
          <a:xfrm>
            <a:off x="6390754" y="888157"/>
            <a:ext cx="1739900" cy="1089559"/>
          </a:xfrm>
          <a:prstGeom prst="rect">
            <a:avLst/>
          </a:prstGeom>
          <a:solidFill>
            <a:srgbClr val="92AF2B"/>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5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School: </a:t>
            </a: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career</a:t>
            </a: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related elements of PSE  and other school led events</a:t>
            </a:r>
          </a:p>
        </p:txBody>
      </p:sp>
      <p:sp>
        <p:nvSpPr>
          <p:cNvPr id="9" name="Rectangle 8">
            <a:extLst>
              <a:ext uri="{FF2B5EF4-FFF2-40B4-BE49-F238E27FC236}">
                <a16:creationId xmlns:a16="http://schemas.microsoft.com/office/drawing/2014/main" id="{6C2AFDD8-0AF5-429B-B428-3C9C2826CD64}"/>
              </a:ext>
            </a:extLst>
          </p:cNvPr>
          <p:cNvSpPr/>
          <p:nvPr/>
        </p:nvSpPr>
        <p:spPr>
          <a:xfrm>
            <a:off x="0" y="0"/>
            <a:ext cx="12192000" cy="780176"/>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t>Annual Operating Plan</a:t>
            </a:r>
            <a:r>
              <a:rPr lang="en-GB" sz="3200" dirty="0"/>
              <a:t> and Target Operating Model (TOM)</a:t>
            </a:r>
          </a:p>
        </p:txBody>
      </p:sp>
      <p:cxnSp>
        <p:nvCxnSpPr>
          <p:cNvPr id="13" name="Straight Connector 12">
            <a:extLst>
              <a:ext uri="{FF2B5EF4-FFF2-40B4-BE49-F238E27FC236}">
                <a16:creationId xmlns:a16="http://schemas.microsoft.com/office/drawing/2014/main" id="{E5D95270-739B-47D5-8809-C0BDEDA6B423}"/>
              </a:ext>
            </a:extLst>
          </p:cNvPr>
          <p:cNvCxnSpPr>
            <a:cxnSpLocks/>
            <a:stCxn id="6" idx="2"/>
          </p:cNvCxnSpPr>
          <p:nvPr/>
        </p:nvCxnSpPr>
        <p:spPr>
          <a:xfrm>
            <a:off x="3386260" y="1989868"/>
            <a:ext cx="2868809" cy="1813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7B6A416-084D-4128-B89C-12AA712BE6AA}"/>
              </a:ext>
            </a:extLst>
          </p:cNvPr>
          <p:cNvCxnSpPr>
            <a:cxnSpLocks/>
            <a:endCxn id="28" idx="2"/>
          </p:cNvCxnSpPr>
          <p:nvPr/>
        </p:nvCxnSpPr>
        <p:spPr>
          <a:xfrm flipV="1">
            <a:off x="6272074" y="1985600"/>
            <a:ext cx="2941874" cy="2242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B7635E7-E77F-443E-AA39-DC521323120B}"/>
              </a:ext>
            </a:extLst>
          </p:cNvPr>
          <p:cNvCxnSpPr/>
          <p:nvPr/>
        </p:nvCxnSpPr>
        <p:spPr>
          <a:xfrm>
            <a:off x="5884695" y="4037374"/>
            <a:ext cx="0" cy="182308"/>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 Box 2">
            <a:extLst>
              <a:ext uri="{FF2B5EF4-FFF2-40B4-BE49-F238E27FC236}">
                <a16:creationId xmlns:a16="http://schemas.microsoft.com/office/drawing/2014/main" id="{B0A4C45D-C980-48BA-9B9B-F59EBFED1ACC}"/>
              </a:ext>
            </a:extLst>
          </p:cNvPr>
          <p:cNvSpPr txBox="1">
            <a:spLocks noChangeArrowheads="1"/>
          </p:cNvSpPr>
          <p:nvPr/>
        </p:nvSpPr>
        <p:spPr bwMode="auto">
          <a:xfrm>
            <a:off x="3438207" y="2172012"/>
            <a:ext cx="5633724" cy="682387"/>
          </a:xfrm>
          <a:prstGeom prst="rect">
            <a:avLst/>
          </a:prstGeom>
          <a:solidFill>
            <a:srgbClr val="58417E">
              <a:alpha val="67843"/>
            </a:srgb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5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School employer partnerships (SEP) Framework </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defines learners’ entitlements by age/stage </a:t>
            </a:r>
            <a:endParaRPr lang="en-GB" sz="15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 Box 2">
            <a:extLst>
              <a:ext uri="{FF2B5EF4-FFF2-40B4-BE49-F238E27FC236}">
                <a16:creationId xmlns:a16="http://schemas.microsoft.com/office/drawing/2014/main" id="{335130C4-0082-49F4-8889-D4D8243B195E}"/>
              </a:ext>
            </a:extLst>
          </p:cNvPr>
          <p:cNvSpPr txBox="1">
            <a:spLocks noChangeArrowheads="1"/>
          </p:cNvSpPr>
          <p:nvPr/>
        </p:nvSpPr>
        <p:spPr bwMode="auto">
          <a:xfrm>
            <a:off x="3443670" y="3114363"/>
            <a:ext cx="5633724" cy="682387"/>
          </a:xfrm>
          <a:prstGeom prst="rect">
            <a:avLst/>
          </a:prstGeom>
          <a:solidFill>
            <a:srgbClr val="58417E">
              <a:alpha val="76078"/>
            </a:srgb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500" dirty="0">
                <a:solidFill>
                  <a:schemeClr val="bg1"/>
                </a:solidFill>
                <a:latin typeface="Calibri" panose="020F0502020204030204" pitchFamily="34" charset="0"/>
                <a:ea typeface="Calibri" panose="020F0502020204030204" pitchFamily="34" charset="0"/>
                <a:cs typeface="Times New Roman" panose="02020603050405020304" pitchFamily="18" charset="0"/>
              </a:rPr>
              <a:t>SDS, DYW, school and other relevant partners map planned activity onto the</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SEP Framework</a:t>
            </a:r>
          </a:p>
        </p:txBody>
      </p:sp>
      <p:sp>
        <p:nvSpPr>
          <p:cNvPr id="21" name="Text Box 2">
            <a:extLst>
              <a:ext uri="{FF2B5EF4-FFF2-40B4-BE49-F238E27FC236}">
                <a16:creationId xmlns:a16="http://schemas.microsoft.com/office/drawing/2014/main" id="{8CD0B0E7-D5FD-4DF4-B839-96900BB26EF1}"/>
              </a:ext>
            </a:extLst>
          </p:cNvPr>
          <p:cNvSpPr txBox="1">
            <a:spLocks noChangeArrowheads="1"/>
          </p:cNvSpPr>
          <p:nvPr/>
        </p:nvSpPr>
        <p:spPr bwMode="auto">
          <a:xfrm>
            <a:off x="3443670" y="4051970"/>
            <a:ext cx="5633724" cy="700041"/>
          </a:xfrm>
          <a:prstGeom prst="rect">
            <a:avLst/>
          </a:prstGeom>
          <a:solidFill>
            <a:srgbClr val="58417E">
              <a:alpha val="83922"/>
            </a:srgb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500" dirty="0">
                <a:solidFill>
                  <a:schemeClr val="bg1"/>
                </a:solidFill>
                <a:latin typeface="Calibri" panose="020F0502020204030204" pitchFamily="34" charset="0"/>
                <a:ea typeface="Calibri" panose="020F0502020204030204" pitchFamily="34" charset="0"/>
                <a:cs typeface="Times New Roman" panose="02020603050405020304" pitchFamily="18" charset="0"/>
              </a:rPr>
              <a:t>Partners i</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dentify gaps or opportunities for realignment or joint working</a:t>
            </a:r>
            <a:r>
              <a:rPr lang="en-GB" sz="15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and agree </a:t>
            </a:r>
            <a:r>
              <a:rPr lang="en-GB"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respective roles and responsibilities</a:t>
            </a:r>
          </a:p>
        </p:txBody>
      </p:sp>
      <p:sp>
        <p:nvSpPr>
          <p:cNvPr id="26" name="Text Box 2">
            <a:extLst>
              <a:ext uri="{FF2B5EF4-FFF2-40B4-BE49-F238E27FC236}">
                <a16:creationId xmlns:a16="http://schemas.microsoft.com/office/drawing/2014/main" id="{F61FC22A-7354-4D2C-8868-47F6038204AA}"/>
              </a:ext>
            </a:extLst>
          </p:cNvPr>
          <p:cNvSpPr txBox="1">
            <a:spLocks noChangeArrowheads="1"/>
          </p:cNvSpPr>
          <p:nvPr/>
        </p:nvSpPr>
        <p:spPr bwMode="auto">
          <a:xfrm>
            <a:off x="3443670" y="5007231"/>
            <a:ext cx="5633724" cy="700041"/>
          </a:xfrm>
          <a:prstGeom prst="rect">
            <a:avLst/>
          </a:prstGeom>
          <a:solidFill>
            <a:srgbClr val="58417E">
              <a:alpha val="92157"/>
            </a:srgb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500" dirty="0">
                <a:solidFill>
                  <a:schemeClr val="bg1"/>
                </a:solidFill>
                <a:latin typeface="Calibri" panose="020F0502020204030204" pitchFamily="34" charset="0"/>
                <a:ea typeface="Calibri" panose="020F0502020204030204" pitchFamily="34" charset="0"/>
                <a:cs typeface="Times New Roman" panose="02020603050405020304" pitchFamily="18" charset="0"/>
              </a:rPr>
              <a:t>Plans describe roles and responsibilities for discrete actions and respective contributions of partners to shared activity</a:t>
            </a:r>
          </a:p>
        </p:txBody>
      </p:sp>
      <p:sp>
        <p:nvSpPr>
          <p:cNvPr id="27" name="Text Box 2">
            <a:extLst>
              <a:ext uri="{FF2B5EF4-FFF2-40B4-BE49-F238E27FC236}">
                <a16:creationId xmlns:a16="http://schemas.microsoft.com/office/drawing/2014/main" id="{EC03C8B8-AAAA-4547-864F-8CD6DA47F248}"/>
              </a:ext>
            </a:extLst>
          </p:cNvPr>
          <p:cNvSpPr txBox="1">
            <a:spLocks noChangeArrowheads="1"/>
          </p:cNvSpPr>
          <p:nvPr/>
        </p:nvSpPr>
        <p:spPr bwMode="auto">
          <a:xfrm>
            <a:off x="3438206" y="5957689"/>
            <a:ext cx="5633723" cy="682387"/>
          </a:xfrm>
          <a:prstGeom prst="rect">
            <a:avLst/>
          </a:prstGeom>
          <a:solidFill>
            <a:srgbClr val="58417E"/>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500" dirty="0">
                <a:solidFill>
                  <a:srgbClr val="FFFF00"/>
                </a:solidFill>
                <a:latin typeface="Calibri" panose="020F0502020204030204" pitchFamily="34" charset="0"/>
                <a:ea typeface="Calibri" panose="020F0502020204030204" pitchFamily="34" charset="0"/>
                <a:cs typeface="Times New Roman" panose="02020603050405020304" pitchFamily="18" charset="0"/>
              </a:rPr>
              <a:t>All this l</a:t>
            </a:r>
            <a:r>
              <a:rPr lang="en-GB" sz="15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eads to the development of a shared annual operating plan</a:t>
            </a:r>
          </a:p>
        </p:txBody>
      </p:sp>
      <p:sp>
        <p:nvSpPr>
          <p:cNvPr id="28" name="Text Box 3">
            <a:extLst>
              <a:ext uri="{FF2B5EF4-FFF2-40B4-BE49-F238E27FC236}">
                <a16:creationId xmlns:a16="http://schemas.microsoft.com/office/drawing/2014/main" id="{F6758660-76D3-46F2-93CB-A5EB92197B83}"/>
              </a:ext>
            </a:extLst>
          </p:cNvPr>
          <p:cNvSpPr txBox="1">
            <a:spLocks noChangeArrowheads="1"/>
          </p:cNvSpPr>
          <p:nvPr/>
        </p:nvSpPr>
        <p:spPr bwMode="auto">
          <a:xfrm>
            <a:off x="8343998" y="896041"/>
            <a:ext cx="1739900" cy="1089559"/>
          </a:xfrm>
          <a:prstGeom prst="rect">
            <a:avLst/>
          </a:prstGeom>
          <a:solidFill>
            <a:srgbClr val="EF4857"/>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5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Other partners</a:t>
            </a:r>
            <a:r>
              <a:rPr lang="en-GB" sz="15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14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a</a:t>
            </a: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ny partner regularly </a:t>
            </a: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working in school</a:t>
            </a: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e.g. MCR pathways</a:t>
            </a:r>
          </a:p>
        </p:txBody>
      </p:sp>
      <p:cxnSp>
        <p:nvCxnSpPr>
          <p:cNvPr id="29" name="Straight Connector 28">
            <a:extLst>
              <a:ext uri="{FF2B5EF4-FFF2-40B4-BE49-F238E27FC236}">
                <a16:creationId xmlns:a16="http://schemas.microsoft.com/office/drawing/2014/main" id="{64479B9F-6393-4A6F-A269-5E8051785DF1}"/>
              </a:ext>
            </a:extLst>
          </p:cNvPr>
          <p:cNvCxnSpPr>
            <a:cxnSpLocks/>
            <a:stCxn id="7" idx="2"/>
          </p:cNvCxnSpPr>
          <p:nvPr/>
        </p:nvCxnSpPr>
        <p:spPr>
          <a:xfrm>
            <a:off x="5322499" y="1985600"/>
            <a:ext cx="953992" cy="2151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917399E-E52D-4738-9C6F-7604765BF85A}"/>
              </a:ext>
            </a:extLst>
          </p:cNvPr>
          <p:cNvCxnSpPr>
            <a:cxnSpLocks/>
            <a:endCxn id="8" idx="2"/>
          </p:cNvCxnSpPr>
          <p:nvPr/>
        </p:nvCxnSpPr>
        <p:spPr>
          <a:xfrm flipV="1">
            <a:off x="6371431" y="1977716"/>
            <a:ext cx="889273" cy="193482"/>
          </a:xfrm>
          <a:prstGeom prst="line">
            <a:avLst/>
          </a:prstGeom>
        </p:spPr>
        <p:style>
          <a:lnRef idx="1">
            <a:schemeClr val="accent1"/>
          </a:lnRef>
          <a:fillRef idx="0">
            <a:schemeClr val="accent1"/>
          </a:fillRef>
          <a:effectRef idx="0">
            <a:schemeClr val="accent1"/>
          </a:effectRef>
          <a:fontRef idx="minor">
            <a:schemeClr val="tx1"/>
          </a:fontRef>
        </p:style>
      </p:cxnSp>
      <p:sp>
        <p:nvSpPr>
          <p:cNvPr id="34" name="Arrow: Left 33">
            <a:extLst>
              <a:ext uri="{FF2B5EF4-FFF2-40B4-BE49-F238E27FC236}">
                <a16:creationId xmlns:a16="http://schemas.microsoft.com/office/drawing/2014/main" id="{D1FD2E20-74B9-4CC4-83CA-2AF38E950A08}"/>
              </a:ext>
            </a:extLst>
          </p:cNvPr>
          <p:cNvSpPr/>
          <p:nvPr/>
        </p:nvSpPr>
        <p:spPr>
          <a:xfrm flipH="1">
            <a:off x="999747" y="3147818"/>
            <a:ext cx="2122912" cy="1751996"/>
          </a:xfrm>
          <a:prstGeom prst="leftArrow">
            <a:avLst>
              <a:gd name="adj1" fmla="val 100000"/>
              <a:gd name="adj2" fmla="val 11419"/>
            </a:avLst>
          </a:prstGeom>
          <a:solidFill>
            <a:srgbClr val="5C67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1600" dirty="0">
                <a:solidFill>
                  <a:schemeClr val="bg1"/>
                </a:solidFill>
                <a:latin typeface="Calibri" panose="020F0502020204030204" pitchFamily="34" charset="0"/>
                <a:ea typeface="Calibri" panose="020F0502020204030204" pitchFamily="34" charset="0"/>
                <a:cs typeface="Times New Roman" panose="02020603050405020304" pitchFamily="18" charset="0"/>
              </a:rPr>
              <a:t>Planning informed by evidence base:</a:t>
            </a:r>
          </a:p>
          <a:p>
            <a:pPr>
              <a:lnSpc>
                <a:spcPct val="107000"/>
              </a:lnSpc>
              <a:spcAft>
                <a:spcPts val="800"/>
              </a:spcAft>
            </a:pPr>
            <a:r>
              <a:rPr lang="en-GB" sz="1600" dirty="0">
                <a:solidFill>
                  <a:schemeClr val="bg1"/>
                </a:solidFill>
                <a:latin typeface="Calibri" panose="020F0502020204030204" pitchFamily="34" charset="0"/>
                <a:ea typeface="Calibri" panose="020F0502020204030204" pitchFamily="34" charset="0"/>
                <a:cs typeface="Times New Roman" panose="02020603050405020304" pitchFamily="18" charset="0"/>
              </a:rPr>
              <a:t>- LMI</a:t>
            </a:r>
          </a:p>
          <a:p>
            <a:pPr>
              <a:lnSpc>
                <a:spcPct val="107000"/>
              </a:lnSpc>
              <a:spcAft>
                <a:spcPts val="800"/>
              </a:spcAft>
            </a:pPr>
            <a:r>
              <a:rPr lang="en-GB" sz="1600" dirty="0">
                <a:solidFill>
                  <a:schemeClr val="bg1"/>
                </a:solidFill>
                <a:latin typeface="Calibri" panose="020F0502020204030204" pitchFamily="34" charset="0"/>
                <a:ea typeface="Calibri" panose="020F0502020204030204" pitchFamily="34" charset="0"/>
                <a:cs typeface="Times New Roman" panose="02020603050405020304" pitchFamily="18" charset="0"/>
              </a:rPr>
              <a:t>- SLDR</a:t>
            </a:r>
          </a:p>
          <a:p>
            <a:pPr>
              <a:lnSpc>
                <a:spcPct val="107000"/>
              </a:lnSpc>
              <a:spcAft>
                <a:spcPts val="800"/>
              </a:spcAft>
            </a:pPr>
            <a:r>
              <a:rPr lang="en-GB" sz="1600" dirty="0">
                <a:solidFill>
                  <a:schemeClr val="bg1"/>
                </a:solidFill>
                <a:latin typeface="Calibri" panose="020F0502020204030204" pitchFamily="34" charset="0"/>
                <a:ea typeface="Calibri" panose="020F0502020204030204" pitchFamily="34" charset="0"/>
                <a:cs typeface="Times New Roman" panose="02020603050405020304" pitchFamily="18" charset="0"/>
              </a:rPr>
              <a:t>- Data Hub</a:t>
            </a:r>
            <a:endParaRPr lang="en-GB" sz="1600" dirty="0"/>
          </a:p>
        </p:txBody>
      </p:sp>
      <p:sp>
        <p:nvSpPr>
          <p:cNvPr id="38" name="Arrow: Pentagon 37">
            <a:extLst>
              <a:ext uri="{FF2B5EF4-FFF2-40B4-BE49-F238E27FC236}">
                <a16:creationId xmlns:a16="http://schemas.microsoft.com/office/drawing/2014/main" id="{06BD67F7-8AD6-4A4F-A4F1-CAC87C66C9C9}"/>
              </a:ext>
            </a:extLst>
          </p:cNvPr>
          <p:cNvSpPr/>
          <p:nvPr/>
        </p:nvSpPr>
        <p:spPr>
          <a:xfrm rot="5400000">
            <a:off x="6207452" y="4314960"/>
            <a:ext cx="227130" cy="1152610"/>
          </a:xfrm>
          <a:prstGeom prst="homePlate">
            <a:avLst>
              <a:gd name="adj" fmla="val 105346"/>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9" name="Arrow: Pentagon 38">
            <a:extLst>
              <a:ext uri="{FF2B5EF4-FFF2-40B4-BE49-F238E27FC236}">
                <a16:creationId xmlns:a16="http://schemas.microsoft.com/office/drawing/2014/main" id="{9F604FDF-E2F5-46C1-A300-87A2B650C843}"/>
              </a:ext>
            </a:extLst>
          </p:cNvPr>
          <p:cNvSpPr/>
          <p:nvPr/>
        </p:nvSpPr>
        <p:spPr>
          <a:xfrm rot="5400000">
            <a:off x="6141504" y="3358414"/>
            <a:ext cx="227130" cy="1152610"/>
          </a:xfrm>
          <a:prstGeom prst="homePlate">
            <a:avLst>
              <a:gd name="adj" fmla="val 105346"/>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0" name="Arrow: Pentagon 39">
            <a:extLst>
              <a:ext uri="{FF2B5EF4-FFF2-40B4-BE49-F238E27FC236}">
                <a16:creationId xmlns:a16="http://schemas.microsoft.com/office/drawing/2014/main" id="{9EA5274A-FD1A-4820-B602-F3B09112F5F0}"/>
              </a:ext>
            </a:extLst>
          </p:cNvPr>
          <p:cNvSpPr/>
          <p:nvPr/>
        </p:nvSpPr>
        <p:spPr>
          <a:xfrm rot="5400000">
            <a:off x="6141504" y="2424493"/>
            <a:ext cx="227130" cy="1152610"/>
          </a:xfrm>
          <a:prstGeom prst="homePlate">
            <a:avLst>
              <a:gd name="adj" fmla="val 105346"/>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Arrow: Pentagon 40">
            <a:extLst>
              <a:ext uri="{FF2B5EF4-FFF2-40B4-BE49-F238E27FC236}">
                <a16:creationId xmlns:a16="http://schemas.microsoft.com/office/drawing/2014/main" id="{EF211325-E306-4AB7-A5B7-D6EBE50119ED}"/>
              </a:ext>
            </a:extLst>
          </p:cNvPr>
          <p:cNvSpPr/>
          <p:nvPr/>
        </p:nvSpPr>
        <p:spPr>
          <a:xfrm rot="5400000">
            <a:off x="6207452" y="5270221"/>
            <a:ext cx="227130" cy="1152610"/>
          </a:xfrm>
          <a:prstGeom prst="homePlate">
            <a:avLst>
              <a:gd name="adj" fmla="val 105346"/>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2" name="Arrow: Left 41">
            <a:extLst>
              <a:ext uri="{FF2B5EF4-FFF2-40B4-BE49-F238E27FC236}">
                <a16:creationId xmlns:a16="http://schemas.microsoft.com/office/drawing/2014/main" id="{3856C32C-2500-4E5B-B14D-8825019583D3}"/>
              </a:ext>
            </a:extLst>
          </p:cNvPr>
          <p:cNvSpPr/>
          <p:nvPr/>
        </p:nvSpPr>
        <p:spPr>
          <a:xfrm>
            <a:off x="9485358" y="3044676"/>
            <a:ext cx="2122912" cy="1751996"/>
          </a:xfrm>
          <a:prstGeom prst="leftArrow">
            <a:avLst>
              <a:gd name="adj1" fmla="val 100000"/>
              <a:gd name="adj2" fmla="val 11419"/>
            </a:avLst>
          </a:prstGeom>
          <a:solidFill>
            <a:srgbClr val="31859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Employer engagement planning draws on </a:t>
            </a:r>
            <a:r>
              <a:rPr lang="en-GB" sz="1600" b="1" dirty="0">
                <a:solidFill>
                  <a:schemeClr val="bg1"/>
                </a:solidFill>
              </a:rPr>
              <a:t>SEP Framework </a:t>
            </a:r>
            <a:r>
              <a:rPr lang="en-GB" sz="1600" dirty="0"/>
              <a:t>and </a:t>
            </a:r>
            <a:r>
              <a:rPr lang="en-GB" sz="1600" b="1" dirty="0"/>
              <a:t>Employer Engagement Toolkit</a:t>
            </a:r>
            <a:r>
              <a:rPr lang="en-GB" sz="1600" dirty="0"/>
              <a:t>.</a:t>
            </a:r>
          </a:p>
        </p:txBody>
      </p:sp>
    </p:spTree>
    <p:custDataLst>
      <p:tags r:id="rId1"/>
    </p:custDataLst>
    <p:extLst>
      <p:ext uri="{BB962C8B-B14F-4D97-AF65-F5344CB8AC3E}">
        <p14:creationId xmlns:p14="http://schemas.microsoft.com/office/powerpoint/2010/main" val="3349090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665A2F7-0D15-60A8-B14D-071B8120DA53}"/>
              </a:ext>
            </a:extLst>
          </p:cNvPr>
          <p:cNvGrpSpPr/>
          <p:nvPr/>
        </p:nvGrpSpPr>
        <p:grpSpPr>
          <a:xfrm>
            <a:off x="3937" y="908720"/>
            <a:ext cx="12184125" cy="5949280"/>
            <a:chOff x="3937" y="908720"/>
            <a:chExt cx="12184125" cy="5949280"/>
          </a:xfrm>
        </p:grpSpPr>
        <p:pic>
          <p:nvPicPr>
            <p:cNvPr id="3" name="Picture 2">
              <a:extLst>
                <a:ext uri="{FF2B5EF4-FFF2-40B4-BE49-F238E27FC236}">
                  <a16:creationId xmlns:a16="http://schemas.microsoft.com/office/drawing/2014/main" id="{0683578F-C5B7-4691-99D5-26ADD7DBAB5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37" y="908720"/>
              <a:ext cx="12184125" cy="5949280"/>
            </a:xfrm>
            <a:prstGeom prst="rect">
              <a:avLst/>
            </a:prstGeom>
          </p:spPr>
        </p:pic>
        <p:sp>
          <p:nvSpPr>
            <p:cNvPr id="2" name="TextBox 1">
              <a:extLst>
                <a:ext uri="{FF2B5EF4-FFF2-40B4-BE49-F238E27FC236}">
                  <a16:creationId xmlns:a16="http://schemas.microsoft.com/office/drawing/2014/main" id="{EF5D3151-3801-0076-DB30-A60DE911638D}"/>
                </a:ext>
              </a:extLst>
            </p:cNvPr>
            <p:cNvSpPr txBox="1"/>
            <p:nvPr/>
          </p:nvSpPr>
          <p:spPr>
            <a:xfrm>
              <a:off x="7534257" y="1291537"/>
              <a:ext cx="502704" cy="276999"/>
            </a:xfrm>
            <a:prstGeom prst="rect">
              <a:avLst/>
            </a:prstGeom>
            <a:noFill/>
          </p:spPr>
          <p:txBody>
            <a:bodyPr wrap="square" rtlCol="0">
              <a:spAutoFit/>
            </a:bodyPr>
            <a:lstStyle/>
            <a:p>
              <a:pPr algn="ctr"/>
              <a:r>
                <a:rPr lang="en-GB" sz="1200" b="1" dirty="0"/>
                <a:t>2026</a:t>
              </a:r>
            </a:p>
          </p:txBody>
        </p:sp>
        <p:sp>
          <p:nvSpPr>
            <p:cNvPr id="4" name="TextBox 3">
              <a:extLst>
                <a:ext uri="{FF2B5EF4-FFF2-40B4-BE49-F238E27FC236}">
                  <a16:creationId xmlns:a16="http://schemas.microsoft.com/office/drawing/2014/main" id="{10C342B5-64C7-4D84-1719-A6318058CE6A}"/>
                </a:ext>
              </a:extLst>
            </p:cNvPr>
            <p:cNvSpPr txBox="1"/>
            <p:nvPr/>
          </p:nvSpPr>
          <p:spPr>
            <a:xfrm>
              <a:off x="10473854" y="1291537"/>
              <a:ext cx="502704" cy="276999"/>
            </a:xfrm>
            <a:prstGeom prst="rect">
              <a:avLst/>
            </a:prstGeom>
            <a:noFill/>
          </p:spPr>
          <p:txBody>
            <a:bodyPr wrap="square" rtlCol="0">
              <a:spAutoFit/>
            </a:bodyPr>
            <a:lstStyle/>
            <a:p>
              <a:pPr algn="ctr"/>
              <a:r>
                <a:rPr lang="en-GB" sz="1200" b="1" dirty="0"/>
                <a:t>2027</a:t>
              </a:r>
            </a:p>
          </p:txBody>
        </p:sp>
      </p:grpSp>
      <p:sp>
        <p:nvSpPr>
          <p:cNvPr id="9" name="Rectangle 8">
            <a:extLst>
              <a:ext uri="{FF2B5EF4-FFF2-40B4-BE49-F238E27FC236}">
                <a16:creationId xmlns:a16="http://schemas.microsoft.com/office/drawing/2014/main" id="{6C2AFDD8-0AF5-429B-B428-3C9C2826CD64}"/>
              </a:ext>
            </a:extLst>
          </p:cNvPr>
          <p:cNvSpPr/>
          <p:nvPr/>
        </p:nvSpPr>
        <p:spPr>
          <a:xfrm>
            <a:off x="0" y="0"/>
            <a:ext cx="12192000" cy="908720"/>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t>Planner</a:t>
            </a:r>
          </a:p>
        </p:txBody>
      </p:sp>
      <p:sp>
        <p:nvSpPr>
          <p:cNvPr id="5" name="Speech Bubble: Rectangle 4">
            <a:extLst>
              <a:ext uri="{FF2B5EF4-FFF2-40B4-BE49-F238E27FC236}">
                <a16:creationId xmlns:a16="http://schemas.microsoft.com/office/drawing/2014/main" id="{CDC8FD16-7588-482D-A3AC-89369A91B0F1}"/>
              </a:ext>
            </a:extLst>
          </p:cNvPr>
          <p:cNvSpPr/>
          <p:nvPr/>
        </p:nvSpPr>
        <p:spPr>
          <a:xfrm>
            <a:off x="3080911" y="693684"/>
            <a:ext cx="1627724" cy="1044133"/>
          </a:xfrm>
          <a:prstGeom prst="wedgeRectCallout">
            <a:avLst>
              <a:gd name="adj1" fmla="val -60648"/>
              <a:gd name="adj2" fmla="val 37817"/>
            </a:avLst>
          </a:prstGeom>
          <a:solidFill>
            <a:srgbClr val="31859C"/>
          </a:solidFill>
          <a:ln>
            <a:solidFill>
              <a:srgbClr val="92AF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SEP describes learner outcomes by age/stage</a:t>
            </a:r>
          </a:p>
        </p:txBody>
      </p:sp>
      <p:sp>
        <p:nvSpPr>
          <p:cNvPr id="55" name="Speech Bubble: Rectangle 54">
            <a:extLst>
              <a:ext uri="{FF2B5EF4-FFF2-40B4-BE49-F238E27FC236}">
                <a16:creationId xmlns:a16="http://schemas.microsoft.com/office/drawing/2014/main" id="{C0742B2A-ED32-49B0-9076-D07CF7EA3A70}"/>
              </a:ext>
            </a:extLst>
          </p:cNvPr>
          <p:cNvSpPr/>
          <p:nvPr/>
        </p:nvSpPr>
        <p:spPr>
          <a:xfrm>
            <a:off x="1665464" y="3491059"/>
            <a:ext cx="1728133" cy="1534075"/>
          </a:xfrm>
          <a:prstGeom prst="wedgeRectCallout">
            <a:avLst>
              <a:gd name="adj1" fmla="val 67624"/>
              <a:gd name="adj2" fmla="val 24432"/>
            </a:avLst>
          </a:prstGeom>
          <a:solidFill>
            <a:srgbClr val="31859C"/>
          </a:solidFill>
          <a:ln>
            <a:solidFill>
              <a:srgbClr val="92AF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SDS, DYW, school and other partner(s) map planned activity by highlighting relevant month(s)</a:t>
            </a:r>
          </a:p>
        </p:txBody>
      </p:sp>
      <p:sp>
        <p:nvSpPr>
          <p:cNvPr id="57" name="Speech Bubble: Rectangle 56">
            <a:extLst>
              <a:ext uri="{FF2B5EF4-FFF2-40B4-BE49-F238E27FC236}">
                <a16:creationId xmlns:a16="http://schemas.microsoft.com/office/drawing/2014/main" id="{788BEF51-2622-46EE-96B1-3980D997A58B}"/>
              </a:ext>
            </a:extLst>
          </p:cNvPr>
          <p:cNvSpPr/>
          <p:nvPr/>
        </p:nvSpPr>
        <p:spPr>
          <a:xfrm>
            <a:off x="6381793" y="3001938"/>
            <a:ext cx="1728133" cy="1108919"/>
          </a:xfrm>
          <a:prstGeom prst="wedgeRectCallout">
            <a:avLst>
              <a:gd name="adj1" fmla="val 40185"/>
              <a:gd name="adj2" fmla="val 64921"/>
            </a:avLst>
          </a:prstGeom>
          <a:solidFill>
            <a:srgbClr val="31859C"/>
          </a:solidFill>
          <a:ln>
            <a:solidFill>
              <a:srgbClr val="92AF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Notes can be added to provide finer detail</a:t>
            </a:r>
          </a:p>
        </p:txBody>
      </p:sp>
      <p:sp>
        <p:nvSpPr>
          <p:cNvPr id="8" name="Oval 7">
            <a:extLst>
              <a:ext uri="{FF2B5EF4-FFF2-40B4-BE49-F238E27FC236}">
                <a16:creationId xmlns:a16="http://schemas.microsoft.com/office/drawing/2014/main" id="{C90B0080-1F22-4888-B408-7A1BDA6F32C4}"/>
              </a:ext>
            </a:extLst>
          </p:cNvPr>
          <p:cNvSpPr/>
          <p:nvPr/>
        </p:nvSpPr>
        <p:spPr>
          <a:xfrm>
            <a:off x="9868048" y="3480544"/>
            <a:ext cx="384121" cy="2174022"/>
          </a:xfrm>
          <a:prstGeom prst="ellipse">
            <a:avLst/>
          </a:prstGeom>
          <a:noFill/>
          <a:ln>
            <a:solidFill>
              <a:srgbClr val="3185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9" name="Speech Bubble: Rectangle 58">
            <a:extLst>
              <a:ext uri="{FF2B5EF4-FFF2-40B4-BE49-F238E27FC236}">
                <a16:creationId xmlns:a16="http://schemas.microsoft.com/office/drawing/2014/main" id="{0A87956D-5AD3-4D73-8683-8FDB3ECB4E3B}"/>
              </a:ext>
            </a:extLst>
          </p:cNvPr>
          <p:cNvSpPr/>
          <p:nvPr/>
        </p:nvSpPr>
        <p:spPr>
          <a:xfrm>
            <a:off x="10059909" y="5530773"/>
            <a:ext cx="1406930" cy="890806"/>
          </a:xfrm>
          <a:prstGeom prst="wedgeRectCallout">
            <a:avLst>
              <a:gd name="adj1" fmla="val -35532"/>
              <a:gd name="adj2" fmla="val -70366"/>
            </a:avLst>
          </a:prstGeom>
          <a:solidFill>
            <a:srgbClr val="31859C"/>
          </a:solidFill>
          <a:ln>
            <a:solidFill>
              <a:srgbClr val="92AF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Areas of overlap identified</a:t>
            </a:r>
          </a:p>
        </p:txBody>
      </p:sp>
      <p:sp>
        <p:nvSpPr>
          <p:cNvPr id="63" name="Speech Bubble: Rectangle 62">
            <a:extLst>
              <a:ext uri="{FF2B5EF4-FFF2-40B4-BE49-F238E27FC236}">
                <a16:creationId xmlns:a16="http://schemas.microsoft.com/office/drawing/2014/main" id="{E682EA0D-32A9-45B0-84B0-B8510ADFD3F6}"/>
              </a:ext>
            </a:extLst>
          </p:cNvPr>
          <p:cNvSpPr/>
          <p:nvPr/>
        </p:nvSpPr>
        <p:spPr>
          <a:xfrm>
            <a:off x="8267305" y="5530773"/>
            <a:ext cx="1728133" cy="1108919"/>
          </a:xfrm>
          <a:prstGeom prst="wedgeRectCallout">
            <a:avLst>
              <a:gd name="adj1" fmla="val 38816"/>
              <a:gd name="adj2" fmla="val -69113"/>
            </a:avLst>
          </a:prstGeom>
          <a:solidFill>
            <a:srgbClr val="31859C"/>
          </a:solidFill>
          <a:ln>
            <a:solidFill>
              <a:srgbClr val="92AF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Provision reviewed and adapted collaboratively</a:t>
            </a:r>
          </a:p>
        </p:txBody>
      </p:sp>
      <p:sp>
        <p:nvSpPr>
          <p:cNvPr id="27" name="Oval 26">
            <a:extLst>
              <a:ext uri="{FF2B5EF4-FFF2-40B4-BE49-F238E27FC236}">
                <a16:creationId xmlns:a16="http://schemas.microsoft.com/office/drawing/2014/main" id="{49509503-AE2A-45FA-AB06-5DD1FF5FE0B9}"/>
              </a:ext>
            </a:extLst>
          </p:cNvPr>
          <p:cNvSpPr/>
          <p:nvPr/>
        </p:nvSpPr>
        <p:spPr>
          <a:xfrm>
            <a:off x="11709478" y="3556396"/>
            <a:ext cx="384120" cy="217402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Speech Bubble: Rectangle 63">
            <a:extLst>
              <a:ext uri="{FF2B5EF4-FFF2-40B4-BE49-F238E27FC236}">
                <a16:creationId xmlns:a16="http://schemas.microsoft.com/office/drawing/2014/main" id="{24116640-5363-4EEB-8369-DC6135C9E017}"/>
              </a:ext>
            </a:extLst>
          </p:cNvPr>
          <p:cNvSpPr/>
          <p:nvPr/>
        </p:nvSpPr>
        <p:spPr>
          <a:xfrm>
            <a:off x="10208086" y="2447478"/>
            <a:ext cx="1728133" cy="1108919"/>
          </a:xfrm>
          <a:prstGeom prst="wedgeRectCallout">
            <a:avLst>
              <a:gd name="adj1" fmla="val 37050"/>
              <a:gd name="adj2" fmla="val 69910"/>
            </a:avLst>
          </a:prstGeom>
          <a:solidFill>
            <a:srgbClr val="31859C"/>
          </a:solidFill>
          <a:ln>
            <a:solidFill>
              <a:srgbClr val="92AF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Gaps identified and options discussed by partners</a:t>
            </a:r>
          </a:p>
        </p:txBody>
      </p:sp>
    </p:spTree>
    <p:custDataLst>
      <p:tags r:id="rId1"/>
    </p:custDataLst>
    <p:extLst>
      <p:ext uri="{BB962C8B-B14F-4D97-AF65-F5344CB8AC3E}">
        <p14:creationId xmlns:p14="http://schemas.microsoft.com/office/powerpoint/2010/main" val="2441901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9"/>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6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7"/>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5" grpId="0" animBg="1"/>
      <p:bldP spid="57" grpId="0" animBg="1"/>
      <p:bldP spid="8" grpId="0" animBg="1"/>
      <p:bldP spid="59" grpId="0" animBg="1"/>
      <p:bldP spid="63" grpId="0" animBg="1"/>
      <p:bldP spid="27" grpId="0" animBg="1"/>
      <p:bldP spid="6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F65239E-8633-4560-B2C9-74A3D6B8C59F}"/>
              </a:ext>
            </a:extLst>
          </p:cNvPr>
          <p:cNvSpPr/>
          <p:nvPr/>
        </p:nvSpPr>
        <p:spPr>
          <a:xfrm>
            <a:off x="0" y="-30779"/>
            <a:ext cx="12192001" cy="1048064"/>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en-GB" sz="3600" b="1" dirty="0">
                <a:solidFill>
                  <a:schemeClr val="bg1"/>
                </a:solidFill>
                <a:latin typeface="FS Lola" panose="02000506050000020004" pitchFamily="50" charset="0"/>
                <a:cs typeface="Arial" panose="020B0604020202020204" pitchFamily="34" charset="0"/>
              </a:rPr>
              <a:t> </a:t>
            </a:r>
          </a:p>
        </p:txBody>
      </p:sp>
      <p:sp>
        <p:nvSpPr>
          <p:cNvPr id="6" name="TextBox 5">
            <a:extLst>
              <a:ext uri="{FF2B5EF4-FFF2-40B4-BE49-F238E27FC236}">
                <a16:creationId xmlns:a16="http://schemas.microsoft.com/office/drawing/2014/main" id="{CD1EFC4C-987A-4FC1-8157-DFAD468CD733}"/>
              </a:ext>
            </a:extLst>
          </p:cNvPr>
          <p:cNvSpPr txBox="1"/>
          <p:nvPr/>
        </p:nvSpPr>
        <p:spPr>
          <a:xfrm>
            <a:off x="169817" y="200866"/>
            <a:ext cx="11069257" cy="584775"/>
          </a:xfrm>
          <a:prstGeom prst="rect">
            <a:avLst/>
          </a:prstGeom>
          <a:noFill/>
        </p:spPr>
        <p:txBody>
          <a:bodyPr wrap="square" rtlCol="0">
            <a:spAutoFit/>
          </a:bodyPr>
          <a:lstStyle/>
          <a:p>
            <a:r>
              <a:rPr lang="en-GB" sz="3200" dirty="0">
                <a:solidFill>
                  <a:schemeClr val="bg1"/>
                </a:solidFill>
                <a:latin typeface="FS Lola" panose="02000506050000020004"/>
              </a:rPr>
              <a:t>Supporting documents checklist</a:t>
            </a:r>
          </a:p>
        </p:txBody>
      </p:sp>
      <p:graphicFrame>
        <p:nvGraphicFramePr>
          <p:cNvPr id="14" name="Diagram 13">
            <a:extLst>
              <a:ext uri="{FF2B5EF4-FFF2-40B4-BE49-F238E27FC236}">
                <a16:creationId xmlns:a16="http://schemas.microsoft.com/office/drawing/2014/main" id="{0631EA53-3AE5-4F1A-8938-EF998E3D9075}"/>
              </a:ext>
            </a:extLst>
          </p:cNvPr>
          <p:cNvGraphicFramePr/>
          <p:nvPr>
            <p:extLst>
              <p:ext uri="{D42A27DB-BD31-4B8C-83A1-F6EECF244321}">
                <p14:modId xmlns:p14="http://schemas.microsoft.com/office/powerpoint/2010/main" val="1151444830"/>
              </p:ext>
            </p:extLst>
          </p:nvPr>
        </p:nvGraphicFramePr>
        <p:xfrm>
          <a:off x="1139080" y="1115569"/>
          <a:ext cx="9614264" cy="554156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645171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57E33D0-DA6D-4A5B-9608-1E699DD2511E}"/>
              </a:ext>
            </a:extLst>
          </p:cNvPr>
          <p:cNvSpPr/>
          <p:nvPr/>
        </p:nvSpPr>
        <p:spPr>
          <a:xfrm>
            <a:off x="-1" y="0"/>
            <a:ext cx="12192001" cy="1048064"/>
          </a:xfrm>
          <a:prstGeom prst="rect">
            <a:avLst/>
          </a:prstGeom>
          <a:solidFill>
            <a:srgbClr val="009D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r>
              <a:rPr lang="en-GB" sz="3600" b="1" dirty="0">
                <a:solidFill>
                  <a:schemeClr val="bg1"/>
                </a:solidFill>
                <a:latin typeface="FS Lola" panose="02000506050000020004" pitchFamily="50" charset="0"/>
                <a:cs typeface="Arial" panose="020B0604020202020204" pitchFamily="34" charset="0"/>
              </a:rPr>
              <a:t> </a:t>
            </a:r>
          </a:p>
        </p:txBody>
      </p:sp>
      <p:sp>
        <p:nvSpPr>
          <p:cNvPr id="11" name="TextBox 10">
            <a:extLst>
              <a:ext uri="{FF2B5EF4-FFF2-40B4-BE49-F238E27FC236}">
                <a16:creationId xmlns:a16="http://schemas.microsoft.com/office/drawing/2014/main" id="{316DC8C9-FD77-4B93-9C53-DFD986E4EE16}"/>
              </a:ext>
            </a:extLst>
          </p:cNvPr>
          <p:cNvSpPr txBox="1"/>
          <p:nvPr/>
        </p:nvSpPr>
        <p:spPr>
          <a:xfrm>
            <a:off x="261257" y="200866"/>
            <a:ext cx="11069257" cy="584775"/>
          </a:xfrm>
          <a:prstGeom prst="rect">
            <a:avLst/>
          </a:prstGeom>
          <a:noFill/>
        </p:spPr>
        <p:txBody>
          <a:bodyPr wrap="square" rtlCol="0">
            <a:spAutoFit/>
          </a:bodyPr>
          <a:lstStyle/>
          <a:p>
            <a:r>
              <a:rPr lang="en-GB" sz="3200" dirty="0">
                <a:solidFill>
                  <a:schemeClr val="bg1"/>
                </a:solidFill>
                <a:latin typeface="FS Lola" panose="02000506050000020004"/>
              </a:rPr>
              <a:t>Appendix 1: Links to relevant documents</a:t>
            </a:r>
          </a:p>
        </p:txBody>
      </p:sp>
      <p:sp>
        <p:nvSpPr>
          <p:cNvPr id="2" name="Content Placeholder 1">
            <a:extLst>
              <a:ext uri="{FF2B5EF4-FFF2-40B4-BE49-F238E27FC236}">
                <a16:creationId xmlns:a16="http://schemas.microsoft.com/office/drawing/2014/main" id="{A0E976B2-4A33-4A23-9519-5906AF94B6FD}"/>
              </a:ext>
            </a:extLst>
          </p:cNvPr>
          <p:cNvSpPr>
            <a:spLocks noGrp="1"/>
          </p:cNvSpPr>
          <p:nvPr>
            <p:ph idx="1"/>
          </p:nvPr>
        </p:nvSpPr>
        <p:spPr>
          <a:xfrm>
            <a:off x="342954" y="1448986"/>
            <a:ext cx="11608254" cy="5132734"/>
          </a:xfrm>
        </p:spPr>
        <p:txBody>
          <a:bodyPr>
            <a:normAutofit fontScale="92500" lnSpcReduction="10000"/>
          </a:bodyPr>
          <a:lstStyle/>
          <a:p>
            <a:pPr marL="0" indent="0">
              <a:lnSpc>
                <a:spcPct val="150000"/>
              </a:lnSpc>
              <a:spcAft>
                <a:spcPts val="800"/>
              </a:spcAft>
              <a:buNone/>
            </a:pPr>
            <a:r>
              <a:rPr lang="en-US" sz="1800" dirty="0">
                <a:solidFill>
                  <a:srgbClr val="000000"/>
                </a:solidFill>
                <a:hlinkClick r:id="rId4"/>
              </a:rPr>
              <a:t>School – employer partnership guidance </a:t>
            </a:r>
            <a:endParaRPr lang="en-US" sz="1800" dirty="0">
              <a:solidFill>
                <a:srgbClr val="000000"/>
              </a:solidFill>
            </a:endParaRPr>
          </a:p>
          <a:p>
            <a:pPr marL="0" indent="0">
              <a:lnSpc>
                <a:spcPct val="150000"/>
              </a:lnSpc>
              <a:spcAft>
                <a:spcPts val="800"/>
              </a:spcAft>
              <a:buNone/>
            </a:pPr>
            <a:r>
              <a:rPr lang="en-US" sz="1800" dirty="0">
                <a:hlinkClick r:id="rId5"/>
              </a:rPr>
              <a:t>Employer Partnerships in Education – A framework to support evaluation and improvement</a:t>
            </a:r>
            <a:endParaRPr lang="en-US" sz="1800" dirty="0"/>
          </a:p>
          <a:p>
            <a:pPr marL="0" indent="0">
              <a:lnSpc>
                <a:spcPct val="150000"/>
              </a:lnSpc>
              <a:buNone/>
            </a:pPr>
            <a:r>
              <a:rPr lang="en-US" sz="1800" dirty="0">
                <a:hlinkClick r:id="rId6"/>
              </a:rPr>
              <a:t>How to get the best employer engagement for the young people in your school – A Strategic Toolkit </a:t>
            </a:r>
            <a:endParaRPr lang="en-US" sz="1800" dirty="0">
              <a:hlinkClick r:id="rId7"/>
            </a:endParaRPr>
          </a:p>
          <a:p>
            <a:pPr marL="0" indent="0">
              <a:lnSpc>
                <a:spcPct val="150000"/>
              </a:lnSpc>
              <a:buNone/>
            </a:pPr>
            <a:r>
              <a:rPr lang="en-US" sz="1800" dirty="0">
                <a:hlinkClick r:id="rId7"/>
              </a:rPr>
              <a:t>School-Employer Partnership (SEP) Framework</a:t>
            </a:r>
            <a:r>
              <a:rPr lang="en-US" sz="1800" b="1" dirty="0"/>
              <a:t>.</a:t>
            </a:r>
          </a:p>
          <a:p>
            <a:pPr marL="0" indent="0">
              <a:lnSpc>
                <a:spcPct val="150000"/>
              </a:lnSpc>
              <a:buNone/>
            </a:pPr>
            <a:r>
              <a:rPr lang="en-US" sz="1800" dirty="0">
                <a:hlinkClick r:id="rId8"/>
              </a:rPr>
              <a:t>Career Education Standard</a:t>
            </a:r>
            <a:endParaRPr lang="en-US" sz="1800" dirty="0"/>
          </a:p>
          <a:p>
            <a:pPr marL="0" indent="0">
              <a:lnSpc>
                <a:spcPct val="150000"/>
              </a:lnSpc>
              <a:buNone/>
            </a:pPr>
            <a:r>
              <a:rPr lang="en-US" sz="1800" dirty="0">
                <a:hlinkClick r:id="rId9"/>
              </a:rPr>
              <a:t>Work Placements Standard</a:t>
            </a:r>
            <a:endParaRPr lang="en-US" sz="1800" dirty="0"/>
          </a:p>
          <a:p>
            <a:pPr marL="0" indent="0">
              <a:lnSpc>
                <a:spcPct val="150000"/>
              </a:lnSpc>
              <a:buNone/>
            </a:pPr>
            <a:r>
              <a:rPr lang="en-GB" sz="1800" dirty="0">
                <a:solidFill>
                  <a:srgbClr val="0563C1"/>
                </a:solidFill>
                <a:hlinkClick r:id="rId10">
                  <a:extLst>
                    <a:ext uri="{A12FA001-AC4F-418D-AE19-62706E023703}">
                      <ahyp:hlinkClr xmlns:ahyp="http://schemas.microsoft.com/office/drawing/2018/hyperlinkcolor" val="tx"/>
                    </a:ext>
                  </a:extLst>
                </a:hlinkClick>
              </a:rPr>
              <a:t>SDS school service offer</a:t>
            </a:r>
            <a:endParaRPr lang="en-US" sz="1800" dirty="0">
              <a:solidFill>
                <a:srgbClr val="0563C1"/>
              </a:solidFill>
            </a:endParaRPr>
          </a:p>
          <a:p>
            <a:pPr marL="0" indent="0">
              <a:lnSpc>
                <a:spcPct val="150000"/>
              </a:lnSpc>
              <a:buNone/>
            </a:pPr>
            <a:r>
              <a:rPr lang="en-US" sz="1800" dirty="0">
                <a:hlinkClick r:id="rId11"/>
              </a:rPr>
              <a:t>Regional Skills Assessments (RSA) and the RSA data matrix</a:t>
            </a:r>
            <a:endParaRPr lang="en-US" sz="1800" dirty="0"/>
          </a:p>
          <a:p>
            <a:pPr marL="0" indent="0">
              <a:lnSpc>
                <a:spcPct val="150000"/>
              </a:lnSpc>
              <a:buNone/>
            </a:pPr>
            <a:r>
              <a:rPr lang="en-US" sz="1800" dirty="0">
                <a:hlinkClick r:id="rId12"/>
              </a:rPr>
              <a:t>Young Persons Guarantee 2023</a:t>
            </a:r>
            <a:endParaRPr lang="en-US" sz="1800" dirty="0"/>
          </a:p>
          <a:p>
            <a:pPr marL="0" indent="0">
              <a:lnSpc>
                <a:spcPct val="150000"/>
              </a:lnSpc>
              <a:buNone/>
            </a:pPr>
            <a:r>
              <a:rPr lang="en-US" sz="1800">
                <a:hlinkClick r:id="rId13"/>
              </a:rPr>
              <a:t>DYW Pledge</a:t>
            </a:r>
            <a:endParaRPr lang="en-US" sz="1800" dirty="0"/>
          </a:p>
          <a:p>
            <a:pPr marL="0" indent="0">
              <a:lnSpc>
                <a:spcPct val="150000"/>
              </a:lnSpc>
              <a:buNone/>
            </a:pPr>
            <a:endParaRPr lang="en-US" sz="1800" dirty="0"/>
          </a:p>
        </p:txBody>
      </p:sp>
    </p:spTree>
    <p:custDataLst>
      <p:tags r:id="rId1"/>
    </p:custDataLst>
    <p:extLst>
      <p:ext uri="{BB962C8B-B14F-4D97-AF65-F5344CB8AC3E}">
        <p14:creationId xmlns:p14="http://schemas.microsoft.com/office/powerpoint/2010/main" val="12475288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8"/>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13435</TotalTime>
  <Words>1280</Words>
  <Application>Microsoft Office PowerPoint</Application>
  <PresentationFormat>Widescreen</PresentationFormat>
  <Paragraphs>139</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FS Lola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 Edwards</dc:creator>
  <cp:lastModifiedBy>Keith Falconer</cp:lastModifiedBy>
  <cp:revision>49</cp:revision>
  <dcterms:created xsi:type="dcterms:W3CDTF">2021-02-19T11:42:54Z</dcterms:created>
  <dcterms:modified xsi:type="dcterms:W3CDTF">2026-07-07T07:59:22Z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F4F3D6FE-5346-4092-A9F6-4694D60E3F97</vt:lpwstr>
  </property>
  <property fmtid="{D5CDD505-2E9C-101B-9397-08002B2CF9AE}" pid="3" name="ArticulatePath">
    <vt:lpwstr>sds-dyw-annual-operating-plan-and-target-operating-model-2025</vt:lpwstr>
  </property>
</Properties>
</file>