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9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1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2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3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4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5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6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7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8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41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42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43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44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45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46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7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48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49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52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53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54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55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56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57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notesSlides/notesSlide58.xml" ContentType="application/vnd.openxmlformats-officedocument.presentationml.notesSlide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59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notesSlides/notesSlide60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61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62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notesSlides/notesSlide65.xml" ContentType="application/vnd.openxmlformats-officedocument.presentationml.notesSlide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66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67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68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69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notesSlides/notesSlide70.xml" ContentType="application/vnd.openxmlformats-officedocument.presentationml.notesSlide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notesSlides/notesSlide71.xml" ContentType="application/vnd.openxmlformats-officedocument.presentationml.notesSlide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notesSlides/notesSlide72.xml" ContentType="application/vnd.openxmlformats-officedocument.presentationml.notesSlide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notesSlides/notesSlide73.xml" ContentType="application/vnd.openxmlformats-officedocument.presentationml.notesSlide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notesSlides/notesSlide76.xml" ContentType="application/vnd.openxmlformats-officedocument.presentationml.notesSlide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notesSlides/notesSlide77.xml" ContentType="application/vnd.openxmlformats-officedocument.presentationml.notesSlide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notesSlides/notesSlide78.xml" ContentType="application/vnd.openxmlformats-officedocument.presentationml.notesSlide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notesSlides/notesSlide79.xml" ContentType="application/vnd.openxmlformats-officedocument.presentationml.notesSlide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notesSlides/notesSlide80.xml" ContentType="application/vnd.openxmlformats-officedocument.presentationml.notesSlide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notesSlides/notesSlide81.xml" ContentType="application/vnd.openxmlformats-officedocument.presentationml.notesSlide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notesSlides/notesSlide82.xml" ContentType="application/vnd.openxmlformats-officedocument.presentationml.notesSlide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notesSlides/notesSlide83.xml" ContentType="application/vnd.openxmlformats-officedocument.presentationml.notesSlide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notesSlides/notesSlide84.xml" ContentType="application/vnd.openxmlformats-officedocument.presentationml.notesSlide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8"/>
  </p:notesMasterIdLst>
  <p:sldIdLst>
    <p:sldId id="978" r:id="rId5"/>
    <p:sldId id="979" r:id="rId6"/>
    <p:sldId id="977" r:id="rId7"/>
    <p:sldId id="809" r:id="rId8"/>
    <p:sldId id="811" r:id="rId9"/>
    <p:sldId id="969" r:id="rId10"/>
    <p:sldId id="970" r:id="rId11"/>
    <p:sldId id="982" r:id="rId12"/>
    <p:sldId id="964" r:id="rId13"/>
    <p:sldId id="965" r:id="rId14"/>
    <p:sldId id="789" r:id="rId15"/>
    <p:sldId id="987" r:id="rId16"/>
    <p:sldId id="983" r:id="rId17"/>
    <p:sldId id="984" r:id="rId18"/>
    <p:sldId id="973" r:id="rId19"/>
    <p:sldId id="990" r:id="rId20"/>
    <p:sldId id="799" r:id="rId21"/>
    <p:sldId id="800" r:id="rId22"/>
    <p:sldId id="974" r:id="rId23"/>
    <p:sldId id="996" r:id="rId24"/>
    <p:sldId id="991" r:id="rId25"/>
    <p:sldId id="992" r:id="rId26"/>
    <p:sldId id="993" r:id="rId27"/>
    <p:sldId id="1002" r:id="rId28"/>
    <p:sldId id="997" r:id="rId29"/>
    <p:sldId id="998" r:id="rId30"/>
    <p:sldId id="999" r:id="rId31"/>
    <p:sldId id="1008" r:id="rId32"/>
    <p:sldId id="1003" r:id="rId33"/>
    <p:sldId id="1004" r:id="rId34"/>
    <p:sldId id="1005" r:id="rId35"/>
    <p:sldId id="1013" r:id="rId36"/>
    <p:sldId id="1009" r:id="rId37"/>
    <p:sldId id="1010" r:id="rId38"/>
    <p:sldId id="972" r:id="rId39"/>
    <p:sldId id="836" r:id="rId40"/>
    <p:sldId id="824" r:id="rId41"/>
    <p:sldId id="865" r:id="rId42"/>
    <p:sldId id="866" r:id="rId43"/>
    <p:sldId id="825" r:id="rId44"/>
    <p:sldId id="867" r:id="rId45"/>
    <p:sldId id="826" r:id="rId46"/>
    <p:sldId id="806" r:id="rId47"/>
    <p:sldId id="868" r:id="rId48"/>
    <p:sldId id="840" r:id="rId49"/>
    <p:sldId id="869" r:id="rId50"/>
    <p:sldId id="829" r:id="rId51"/>
    <p:sldId id="823" r:id="rId52"/>
    <p:sldId id="849" r:id="rId53"/>
    <p:sldId id="796" r:id="rId54"/>
    <p:sldId id="850" r:id="rId55"/>
    <p:sldId id="797" r:id="rId56"/>
    <p:sldId id="851" r:id="rId57"/>
    <p:sldId id="798" r:id="rId58"/>
    <p:sldId id="852" r:id="rId59"/>
    <p:sldId id="834" r:id="rId60"/>
    <p:sldId id="853" r:id="rId61"/>
    <p:sldId id="827" r:id="rId62"/>
    <p:sldId id="803" r:id="rId63"/>
    <p:sldId id="859" r:id="rId64"/>
    <p:sldId id="804" r:id="rId65"/>
    <p:sldId id="860" r:id="rId66"/>
    <p:sldId id="805" r:id="rId67"/>
    <p:sldId id="861" r:id="rId68"/>
    <p:sldId id="837" r:id="rId69"/>
    <p:sldId id="862" r:id="rId70"/>
    <p:sldId id="863" r:id="rId71"/>
    <p:sldId id="864" r:id="rId72"/>
    <p:sldId id="831" r:id="rId73"/>
    <p:sldId id="812" r:id="rId74"/>
    <p:sldId id="875" r:id="rId75"/>
    <p:sldId id="813" r:id="rId76"/>
    <p:sldId id="876" r:id="rId77"/>
    <p:sldId id="842" r:id="rId78"/>
    <p:sldId id="877" r:id="rId79"/>
    <p:sldId id="814" r:id="rId80"/>
    <p:sldId id="878" r:id="rId81"/>
    <p:sldId id="815" r:id="rId82"/>
    <p:sldId id="879" r:id="rId83"/>
    <p:sldId id="843" r:id="rId84"/>
    <p:sldId id="880" r:id="rId85"/>
    <p:sldId id="832" r:id="rId86"/>
    <p:sldId id="816" r:id="rId87"/>
    <p:sldId id="881" r:id="rId88"/>
    <p:sldId id="817" r:id="rId89"/>
    <p:sldId id="882" r:id="rId90"/>
    <p:sldId id="883" r:id="rId91"/>
    <p:sldId id="844" r:id="rId92"/>
    <p:sldId id="845" r:id="rId93"/>
    <p:sldId id="884" r:id="rId94"/>
    <p:sldId id="846" r:id="rId95"/>
    <p:sldId id="885" r:id="rId96"/>
    <p:sldId id="833" r:id="rId97"/>
    <p:sldId id="818" r:id="rId98"/>
    <p:sldId id="886" r:id="rId99"/>
    <p:sldId id="820" r:id="rId100"/>
    <p:sldId id="887" r:id="rId101"/>
    <p:sldId id="821" r:id="rId102"/>
    <p:sldId id="888" r:id="rId103"/>
    <p:sldId id="822" r:id="rId104"/>
    <p:sldId id="889" r:id="rId105"/>
    <p:sldId id="847" r:id="rId106"/>
    <p:sldId id="890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9366CF-4F32-429C-9A1D-DE22D451C642}">
          <p14:sldIdLst>
            <p14:sldId id="978"/>
            <p14:sldId id="979"/>
            <p14:sldId id="977"/>
            <p14:sldId id="809"/>
            <p14:sldId id="811"/>
            <p14:sldId id="969"/>
            <p14:sldId id="970"/>
            <p14:sldId id="982"/>
            <p14:sldId id="964"/>
            <p14:sldId id="965"/>
            <p14:sldId id="789"/>
            <p14:sldId id="987"/>
            <p14:sldId id="983"/>
            <p14:sldId id="984"/>
            <p14:sldId id="973"/>
            <p14:sldId id="990"/>
            <p14:sldId id="799"/>
            <p14:sldId id="800"/>
            <p14:sldId id="974"/>
            <p14:sldId id="996"/>
            <p14:sldId id="991"/>
            <p14:sldId id="992"/>
            <p14:sldId id="993"/>
            <p14:sldId id="1002"/>
            <p14:sldId id="997"/>
            <p14:sldId id="998"/>
            <p14:sldId id="999"/>
            <p14:sldId id="1008"/>
            <p14:sldId id="1003"/>
            <p14:sldId id="1004"/>
            <p14:sldId id="1005"/>
            <p14:sldId id="1013"/>
            <p14:sldId id="1009"/>
            <p14:sldId id="1010"/>
            <p14:sldId id="972"/>
            <p14:sldId id="836"/>
            <p14:sldId id="824"/>
            <p14:sldId id="865"/>
            <p14:sldId id="866"/>
            <p14:sldId id="825"/>
            <p14:sldId id="867"/>
            <p14:sldId id="826"/>
            <p14:sldId id="806"/>
            <p14:sldId id="868"/>
            <p14:sldId id="840"/>
            <p14:sldId id="869"/>
            <p14:sldId id="829"/>
            <p14:sldId id="823"/>
            <p14:sldId id="849"/>
            <p14:sldId id="796"/>
            <p14:sldId id="850"/>
            <p14:sldId id="797"/>
            <p14:sldId id="851"/>
            <p14:sldId id="798"/>
            <p14:sldId id="852"/>
            <p14:sldId id="834"/>
            <p14:sldId id="853"/>
            <p14:sldId id="827"/>
            <p14:sldId id="803"/>
            <p14:sldId id="859"/>
            <p14:sldId id="804"/>
            <p14:sldId id="860"/>
            <p14:sldId id="805"/>
            <p14:sldId id="861"/>
            <p14:sldId id="837"/>
            <p14:sldId id="862"/>
            <p14:sldId id="863"/>
            <p14:sldId id="864"/>
            <p14:sldId id="831"/>
            <p14:sldId id="812"/>
            <p14:sldId id="875"/>
            <p14:sldId id="813"/>
            <p14:sldId id="876"/>
            <p14:sldId id="842"/>
            <p14:sldId id="877"/>
            <p14:sldId id="814"/>
            <p14:sldId id="878"/>
            <p14:sldId id="815"/>
            <p14:sldId id="879"/>
            <p14:sldId id="843"/>
            <p14:sldId id="880"/>
            <p14:sldId id="832"/>
            <p14:sldId id="816"/>
            <p14:sldId id="881"/>
            <p14:sldId id="817"/>
            <p14:sldId id="882"/>
            <p14:sldId id="883"/>
            <p14:sldId id="844"/>
            <p14:sldId id="845"/>
            <p14:sldId id="884"/>
            <p14:sldId id="846"/>
            <p14:sldId id="885"/>
            <p14:sldId id="833"/>
            <p14:sldId id="818"/>
            <p14:sldId id="886"/>
            <p14:sldId id="820"/>
            <p14:sldId id="887"/>
            <p14:sldId id="821"/>
            <p14:sldId id="888"/>
            <p14:sldId id="822"/>
            <p14:sldId id="889"/>
            <p14:sldId id="847"/>
            <p14:sldId id="8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Youngson" initials="KY" lastIdx="2" clrIdx="0">
    <p:extLst>
      <p:ext uri="{19B8F6BF-5375-455C-9EA6-DF929625EA0E}">
        <p15:presenceInfo xmlns:p15="http://schemas.microsoft.com/office/powerpoint/2012/main" userId="S::Karen.Youngson@sds.co.uk::d52d6850-5647-4367-900b-d50ba96bfc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B5"/>
    <a:srgbClr val="FFFFFF"/>
    <a:srgbClr val="534481"/>
    <a:srgbClr val="006373"/>
    <a:srgbClr val="F15A22"/>
    <a:srgbClr val="EF4857"/>
    <a:srgbClr val="5C671F"/>
    <a:srgbClr val="9E7FBA"/>
    <a:srgbClr val="4E5967"/>
    <a:srgbClr val="00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11ED0-F58E-4368-8061-16EA2BA30364}" v="24" dt="2025-05-29T10:34:30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9"/>
    <p:restoredTop sz="90823" autoAdjust="0"/>
  </p:normalViewPr>
  <p:slideViewPr>
    <p:cSldViewPr snapToGrid="0" snapToObjects="1">
      <p:cViewPr varScale="1">
        <p:scale>
          <a:sx n="143" d="100"/>
          <a:sy n="143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tableStyles" Target="tableStyle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commentAuthors" Target="commentAuthor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8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52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59.svg"/><Relationship Id="rId5" Type="http://schemas.openxmlformats.org/officeDocument/2006/relationships/image" Target="../media/image41.png"/><Relationship Id="rId4" Type="http://schemas.openxmlformats.org/officeDocument/2006/relationships/image" Target="../media/image63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9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8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2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33.png"/><Relationship Id="rId6" Type="http://schemas.openxmlformats.org/officeDocument/2006/relationships/image" Target="../media/image59.svg"/><Relationship Id="rId5" Type="http://schemas.openxmlformats.org/officeDocument/2006/relationships/image" Target="../media/image41.png"/><Relationship Id="rId4" Type="http://schemas.openxmlformats.org/officeDocument/2006/relationships/image" Target="../media/image70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8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68.svg"/><Relationship Id="rId5" Type="http://schemas.openxmlformats.org/officeDocument/2006/relationships/image" Target="../media/image33.png"/><Relationship Id="rId4" Type="http://schemas.openxmlformats.org/officeDocument/2006/relationships/image" Target="../media/image20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83.sv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59.sv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59.sv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8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52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59.svg"/><Relationship Id="rId5" Type="http://schemas.openxmlformats.org/officeDocument/2006/relationships/image" Target="../media/image41.png"/><Relationship Id="rId4" Type="http://schemas.openxmlformats.org/officeDocument/2006/relationships/image" Target="../media/image63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9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8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2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33.png"/><Relationship Id="rId6" Type="http://schemas.openxmlformats.org/officeDocument/2006/relationships/image" Target="../media/image59.svg"/><Relationship Id="rId5" Type="http://schemas.openxmlformats.org/officeDocument/2006/relationships/image" Target="../media/image41.png"/><Relationship Id="rId4" Type="http://schemas.openxmlformats.org/officeDocument/2006/relationships/image" Target="../media/image70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8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68.svg"/><Relationship Id="rId5" Type="http://schemas.openxmlformats.org/officeDocument/2006/relationships/image" Target="../media/image33.png"/><Relationship Id="rId4" Type="http://schemas.openxmlformats.org/officeDocument/2006/relationships/image" Target="../media/image20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83.sv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59.sv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59.svg"/><Relationship Id="rId5" Type="http://schemas.openxmlformats.org/officeDocument/2006/relationships/image" Target="../media/image4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Calibri Light" panose="020F0302020204030204"/>
            </a:rPr>
            <a:t>       </a:t>
          </a: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Caring personal service occupations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Teaching and research professionals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Corporate Managers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n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ll Brick Wall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Aberdeen City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Glasgow City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Edinburgh City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griculture outline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rt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  Engineering: Design and Manufacture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Civil Engineering</a:t>
          </a:r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Construction and Built Environment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chitecture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ll Brick Wall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kern="1200" dirty="0"/>
            <a:t>          </a:t>
          </a:r>
          <a:r>
            <a:rPr lang="en-GB" sz="2200" dirty="0"/>
            <a:t>Health professionals e.g. Doctors, psychologists, psychiatrists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Education and research professionals E.g. Teachers, Nursery managers, special needs coordinators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F66E5764-06FD-4016-9270-92522747467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Caring personal services E.g. Nursery workers, teaching assistants, educational support assistants</a:t>
          </a:r>
          <a:r>
            <a:rPr lang="en-GB" dirty="0"/>
            <a:t> </a:t>
          </a:r>
          <a:endParaRPr lang="en-US" dirty="0"/>
        </a:p>
      </dgm:t>
    </dgm:pt>
    <dgm:pt modelId="{12DF7ED1-AA40-41D1-96D4-2F3B7FB2134C}" type="parTrans" cxnId="{81CE50D1-9016-47DE-AF86-295A4BBC53B2}">
      <dgm:prSet/>
      <dgm:spPr/>
      <dgm:t>
        <a:bodyPr/>
        <a:lstStyle/>
        <a:p>
          <a:endParaRPr lang="en-GB"/>
        </a:p>
      </dgm:t>
    </dgm:pt>
    <dgm:pt modelId="{862C8A62-FC67-492A-B91A-3631C090AD33}" type="sibTrans" cxnId="{81CE50D1-9016-47DE-AF86-295A4BBC53B2}">
      <dgm:prSet/>
      <dgm:spPr/>
      <dgm:t>
        <a:bodyPr/>
        <a:lstStyle/>
        <a:p>
          <a:endParaRPr lang="en-GB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1" presStyleCnt="3"/>
      <dgm:spPr/>
    </dgm:pt>
    <dgm:pt modelId="{384745F9-93F6-439A-B557-3FC5FA974CED}" type="pres">
      <dgm:prSet presAssocID="{984CF1ED-4473-44FC-B5A8-990B153811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1" presStyleCnt="3">
        <dgm:presLayoutVars>
          <dgm:chMax val="0"/>
          <dgm:chPref val="0"/>
        </dgm:presLayoutVars>
      </dgm:prSet>
      <dgm:spPr/>
    </dgm:pt>
    <dgm:pt modelId="{7B8ADA53-96DC-4E18-8F30-8AD671F86ACF}" type="pres">
      <dgm:prSet presAssocID="{288BE017-2AA8-4F56-A10E-8D5B712C0B7B}" presName="sibTrans" presStyleCnt="0"/>
      <dgm:spPr/>
    </dgm:pt>
    <dgm:pt modelId="{94333E24-3E10-4C3C-A542-0EE565651ACB}" type="pres">
      <dgm:prSet presAssocID="{F66E5764-06FD-4016-9270-925227474674}" presName="compNode" presStyleCnt="0"/>
      <dgm:spPr/>
    </dgm:pt>
    <dgm:pt modelId="{93220125-6DA1-4899-9B1F-7221D4D756E6}" type="pres">
      <dgm:prSet presAssocID="{F66E5764-06FD-4016-9270-925227474674}" presName="bgRect" presStyleLbl="bgShp" presStyleIdx="2" presStyleCnt="3" custLinFactNeighborX="332" custLinFactNeighborY="426"/>
      <dgm:spPr/>
    </dgm:pt>
    <dgm:pt modelId="{9DB3F535-5D5F-4D24-BEAE-63F5A231E211}" type="pres">
      <dgm:prSet presAssocID="{F66E5764-06FD-4016-9270-92522747467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F3A905EE-8B9F-48FB-B480-235F0717AFF6}" type="pres">
      <dgm:prSet presAssocID="{F66E5764-06FD-4016-9270-925227474674}" presName="spaceRect" presStyleCnt="0"/>
      <dgm:spPr/>
    </dgm:pt>
    <dgm:pt modelId="{308FE7FD-9434-4FD7-B977-D8394ACE1E55}" type="pres">
      <dgm:prSet presAssocID="{F66E5764-06FD-4016-9270-92522747467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AB861E4F-39E2-490D-BD04-4E7EFEB1EB08}" type="presOf" srcId="{F66E5764-06FD-4016-9270-925227474674}" destId="{308FE7FD-9434-4FD7-B977-D8394ACE1E55}" srcOrd="0" destOrd="0" presId="urn:microsoft.com/office/officeart/2018/2/layout/IconVerticalSolidList"/>
    <dgm:cxn modelId="{6A614EB3-0BDB-4A22-A1D6-9AE3D605F19B}" srcId="{E344EF07-63A5-4F38-ACE0-6C3FD4E90D32}" destId="{984CF1ED-4473-44FC-B5A8-990B1538112C}" srcOrd="1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81CE50D1-9016-47DE-AF86-295A4BBC53B2}" srcId="{E344EF07-63A5-4F38-ACE0-6C3FD4E90D32}" destId="{F66E5764-06FD-4016-9270-925227474674}" srcOrd="2" destOrd="0" parTransId="{12DF7ED1-AA40-41D1-96D4-2F3B7FB2134C}" sibTransId="{862C8A62-FC67-492A-B91A-3631C090AD33}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C540026E-03AA-4DF3-9ED2-B6CE1070E4F3}" type="presParOf" srcId="{2BB3307C-712C-4E71-B588-9E0151442618}" destId="{8195401B-A10E-417C-B8AC-F872A7014014}" srcOrd="2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  <dgm:cxn modelId="{CD54907F-3CE8-488D-807E-07EAB3725FD7}" type="presParOf" srcId="{2BB3307C-712C-4E71-B588-9E0151442618}" destId="{7B8ADA53-96DC-4E18-8F30-8AD671F86ACF}" srcOrd="3" destOrd="0" presId="urn:microsoft.com/office/officeart/2018/2/layout/IconVerticalSolidList"/>
    <dgm:cxn modelId="{A9C46C5A-7F5F-4050-B3EB-A9ED6990C97B}" type="presParOf" srcId="{2BB3307C-712C-4E71-B588-9E0151442618}" destId="{94333E24-3E10-4C3C-A542-0EE565651ACB}" srcOrd="4" destOrd="0" presId="urn:microsoft.com/office/officeart/2018/2/layout/IconVerticalSolidList"/>
    <dgm:cxn modelId="{A17409E7-2C09-49B5-A3F8-F8BC985D7060}" type="presParOf" srcId="{94333E24-3E10-4C3C-A542-0EE565651ACB}" destId="{93220125-6DA1-4899-9B1F-7221D4D756E6}" srcOrd="0" destOrd="0" presId="urn:microsoft.com/office/officeart/2018/2/layout/IconVerticalSolidList"/>
    <dgm:cxn modelId="{70871737-183D-4819-8893-D6487E6334E4}" type="presParOf" srcId="{94333E24-3E10-4C3C-A542-0EE565651ACB}" destId="{9DB3F535-5D5F-4D24-BEAE-63F5A231E211}" srcOrd="1" destOrd="0" presId="urn:microsoft.com/office/officeart/2018/2/layout/IconVerticalSolidList"/>
    <dgm:cxn modelId="{A1A21423-60DE-4A9E-A9B7-218C671F1BD9}" type="presParOf" srcId="{94333E24-3E10-4C3C-A542-0EE565651ACB}" destId="{F3A905EE-8B9F-48FB-B480-235F0717AFF6}" srcOrd="2" destOrd="0" presId="urn:microsoft.com/office/officeart/2018/2/layout/IconVerticalSolidList"/>
    <dgm:cxn modelId="{C2B1138D-BDF7-4E6B-8F10-4C836419FE80}" type="presParOf" srcId="{94333E24-3E10-4C3C-A542-0EE565651ACB}" destId="{308FE7FD-9434-4FD7-B977-D8394ACE1E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Social Care</a:t>
          </a:r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Engineering</a:t>
          </a:r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Childcare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 with balloon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Social Services: Children &amp; Young People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Social Services &amp; Healthcare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Engineering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 with balloon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  Construction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Engineering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Social Care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n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Skilled trades e.g. Joiners, vehicle technicians, plumbers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Professional e.g. Engineers, IT specialists, doctors</a:t>
          </a:r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Associate professional and technical e.g. Engineering technicians, IT support technicians, paramedics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fe jacket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mal Shirt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  620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530</a:t>
          </a:r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170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  Food and Drink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Construction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Engineering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ps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Small (1 - 49 employees)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Medium (50 – 249 employees)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Large (250+ employees)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rse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phant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libri Light" panose="020F0302020204030204"/>
            </a:rPr>
            <a:t>Healthcare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Tourism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Digital Technologies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uise ship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ncing cloud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  Tourism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Food and Drink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Construction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vel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ps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ne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Calibri Light" panose="020F0302020204030204"/>
            </a:rPr>
            <a:t>       </a:t>
          </a: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Science and Technology Professionals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Skilled Construction and Building Trades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Corporate Managers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n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Of Things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libri Light" panose="020F0302020204030204"/>
            </a:rPr>
            <a:t>Healthcare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Tourism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Digital Technologies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uise ship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ncing cloud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  Glasgow City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Edinburgh City</a:t>
          </a:r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Aberdeen City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rt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ps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Caring, Leisure and other services e.g. Healthcare Assistants, Childcare Assistants, Veterinary Nurses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Associate Professional and Technical e.g. Science Technicians, Paramedics, Engineering Technicians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Professional e.g. Doctors, Chemical Engineers, Physicists, Biologists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 custLinFactNeighborX="12" custLinFactNeighborY="-3720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99396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mal Shirt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Life Sciences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Healthcare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Engineering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  Life and Chemical Sciences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Healthcare</a:t>
          </a:r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Engineering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Social Media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Word of mouth/Personal recommendation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Recruitment websites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Social Media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Word of mouth/Personal recommendation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Recruitment websites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Meta-skills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Minimum Nat 5 Maths and English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Previous Work Experience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 custScaleX="96297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  Glasgow College Region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Aberdeen City and Shire</a:t>
          </a:r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Edinburgh, East and Midlothian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lling hills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Meta-skills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Minimum Nat 5 Maths and English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Previous Work Experience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 custScaleX="96297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Creative and innovative thinking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Team working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Time management and prioritising tasks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 custScaleX="96297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Creative and innovative thinking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Team working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Time management and prioritising tasks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 custScaleX="96297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£5.28 per hour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£7.49 per hour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£10.18 per hour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£5.28 per hour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£7.49 per hour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£10.18 per hour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Payslips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A written contract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An ID card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Payslips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A written contract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An ID card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Virtual Assistant Personality Designer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Space Tourism Operator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Moon Rental Agent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Virtual Assistant Personality Designer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Space Tourism Operator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Moon Rental Agent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Holographic Healthcare Worker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Lifelong Education Adviser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Digital Memorialist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SCQF Level 11 – 12 (Masters/Doctoral Degree)</a:t>
          </a:r>
          <a:endParaRPr lang="en-US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SCQF Level 6 (Higher, MA or equivalent)</a:t>
          </a:r>
          <a:endParaRPr lang="en-US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SCQF Level 7 – 10 (HNC, HND,  MA, GA or Honours Degree)</a:t>
          </a:r>
          <a:endParaRPr lang="en-US" sz="2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Holographic Healthcare Worker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Lifelong Education Adviser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Digital Memorialist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Data Waste Recycler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Virtual Clutter Organiser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Instant Messaging Butler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Data Waste Recycler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Virtual Clutter Organiser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Instant Messaging Butler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De-extinction Geneticist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Volcano Power Technician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Weather Control Engineer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De-extinction Geneticist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Volcano Power Technician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Weather Control Engineer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Health Shaper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Virtual Surgeon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Obesity Investigator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Health Shaper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Virtual Surgeon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Obesity Investigator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Email address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Hobbies and interests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Date of Birth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Email address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Hobbies and interests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Date of Birth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2-3 seconds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6-7 seconds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14-15 seconds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Previous work experience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Attitudes/aptitude for the job (Meta-skills, work ethic)</a:t>
          </a:r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Studying a relevant degree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 custLinFactNeighborX="2225" custLinFactNeighborY="878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dea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2-3 seconds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6-7 seconds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14-15 seconds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15%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43%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76%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15%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43%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76%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Get a haircut and buy a new outfit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Plan your route and work out travel times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Do some research on the company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Get a haircut and buy a new outfit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Plan your route and work out travel times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Do some research on the company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30-50%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50-70%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70-90%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30-50%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50-70%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70-90%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Software Developer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Mechanical Engineer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Dentist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Software Developer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Mechanical Engineer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Dentist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Bricklayer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Beauty Therapist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Chef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     Professional, Scientific and Technical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Arts, Entertainment and Recreation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Agriculture, Forestry and Fishing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xfrm>
          <a:off x="-61046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riefcas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ps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Bricklayer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Beauty Therapist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Chef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Accountant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Dietician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Marketing Manager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Accountant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Dietician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Marketing Manager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Software Developer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Mechanical Engineer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Dentist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Software Developer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Mechanical Engineer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Dentist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Bricklayer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Beauty Therapist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Chef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Bricklayer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Beauty Therapist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Chef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Accountant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Dietician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Marketing Manager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Accountant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Dietician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Marketing Manager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Energy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Construction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Health and Social Care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Culture, Media and Sports Occupations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Business and Public Service Professionals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Science and Technology Professionals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pper board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Energy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Construction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Health and Social Care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Tourism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Food and Drink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Life Sciences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Tourism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Food and Drink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Life Sciences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SCQF level 5 (equivalent to Nat 5) 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SCQF level 6 (equivalent to Highers) 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SCQF levels 7-10 (equivalent to HNC to degree level) 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SCQF level 5 (equivalent to Nat 5) 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SCQF level 6 (equivalent to Highers) 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SCQF levels 7-10 (equivalent to HNC to degree level) 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Kitchen and catering assistants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Care workers and home carers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Engineering technicians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Kitchen and catering assistants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Care workers and home carers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Engineering technicians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48,700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61,500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72,300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48,700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61,500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r>
            <a:rPr lang="en-GB" dirty="0"/>
            <a:t>C. 72,300</a:t>
          </a:r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True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False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Healthcare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Tourism</a:t>
          </a:r>
          <a:endParaRPr lang="en-US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 custT="1"/>
      <dgm:spPr/>
      <dgm:t>
        <a:bodyPr/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Creative Industries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uise ship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 custLinFactNeighborY="4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True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False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True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False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True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False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True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False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True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False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True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False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True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False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True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False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r>
            <a:rPr lang="en-GB" dirty="0"/>
            <a:t>A. True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r>
            <a:rPr lang="en-GB" dirty="0"/>
            <a:t>B. False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endParaRPr lang="en-US" dirty="0"/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72132D53-DB49-4E91-BB7A-57F8E59CFB63}" type="pres">
      <dgm:prSet presAssocID="{E344EF07-63A5-4F38-ACE0-6C3FD4E90D32}" presName="vert0" presStyleCnt="0">
        <dgm:presLayoutVars>
          <dgm:dir/>
          <dgm:animOne val="branch"/>
          <dgm:animLvl val="lvl"/>
        </dgm:presLayoutVars>
      </dgm:prSet>
      <dgm:spPr/>
    </dgm:pt>
    <dgm:pt modelId="{ED065CFC-423B-48C0-AE5C-AEFC296B3D1B}" type="pres">
      <dgm:prSet presAssocID="{E7414CB8-5C8C-4D24-AD46-4CED6521F0F9}" presName="thickLine" presStyleLbl="alignNode1" presStyleIdx="0" presStyleCnt="3"/>
      <dgm:spPr/>
    </dgm:pt>
    <dgm:pt modelId="{074A4C8E-95EF-45CE-AE5D-C9672BB5497B}" type="pres">
      <dgm:prSet presAssocID="{E7414CB8-5C8C-4D24-AD46-4CED6521F0F9}" presName="horz1" presStyleCnt="0"/>
      <dgm:spPr/>
    </dgm:pt>
    <dgm:pt modelId="{7E868FA4-842E-452F-8F52-C90788D5877A}" type="pres">
      <dgm:prSet presAssocID="{E7414CB8-5C8C-4D24-AD46-4CED6521F0F9}" presName="tx1" presStyleLbl="revTx" presStyleIdx="0" presStyleCnt="3"/>
      <dgm:spPr/>
    </dgm:pt>
    <dgm:pt modelId="{48818F63-EE15-4141-AC58-A9C7743D8236}" type="pres">
      <dgm:prSet presAssocID="{E7414CB8-5C8C-4D24-AD46-4CED6521F0F9}" presName="vert1" presStyleCnt="0"/>
      <dgm:spPr/>
    </dgm:pt>
    <dgm:pt modelId="{094FFD50-92F8-4AD0-809D-BA1EA2F73FDF}" type="pres">
      <dgm:prSet presAssocID="{DD388C44-0756-4AE3-882B-64AC5BC2C348}" presName="thickLine" presStyleLbl="alignNode1" presStyleIdx="1" presStyleCnt="3"/>
      <dgm:spPr/>
    </dgm:pt>
    <dgm:pt modelId="{D3920947-C63C-41E0-91CC-D54E3896B5A4}" type="pres">
      <dgm:prSet presAssocID="{DD388C44-0756-4AE3-882B-64AC5BC2C348}" presName="horz1" presStyleCnt="0"/>
      <dgm:spPr/>
    </dgm:pt>
    <dgm:pt modelId="{C8EF623C-E5DC-4ABB-B437-C0E8E91EAA2A}" type="pres">
      <dgm:prSet presAssocID="{DD388C44-0756-4AE3-882B-64AC5BC2C348}" presName="tx1" presStyleLbl="revTx" presStyleIdx="1" presStyleCnt="3"/>
      <dgm:spPr/>
    </dgm:pt>
    <dgm:pt modelId="{46A1CC89-1211-4957-A313-B3AA777621FB}" type="pres">
      <dgm:prSet presAssocID="{DD388C44-0756-4AE3-882B-64AC5BC2C348}" presName="vert1" presStyleCnt="0"/>
      <dgm:spPr/>
    </dgm:pt>
    <dgm:pt modelId="{6312F42F-4ED6-4465-BBCC-CDD3161D64CE}" type="pres">
      <dgm:prSet presAssocID="{984CF1ED-4473-44FC-B5A8-990B1538112C}" presName="thickLine" presStyleLbl="alignNode1" presStyleIdx="2" presStyleCnt="3"/>
      <dgm:spPr/>
    </dgm:pt>
    <dgm:pt modelId="{B8C1A537-CBD6-453E-9304-2B5A795784CE}" type="pres">
      <dgm:prSet presAssocID="{984CF1ED-4473-44FC-B5A8-990B1538112C}" presName="horz1" presStyleCnt="0"/>
      <dgm:spPr/>
    </dgm:pt>
    <dgm:pt modelId="{D5AB314F-C990-426A-AFFF-47B3B569CCD9}" type="pres">
      <dgm:prSet presAssocID="{984CF1ED-4473-44FC-B5A8-990B1538112C}" presName="tx1" presStyleLbl="revTx" presStyleIdx="2" presStyleCnt="3"/>
      <dgm:spPr/>
    </dgm:pt>
    <dgm:pt modelId="{62736309-45A4-42C6-867D-FAA2C2736FC5}" type="pres">
      <dgm:prSet presAssocID="{984CF1ED-4473-44FC-B5A8-990B1538112C}" presName="vert1" presStyleCnt="0"/>
      <dgm:spPr/>
    </dgm:pt>
  </dgm:ptLst>
  <dgm:cxnLst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EE356F21-F395-4A0A-91A8-19204D9DA391}" type="presOf" srcId="{E7414CB8-5C8C-4D24-AD46-4CED6521F0F9}" destId="{7E868FA4-842E-452F-8F52-C90788D5877A}" srcOrd="0" destOrd="0" presId="urn:microsoft.com/office/officeart/2008/layout/LinedList"/>
    <dgm:cxn modelId="{5E51943C-75C4-422F-B6DB-446477F6C675}" type="presOf" srcId="{984CF1ED-4473-44FC-B5A8-990B1538112C}" destId="{D5AB314F-C990-426A-AFFF-47B3B569CCD9}" srcOrd="0" destOrd="0" presId="urn:microsoft.com/office/officeart/2008/layout/Line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05B12D7E-9E40-4F39-B14D-ED70481FFF4B}" type="presOf" srcId="{DD388C44-0756-4AE3-882B-64AC5BC2C348}" destId="{C8EF623C-E5DC-4ABB-B437-C0E8E91EAA2A}" srcOrd="0" destOrd="0" presId="urn:microsoft.com/office/officeart/2008/layout/LinedList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3F3D47EC-57ED-444D-AF22-6ED8DCC9AAD8}" type="presOf" srcId="{E344EF07-63A5-4F38-ACE0-6C3FD4E90D32}" destId="{72132D53-DB49-4E91-BB7A-57F8E59CFB63}" srcOrd="0" destOrd="0" presId="urn:microsoft.com/office/officeart/2008/layout/LinedList"/>
    <dgm:cxn modelId="{FE18FC1C-94AA-4CF7-8642-886AA7994A06}" type="presParOf" srcId="{72132D53-DB49-4E91-BB7A-57F8E59CFB63}" destId="{ED065CFC-423B-48C0-AE5C-AEFC296B3D1B}" srcOrd="0" destOrd="0" presId="urn:microsoft.com/office/officeart/2008/layout/LinedList"/>
    <dgm:cxn modelId="{F864EF35-4290-4813-B4CB-6870490EB6F6}" type="presParOf" srcId="{72132D53-DB49-4E91-BB7A-57F8E59CFB63}" destId="{074A4C8E-95EF-45CE-AE5D-C9672BB5497B}" srcOrd="1" destOrd="0" presId="urn:microsoft.com/office/officeart/2008/layout/LinedList"/>
    <dgm:cxn modelId="{30AB9865-0A7B-49BB-9899-6193D7623AC6}" type="presParOf" srcId="{074A4C8E-95EF-45CE-AE5D-C9672BB5497B}" destId="{7E868FA4-842E-452F-8F52-C90788D5877A}" srcOrd="0" destOrd="0" presId="urn:microsoft.com/office/officeart/2008/layout/LinedList"/>
    <dgm:cxn modelId="{2AFBC2D3-1266-4276-BEC8-6CB6C4F00030}" type="presParOf" srcId="{074A4C8E-95EF-45CE-AE5D-C9672BB5497B}" destId="{48818F63-EE15-4141-AC58-A9C7743D8236}" srcOrd="1" destOrd="0" presId="urn:microsoft.com/office/officeart/2008/layout/LinedList"/>
    <dgm:cxn modelId="{47FCFDED-9C8A-4055-88FB-0531527E107D}" type="presParOf" srcId="{72132D53-DB49-4E91-BB7A-57F8E59CFB63}" destId="{094FFD50-92F8-4AD0-809D-BA1EA2F73FDF}" srcOrd="2" destOrd="0" presId="urn:microsoft.com/office/officeart/2008/layout/LinedList"/>
    <dgm:cxn modelId="{CDB60247-D270-4A74-8903-CD7DDAC8D271}" type="presParOf" srcId="{72132D53-DB49-4E91-BB7A-57F8E59CFB63}" destId="{D3920947-C63C-41E0-91CC-D54E3896B5A4}" srcOrd="3" destOrd="0" presId="urn:microsoft.com/office/officeart/2008/layout/LinedList"/>
    <dgm:cxn modelId="{7D2029AB-1831-4D22-995A-35BD1138BE90}" type="presParOf" srcId="{D3920947-C63C-41E0-91CC-D54E3896B5A4}" destId="{C8EF623C-E5DC-4ABB-B437-C0E8E91EAA2A}" srcOrd="0" destOrd="0" presId="urn:microsoft.com/office/officeart/2008/layout/LinedList"/>
    <dgm:cxn modelId="{32E765DE-98C1-423B-B5E6-DD6CD6E06CAF}" type="presParOf" srcId="{D3920947-C63C-41E0-91CC-D54E3896B5A4}" destId="{46A1CC89-1211-4957-A313-B3AA777621FB}" srcOrd="1" destOrd="0" presId="urn:microsoft.com/office/officeart/2008/layout/LinedList"/>
    <dgm:cxn modelId="{C7179EE9-E08C-4234-A674-19233CC9F70D}" type="presParOf" srcId="{72132D53-DB49-4E91-BB7A-57F8E59CFB63}" destId="{6312F42F-4ED6-4465-BBCC-CDD3161D64CE}" srcOrd="4" destOrd="0" presId="urn:microsoft.com/office/officeart/2008/layout/LinedList"/>
    <dgm:cxn modelId="{CB53DCB5-F20F-4FCC-9E03-BED96EA9032F}" type="presParOf" srcId="{72132D53-DB49-4E91-BB7A-57F8E59CFB63}" destId="{B8C1A537-CBD6-453E-9304-2B5A795784CE}" srcOrd="5" destOrd="0" presId="urn:microsoft.com/office/officeart/2008/layout/LinedList"/>
    <dgm:cxn modelId="{4F9BC745-0259-478F-9601-72F23AAA886E}" type="presParOf" srcId="{B8C1A537-CBD6-453E-9304-2B5A795784CE}" destId="{D5AB314F-C990-426A-AFFF-47B3B569CCD9}" srcOrd="0" destOrd="0" presId="urn:microsoft.com/office/officeart/2008/layout/LinedList"/>
    <dgm:cxn modelId="{AE30C62F-F2F2-41C3-9000-5642D8EC19C7}" type="presParOf" srcId="{B8C1A537-CBD6-453E-9304-2B5A795784CE}" destId="{62736309-45A4-42C6-867D-FAA2C2736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44EF07-63A5-4F38-ACE0-6C3FD4E90D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14CB8-5C8C-4D24-AD46-4CED6521F0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       Construction</a:t>
          </a:r>
          <a:endParaRPr lang="en-US" dirty="0"/>
        </a:p>
      </dgm:t>
    </dgm:pt>
    <dgm:pt modelId="{46A037FE-3749-4E83-9B59-AE42F5AD36D3}" type="parTrans" cxnId="{C67BB613-F3F3-4E34-AB16-9F3A00B368E6}">
      <dgm:prSet/>
      <dgm:spPr/>
      <dgm:t>
        <a:bodyPr/>
        <a:lstStyle/>
        <a:p>
          <a:endParaRPr lang="en-US"/>
        </a:p>
      </dgm:t>
    </dgm:pt>
    <dgm:pt modelId="{B5F5D6DA-F74D-40F3-ADC8-87C97340CC34}" type="sibTrans" cxnId="{C67BB613-F3F3-4E34-AB16-9F3A00B368E6}">
      <dgm:prSet/>
      <dgm:spPr/>
      <dgm:t>
        <a:bodyPr/>
        <a:lstStyle/>
        <a:p>
          <a:endParaRPr lang="en-US"/>
        </a:p>
      </dgm:t>
    </dgm:pt>
    <dgm:pt modelId="{DD388C44-0756-4AE3-882B-64AC5BC2C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Engineering</a:t>
          </a:r>
          <a:endParaRPr lang="en-US" dirty="0"/>
        </a:p>
      </dgm:t>
    </dgm:pt>
    <dgm:pt modelId="{C4B507C9-5D71-417B-8191-93691AACA9D8}" type="parTrans" cxnId="{40B1AF6E-F4E4-463E-AD5D-DD85D436BE7D}">
      <dgm:prSet/>
      <dgm:spPr/>
      <dgm:t>
        <a:bodyPr/>
        <a:lstStyle/>
        <a:p>
          <a:endParaRPr lang="en-US"/>
        </a:p>
      </dgm:t>
    </dgm:pt>
    <dgm:pt modelId="{6AEEF70E-8E0C-41FD-835C-E996819C20E9}" type="sibTrans" cxnId="{40B1AF6E-F4E4-463E-AD5D-DD85D436BE7D}">
      <dgm:prSet/>
      <dgm:spPr/>
      <dgm:t>
        <a:bodyPr/>
        <a:lstStyle/>
        <a:p>
          <a:endParaRPr lang="en-US"/>
        </a:p>
      </dgm:t>
    </dgm:pt>
    <dgm:pt modelId="{984CF1ED-4473-44FC-B5A8-990B153811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Food and Drink</a:t>
          </a:r>
        </a:p>
      </dgm:t>
    </dgm:pt>
    <dgm:pt modelId="{094EAF19-3C66-4E6D-B5FD-70C3375C29E0}" type="parTrans" cxnId="{6A614EB3-0BDB-4A22-A1D6-9AE3D605F19B}">
      <dgm:prSet/>
      <dgm:spPr/>
      <dgm:t>
        <a:bodyPr/>
        <a:lstStyle/>
        <a:p>
          <a:endParaRPr lang="en-US"/>
        </a:p>
      </dgm:t>
    </dgm:pt>
    <dgm:pt modelId="{288BE017-2AA8-4F56-A10E-8D5B712C0B7B}" type="sibTrans" cxnId="{6A614EB3-0BDB-4A22-A1D6-9AE3D605F19B}">
      <dgm:prSet/>
      <dgm:spPr/>
      <dgm:t>
        <a:bodyPr/>
        <a:lstStyle/>
        <a:p>
          <a:endParaRPr lang="en-US"/>
        </a:p>
      </dgm:t>
    </dgm:pt>
    <dgm:pt modelId="{2BB3307C-712C-4E71-B588-9E0151442618}" type="pres">
      <dgm:prSet presAssocID="{E344EF07-63A5-4F38-ACE0-6C3FD4E90D32}" presName="root" presStyleCnt="0">
        <dgm:presLayoutVars>
          <dgm:dir/>
          <dgm:resizeHandles val="exact"/>
        </dgm:presLayoutVars>
      </dgm:prSet>
      <dgm:spPr/>
    </dgm:pt>
    <dgm:pt modelId="{C1DD839A-FDD7-42E3-B00B-DB9A79AB48AD}" type="pres">
      <dgm:prSet presAssocID="{E7414CB8-5C8C-4D24-AD46-4CED6521F0F9}" presName="compNode" presStyleCnt="0"/>
      <dgm:spPr/>
    </dgm:pt>
    <dgm:pt modelId="{1875E3AB-EFC9-48DD-8102-4E0D8F387C44}" type="pres">
      <dgm:prSet presAssocID="{E7414CB8-5C8C-4D24-AD46-4CED6521F0F9}" presName="bgRect" presStyleLbl="bgShp" presStyleIdx="0" presStyleCnt="3"/>
      <dgm:spPr/>
    </dgm:pt>
    <dgm:pt modelId="{6EA82CFE-F4A4-4F08-A1BA-6F913E56D5C1}" type="pres">
      <dgm:prSet presAssocID="{E7414CB8-5C8C-4D24-AD46-4CED6521F0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ne with solid fill"/>
        </a:ext>
      </dgm:extLst>
    </dgm:pt>
    <dgm:pt modelId="{B11F8AD2-C2BB-4D0C-BBEF-63E2AC26B583}" type="pres">
      <dgm:prSet presAssocID="{E7414CB8-5C8C-4D24-AD46-4CED6521F0F9}" presName="spaceRect" presStyleCnt="0"/>
      <dgm:spPr/>
    </dgm:pt>
    <dgm:pt modelId="{9531412B-99E7-4DA9-BDB9-A93F39036A3F}" type="pres">
      <dgm:prSet presAssocID="{E7414CB8-5C8C-4D24-AD46-4CED6521F0F9}" presName="parTx" presStyleLbl="revTx" presStyleIdx="0" presStyleCnt="3" custScaleX="114994">
        <dgm:presLayoutVars>
          <dgm:chMax val="0"/>
          <dgm:chPref val="0"/>
        </dgm:presLayoutVars>
      </dgm:prSet>
      <dgm:spPr/>
    </dgm:pt>
    <dgm:pt modelId="{7779CF61-F138-4FC8-984D-6D72D5639BDE}" type="pres">
      <dgm:prSet presAssocID="{B5F5D6DA-F74D-40F3-ADC8-87C97340CC34}" presName="sibTrans" presStyleCnt="0"/>
      <dgm:spPr/>
    </dgm:pt>
    <dgm:pt modelId="{605C282C-1510-4C8E-BD35-1C86DE46DDFC}" type="pres">
      <dgm:prSet presAssocID="{DD388C44-0756-4AE3-882B-64AC5BC2C348}" presName="compNode" presStyleCnt="0"/>
      <dgm:spPr/>
    </dgm:pt>
    <dgm:pt modelId="{781162F2-1904-4618-8E19-D9FF14CB9D1A}" type="pres">
      <dgm:prSet presAssocID="{DD388C44-0756-4AE3-882B-64AC5BC2C348}" presName="bgRect" presStyleLbl="bgShp" presStyleIdx="1" presStyleCnt="3"/>
      <dgm:spPr/>
    </dgm:pt>
    <dgm:pt modelId="{E28530C1-BDF0-4CAA-81E6-D13EFD7A5CC5}" type="pres">
      <dgm:prSet presAssocID="{DD388C44-0756-4AE3-882B-64AC5BC2C3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3889DB1E-5898-4EAA-A755-91C0B988A853}" type="pres">
      <dgm:prSet presAssocID="{DD388C44-0756-4AE3-882B-64AC5BC2C348}" presName="spaceRect" presStyleCnt="0"/>
      <dgm:spPr/>
    </dgm:pt>
    <dgm:pt modelId="{388FB6C5-3658-496D-921F-8AC9043527B8}" type="pres">
      <dgm:prSet presAssocID="{DD388C44-0756-4AE3-882B-64AC5BC2C348}" presName="parTx" presStyleLbl="revTx" presStyleIdx="1" presStyleCnt="3">
        <dgm:presLayoutVars>
          <dgm:chMax val="0"/>
          <dgm:chPref val="0"/>
        </dgm:presLayoutVars>
      </dgm:prSet>
      <dgm:spPr/>
    </dgm:pt>
    <dgm:pt modelId="{323CE0EF-C803-4D54-8FF6-144A875E6D39}" type="pres">
      <dgm:prSet presAssocID="{6AEEF70E-8E0C-41FD-835C-E996819C20E9}" presName="sibTrans" presStyleCnt="0"/>
      <dgm:spPr/>
    </dgm:pt>
    <dgm:pt modelId="{8195401B-A10E-417C-B8AC-F872A7014014}" type="pres">
      <dgm:prSet presAssocID="{984CF1ED-4473-44FC-B5A8-990B1538112C}" presName="compNode" presStyleCnt="0"/>
      <dgm:spPr/>
    </dgm:pt>
    <dgm:pt modelId="{4B5A8CD2-71BB-448A-82AE-2B9A481A0EE7}" type="pres">
      <dgm:prSet presAssocID="{984CF1ED-4473-44FC-B5A8-990B1538112C}" presName="bgRect" presStyleLbl="bgShp" presStyleIdx="2" presStyleCnt="3"/>
      <dgm:spPr/>
    </dgm:pt>
    <dgm:pt modelId="{384745F9-93F6-439A-B557-3FC5FA974CED}" type="pres">
      <dgm:prSet presAssocID="{984CF1ED-4473-44FC-B5A8-990B153811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in with solid fill"/>
        </a:ext>
      </dgm:extLst>
    </dgm:pt>
    <dgm:pt modelId="{C36DCA9C-B04D-4E74-8249-1A16BFA47233}" type="pres">
      <dgm:prSet presAssocID="{984CF1ED-4473-44FC-B5A8-990B1538112C}" presName="spaceRect" presStyleCnt="0"/>
      <dgm:spPr/>
    </dgm:pt>
    <dgm:pt modelId="{1475938E-2E76-479F-AF0E-8D4F5648D74E}" type="pres">
      <dgm:prSet presAssocID="{984CF1ED-4473-44FC-B5A8-990B153811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9E4812-A911-4A2A-B0F3-F7629433B55C}" type="presOf" srcId="{DD388C44-0756-4AE3-882B-64AC5BC2C348}" destId="{388FB6C5-3658-496D-921F-8AC9043527B8}" srcOrd="0" destOrd="0" presId="urn:microsoft.com/office/officeart/2018/2/layout/IconVerticalSolidList"/>
    <dgm:cxn modelId="{C67BB613-F3F3-4E34-AB16-9F3A00B368E6}" srcId="{E344EF07-63A5-4F38-ACE0-6C3FD4E90D32}" destId="{E7414CB8-5C8C-4D24-AD46-4CED6521F0F9}" srcOrd="0" destOrd="0" parTransId="{46A037FE-3749-4E83-9B59-AE42F5AD36D3}" sibTransId="{B5F5D6DA-F74D-40F3-ADC8-87C97340CC34}"/>
    <dgm:cxn modelId="{85B9155E-A546-4E17-9941-927A6584C042}" type="presOf" srcId="{E7414CB8-5C8C-4D24-AD46-4CED6521F0F9}" destId="{9531412B-99E7-4DA9-BDB9-A93F39036A3F}" srcOrd="0" destOrd="0" presId="urn:microsoft.com/office/officeart/2018/2/layout/IconVerticalSolidList"/>
    <dgm:cxn modelId="{40B1AF6E-F4E4-463E-AD5D-DD85D436BE7D}" srcId="{E344EF07-63A5-4F38-ACE0-6C3FD4E90D32}" destId="{DD388C44-0756-4AE3-882B-64AC5BC2C348}" srcOrd="1" destOrd="0" parTransId="{C4B507C9-5D71-417B-8191-93691AACA9D8}" sibTransId="{6AEEF70E-8E0C-41FD-835C-E996819C20E9}"/>
    <dgm:cxn modelId="{6A614EB3-0BDB-4A22-A1D6-9AE3D605F19B}" srcId="{E344EF07-63A5-4F38-ACE0-6C3FD4E90D32}" destId="{984CF1ED-4473-44FC-B5A8-990B1538112C}" srcOrd="2" destOrd="0" parTransId="{094EAF19-3C66-4E6D-B5FD-70C3375C29E0}" sibTransId="{288BE017-2AA8-4F56-A10E-8D5B712C0B7B}"/>
    <dgm:cxn modelId="{21B3FBCC-4138-4FB9-84BC-98A341CEC085}" type="presOf" srcId="{984CF1ED-4473-44FC-B5A8-990B1538112C}" destId="{1475938E-2E76-479F-AF0E-8D4F5648D74E}" srcOrd="0" destOrd="0" presId="urn:microsoft.com/office/officeart/2018/2/layout/IconVerticalSolidList"/>
    <dgm:cxn modelId="{C42506E3-2607-45B2-88E0-D4571E33B8C2}" type="presOf" srcId="{E344EF07-63A5-4F38-ACE0-6C3FD4E90D32}" destId="{2BB3307C-712C-4E71-B588-9E0151442618}" srcOrd="0" destOrd="0" presId="urn:microsoft.com/office/officeart/2018/2/layout/IconVerticalSolidList"/>
    <dgm:cxn modelId="{0CBC915F-3D3A-43A9-955B-893EDBBD1F0E}" type="presParOf" srcId="{2BB3307C-712C-4E71-B588-9E0151442618}" destId="{C1DD839A-FDD7-42E3-B00B-DB9A79AB48AD}" srcOrd="0" destOrd="0" presId="urn:microsoft.com/office/officeart/2018/2/layout/IconVerticalSolidList"/>
    <dgm:cxn modelId="{20461D6E-B831-4AC8-A051-8B2965E6B23F}" type="presParOf" srcId="{C1DD839A-FDD7-42E3-B00B-DB9A79AB48AD}" destId="{1875E3AB-EFC9-48DD-8102-4E0D8F387C44}" srcOrd="0" destOrd="0" presId="urn:microsoft.com/office/officeart/2018/2/layout/IconVerticalSolidList"/>
    <dgm:cxn modelId="{1AC504A1-E0CE-438C-BFBF-033B776D0D55}" type="presParOf" srcId="{C1DD839A-FDD7-42E3-B00B-DB9A79AB48AD}" destId="{6EA82CFE-F4A4-4F08-A1BA-6F913E56D5C1}" srcOrd="1" destOrd="0" presId="urn:microsoft.com/office/officeart/2018/2/layout/IconVerticalSolidList"/>
    <dgm:cxn modelId="{4F965F19-5FD9-42DB-8A34-B4D4DFF440C3}" type="presParOf" srcId="{C1DD839A-FDD7-42E3-B00B-DB9A79AB48AD}" destId="{B11F8AD2-C2BB-4D0C-BBEF-63E2AC26B583}" srcOrd="2" destOrd="0" presId="urn:microsoft.com/office/officeart/2018/2/layout/IconVerticalSolidList"/>
    <dgm:cxn modelId="{B9F8A967-9E9E-4578-B37C-E1644E36F9AF}" type="presParOf" srcId="{C1DD839A-FDD7-42E3-B00B-DB9A79AB48AD}" destId="{9531412B-99E7-4DA9-BDB9-A93F39036A3F}" srcOrd="3" destOrd="0" presId="urn:microsoft.com/office/officeart/2018/2/layout/IconVerticalSolidList"/>
    <dgm:cxn modelId="{79455DEE-3446-461C-9316-710672AE7CD9}" type="presParOf" srcId="{2BB3307C-712C-4E71-B588-9E0151442618}" destId="{7779CF61-F138-4FC8-984D-6D72D5639BDE}" srcOrd="1" destOrd="0" presId="urn:microsoft.com/office/officeart/2018/2/layout/IconVerticalSolidList"/>
    <dgm:cxn modelId="{E1907564-6B9A-489C-BB50-582D25D366DC}" type="presParOf" srcId="{2BB3307C-712C-4E71-B588-9E0151442618}" destId="{605C282C-1510-4C8E-BD35-1C86DE46DDFC}" srcOrd="2" destOrd="0" presId="urn:microsoft.com/office/officeart/2018/2/layout/IconVerticalSolidList"/>
    <dgm:cxn modelId="{078A95E9-3C70-404A-840A-653756C882CD}" type="presParOf" srcId="{605C282C-1510-4C8E-BD35-1C86DE46DDFC}" destId="{781162F2-1904-4618-8E19-D9FF14CB9D1A}" srcOrd="0" destOrd="0" presId="urn:microsoft.com/office/officeart/2018/2/layout/IconVerticalSolidList"/>
    <dgm:cxn modelId="{73A745FC-4C89-4597-B83F-40A65EDB120C}" type="presParOf" srcId="{605C282C-1510-4C8E-BD35-1C86DE46DDFC}" destId="{E28530C1-BDF0-4CAA-81E6-D13EFD7A5CC5}" srcOrd="1" destOrd="0" presId="urn:microsoft.com/office/officeart/2018/2/layout/IconVerticalSolidList"/>
    <dgm:cxn modelId="{B6B44A86-AE0C-4D38-8CEE-12737420305A}" type="presParOf" srcId="{605C282C-1510-4C8E-BD35-1C86DE46DDFC}" destId="{3889DB1E-5898-4EAA-A755-91C0B988A853}" srcOrd="2" destOrd="0" presId="urn:microsoft.com/office/officeart/2018/2/layout/IconVerticalSolidList"/>
    <dgm:cxn modelId="{11418BBF-A83A-43BD-8721-3E38FF7C7D49}" type="presParOf" srcId="{605C282C-1510-4C8E-BD35-1C86DE46DDFC}" destId="{388FB6C5-3658-496D-921F-8AC9043527B8}" srcOrd="3" destOrd="0" presId="urn:microsoft.com/office/officeart/2018/2/layout/IconVerticalSolidList"/>
    <dgm:cxn modelId="{6B1C78F5-4B6A-4260-A9DE-61E89378ED6A}" type="presParOf" srcId="{2BB3307C-712C-4E71-B588-9E0151442618}" destId="{323CE0EF-C803-4D54-8FF6-144A875E6D39}" srcOrd="3" destOrd="0" presId="urn:microsoft.com/office/officeart/2018/2/layout/IconVerticalSolidList"/>
    <dgm:cxn modelId="{C540026E-03AA-4DF3-9ED2-B6CE1070E4F3}" type="presParOf" srcId="{2BB3307C-712C-4E71-B588-9E0151442618}" destId="{8195401B-A10E-417C-B8AC-F872A7014014}" srcOrd="4" destOrd="0" presId="urn:microsoft.com/office/officeart/2018/2/layout/IconVerticalSolidList"/>
    <dgm:cxn modelId="{6798950F-38D4-4D03-B3AA-7A1FA98AF4B8}" type="presParOf" srcId="{8195401B-A10E-417C-B8AC-F872A7014014}" destId="{4B5A8CD2-71BB-448A-82AE-2B9A481A0EE7}" srcOrd="0" destOrd="0" presId="urn:microsoft.com/office/officeart/2018/2/layout/IconVerticalSolidList"/>
    <dgm:cxn modelId="{BAB19C59-8A96-477B-A8F9-AB5B839DD986}" type="presParOf" srcId="{8195401B-A10E-417C-B8AC-F872A7014014}" destId="{384745F9-93F6-439A-B557-3FC5FA974CED}" srcOrd="1" destOrd="0" presId="urn:microsoft.com/office/officeart/2018/2/layout/IconVerticalSolidList"/>
    <dgm:cxn modelId="{B1314612-34D5-4EB4-9BF5-9B32FB1F12C8}" type="presParOf" srcId="{8195401B-A10E-417C-B8AC-F872A7014014}" destId="{C36DCA9C-B04D-4E74-8249-1A16BFA47233}" srcOrd="2" destOrd="0" presId="urn:microsoft.com/office/officeart/2018/2/layout/IconVerticalSolidList"/>
    <dgm:cxn modelId="{AF63F2F3-3643-44FC-8433-9E8B432A73C9}" type="presParOf" srcId="{8195401B-A10E-417C-B8AC-F872A7014014}" destId="{1475938E-2E76-479F-AF0E-8D4F5648D7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alibri Light" panose="020F0302020204030204"/>
            </a:rPr>
            <a:t>       </a:t>
          </a:r>
          <a:r>
            <a:rPr lang="en-GB" sz="2500" kern="1200" dirty="0">
              <a:latin typeface="Calibri" panose="020F0502020204030204" pitchFamily="34" charset="0"/>
              <a:cs typeface="Calibri" panose="020F0502020204030204" pitchFamily="34" charset="0"/>
            </a:rPr>
            <a:t>Caring personal service occupations</a:t>
          </a:r>
          <a:endParaRPr lang="en-US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Teaching and research professionals</a:t>
          </a:r>
          <a:endParaRPr lang="en-US" sz="2500" kern="1200" dirty="0"/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Corporate Managers</a:t>
          </a:r>
        </a:p>
      </dsp:txBody>
      <dsp:txXfrm>
        <a:off x="759881" y="2220227"/>
        <a:ext cx="7058458" cy="8861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Aberdeen City</a:t>
          </a:r>
          <a:endParaRPr lang="en-US" sz="2500" kern="1200" dirty="0"/>
        </a:p>
      </dsp:txBody>
      <dsp:txXfrm>
        <a:off x="1026470" y="379"/>
        <a:ext cx="6822821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Glasgow City</a:t>
          </a:r>
          <a:endParaRPr lang="en-US" sz="2500" kern="1200" dirty="0"/>
        </a:p>
      </dsp:txBody>
      <dsp:txXfrm>
        <a:off x="1026470" y="1111278"/>
        <a:ext cx="6822821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Edinburgh City</a:t>
          </a:r>
        </a:p>
      </dsp:txBody>
      <dsp:txXfrm>
        <a:off x="1026470" y="2222177"/>
        <a:ext cx="6822821" cy="8887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   Engineering: Design and Manufacture</a:t>
          </a:r>
          <a:endParaRPr lang="en-US" sz="2500" kern="1200" dirty="0"/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Civil Engineering</a:t>
          </a:r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Construction and Built Environment</a:t>
          </a:r>
        </a:p>
      </dsp:txBody>
      <dsp:txXfrm>
        <a:off x="759881" y="2220227"/>
        <a:ext cx="7058458" cy="8861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308057" y="4931"/>
          <a:ext cx="9270335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-40007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97290" y="4931"/>
          <a:ext cx="9481101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          </a:t>
          </a:r>
          <a:r>
            <a:rPr lang="en-GB" sz="2200" dirty="0"/>
            <a:t>Health professionals e.g. Doctors, psychologists, psychiatrists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97290" y="4931"/>
        <a:ext cx="9481101" cy="886118"/>
      </dsp:txXfrm>
    </dsp:sp>
    <dsp:sp modelId="{4B5A8CD2-71BB-448A-82AE-2B9A481A0EE7}">
      <dsp:nvSpPr>
        <dsp:cNvPr id="0" name=""/>
        <dsp:cNvSpPr/>
      </dsp:nvSpPr>
      <dsp:spPr>
        <a:xfrm>
          <a:off x="-308057" y="1112579"/>
          <a:ext cx="9270335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-40007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15408" y="1112579"/>
          <a:ext cx="8244866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Education and research professionals E.g. Teachers, Nursery managers, special needs coordinators</a:t>
          </a:r>
          <a:endParaRPr lang="en-US" sz="2200" kern="1200" dirty="0"/>
        </a:p>
      </dsp:txBody>
      <dsp:txXfrm>
        <a:off x="715408" y="1112579"/>
        <a:ext cx="8244866" cy="886118"/>
      </dsp:txXfrm>
    </dsp:sp>
    <dsp:sp modelId="{93220125-6DA1-4899-9B1F-7221D4D756E6}">
      <dsp:nvSpPr>
        <dsp:cNvPr id="0" name=""/>
        <dsp:cNvSpPr/>
      </dsp:nvSpPr>
      <dsp:spPr>
        <a:xfrm>
          <a:off x="-277280" y="2224001"/>
          <a:ext cx="9270335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3F535-5D5F-4D24-BEAE-63F5A231E211}">
      <dsp:nvSpPr>
        <dsp:cNvPr id="0" name=""/>
        <dsp:cNvSpPr/>
      </dsp:nvSpPr>
      <dsp:spPr>
        <a:xfrm>
          <a:off x="-40007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FE7FD-9434-4FD7-B977-D8394ACE1E55}">
      <dsp:nvSpPr>
        <dsp:cNvPr id="0" name=""/>
        <dsp:cNvSpPr/>
      </dsp:nvSpPr>
      <dsp:spPr>
        <a:xfrm>
          <a:off x="715408" y="2220227"/>
          <a:ext cx="8244866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Caring personal services E.g. Nursery workers, teaching assistants, educational support assistants</a:t>
          </a:r>
          <a:r>
            <a:rPr lang="en-GB" sz="2200" kern="1200" dirty="0"/>
            <a:t> </a:t>
          </a:r>
          <a:endParaRPr lang="en-US" sz="2200" kern="1200" dirty="0"/>
        </a:p>
      </dsp:txBody>
      <dsp:txXfrm>
        <a:off x="715408" y="2220227"/>
        <a:ext cx="8244866" cy="8861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8865765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7839294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Social Care</a:t>
          </a:r>
        </a:p>
      </dsp:txBody>
      <dsp:txXfrm>
        <a:off x="1026470" y="379"/>
        <a:ext cx="7839294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8865765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7839294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Engineering</a:t>
          </a:r>
        </a:p>
      </dsp:txBody>
      <dsp:txXfrm>
        <a:off x="1026470" y="1111278"/>
        <a:ext cx="7839294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8865765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7839294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Childcare</a:t>
          </a:r>
        </a:p>
      </dsp:txBody>
      <dsp:txXfrm>
        <a:off x="1026470" y="2222177"/>
        <a:ext cx="7839294" cy="8887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Social Services: Children &amp; Young People</a:t>
          </a:r>
          <a:endParaRPr lang="en-US" sz="2500" kern="1200" dirty="0"/>
        </a:p>
      </dsp:txBody>
      <dsp:txXfrm>
        <a:off x="1026470" y="379"/>
        <a:ext cx="6822821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Social Services &amp; Healthcare</a:t>
          </a:r>
          <a:endParaRPr lang="en-US" sz="2500" kern="1200" dirty="0"/>
        </a:p>
      </dsp:txBody>
      <dsp:txXfrm>
        <a:off x="1026470" y="1111278"/>
        <a:ext cx="6822821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Engineering</a:t>
          </a:r>
        </a:p>
      </dsp:txBody>
      <dsp:txXfrm>
        <a:off x="1026470" y="2222177"/>
        <a:ext cx="6822821" cy="8887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   Construction</a:t>
          </a:r>
          <a:endParaRPr lang="en-US" sz="2500" kern="1200" dirty="0"/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Engineering</a:t>
          </a:r>
          <a:endParaRPr lang="en-US" sz="2500" kern="1200" dirty="0"/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Social Care</a:t>
          </a:r>
        </a:p>
      </dsp:txBody>
      <dsp:txXfrm>
        <a:off x="759881" y="2220227"/>
        <a:ext cx="7058458" cy="8861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2610"/>
          <a:ext cx="8197755" cy="8940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70462" y="203780"/>
          <a:ext cx="492231" cy="491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33156" y="2610"/>
          <a:ext cx="7110325" cy="89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17" tIns="94717" rIns="94717" bIns="94717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Skilled trades e.g. Joiners, vehicle technicians, plumbers</a:t>
          </a:r>
          <a:endParaRPr lang="en-US" sz="2300" kern="1200" dirty="0"/>
        </a:p>
      </dsp:txBody>
      <dsp:txXfrm>
        <a:off x="1033156" y="2610"/>
        <a:ext cx="7110325" cy="894965"/>
      </dsp:txXfrm>
    </dsp:sp>
    <dsp:sp modelId="{781162F2-1904-4618-8E19-D9FF14CB9D1A}">
      <dsp:nvSpPr>
        <dsp:cNvPr id="0" name=""/>
        <dsp:cNvSpPr/>
      </dsp:nvSpPr>
      <dsp:spPr>
        <a:xfrm>
          <a:off x="0" y="1108155"/>
          <a:ext cx="8197755" cy="8940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70462" y="1309326"/>
          <a:ext cx="492231" cy="491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33156" y="1108155"/>
          <a:ext cx="7110325" cy="89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17" tIns="94717" rIns="94717" bIns="94717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Professional e.g. Engineers, IT specialists, doctors</a:t>
          </a:r>
        </a:p>
      </dsp:txBody>
      <dsp:txXfrm>
        <a:off x="1033156" y="1108155"/>
        <a:ext cx="7110325" cy="894965"/>
      </dsp:txXfrm>
    </dsp:sp>
    <dsp:sp modelId="{4B5A8CD2-71BB-448A-82AE-2B9A481A0EE7}">
      <dsp:nvSpPr>
        <dsp:cNvPr id="0" name=""/>
        <dsp:cNvSpPr/>
      </dsp:nvSpPr>
      <dsp:spPr>
        <a:xfrm>
          <a:off x="0" y="2214085"/>
          <a:ext cx="8197755" cy="8940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70727" y="2414872"/>
          <a:ext cx="492231" cy="491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33685" y="2213701"/>
          <a:ext cx="7110325" cy="89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17" tIns="94717" rIns="94717" bIns="947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Associate professional and technical e.g. Engineering technicians, IT support technicians, paramedics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33685" y="2213701"/>
        <a:ext cx="7110325" cy="8949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   620</a:t>
          </a:r>
          <a:endParaRPr lang="en-US" sz="2500" kern="1200" dirty="0"/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530</a:t>
          </a:r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170</a:t>
          </a:r>
        </a:p>
      </dsp:txBody>
      <dsp:txXfrm>
        <a:off x="759881" y="2220227"/>
        <a:ext cx="7058458" cy="8861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   Food and Drink</a:t>
          </a:r>
          <a:endParaRPr lang="en-US" sz="2500" kern="1200" dirty="0"/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Construction</a:t>
          </a:r>
          <a:endParaRPr lang="en-US" sz="2500" kern="1200" dirty="0"/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Engineering</a:t>
          </a:r>
        </a:p>
      </dsp:txBody>
      <dsp:txXfrm>
        <a:off x="759881" y="2220227"/>
        <a:ext cx="7058458" cy="8861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Small (1 - 49 employees)</a:t>
          </a:r>
          <a:endParaRPr lang="en-US" sz="2500" kern="1200" dirty="0"/>
        </a:p>
      </dsp:txBody>
      <dsp:txXfrm>
        <a:off x="1026470" y="379"/>
        <a:ext cx="6822821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Medium (50 – 249 employees)</a:t>
          </a:r>
          <a:endParaRPr lang="en-US" sz="2500" kern="1200" dirty="0"/>
        </a:p>
      </dsp:txBody>
      <dsp:txXfrm>
        <a:off x="1026470" y="1111278"/>
        <a:ext cx="6822821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Large (250+ employees)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26470" y="2222177"/>
        <a:ext cx="6822821" cy="888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alibri Light" panose="020F0302020204030204"/>
            </a:rPr>
            <a:t>Healthcare</a:t>
          </a:r>
          <a:endParaRPr lang="en-US" sz="2500" kern="1200" dirty="0"/>
        </a:p>
      </dsp:txBody>
      <dsp:txXfrm>
        <a:off x="1026470" y="379"/>
        <a:ext cx="6822821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Tourism</a:t>
          </a:r>
          <a:endParaRPr lang="en-US" sz="2500" kern="1200" dirty="0"/>
        </a:p>
      </dsp:txBody>
      <dsp:txXfrm>
        <a:off x="1026470" y="1111278"/>
        <a:ext cx="6822821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Digital Technologies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26470" y="2222177"/>
        <a:ext cx="6822821" cy="8887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   Tourism</a:t>
          </a:r>
          <a:endParaRPr lang="en-US" sz="2500" kern="1200" dirty="0"/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Food and Drink</a:t>
          </a:r>
          <a:endParaRPr lang="en-US" sz="2500" kern="1200" dirty="0"/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Construction</a:t>
          </a:r>
        </a:p>
      </dsp:txBody>
      <dsp:txXfrm>
        <a:off x="759881" y="2220227"/>
        <a:ext cx="7058458" cy="88611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alibri Light" panose="020F0302020204030204"/>
            </a:rPr>
            <a:t>       </a:t>
          </a:r>
          <a:r>
            <a:rPr lang="en-GB" sz="2500" kern="1200" dirty="0">
              <a:latin typeface="Calibri" panose="020F0502020204030204" pitchFamily="34" charset="0"/>
              <a:cs typeface="Calibri" panose="020F0502020204030204" pitchFamily="34" charset="0"/>
            </a:rPr>
            <a:t>Science and Technology Professionals</a:t>
          </a:r>
          <a:endParaRPr lang="en-US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Skilled Construction and Building Trades</a:t>
          </a:r>
          <a:endParaRPr lang="en-US" sz="2500" kern="1200" dirty="0"/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Corporate Managers</a:t>
          </a:r>
        </a:p>
      </dsp:txBody>
      <dsp:txXfrm>
        <a:off x="759881" y="2220227"/>
        <a:ext cx="7058458" cy="88611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alibri Light" panose="020F0302020204030204"/>
            </a:rPr>
            <a:t>Healthcare</a:t>
          </a:r>
          <a:endParaRPr lang="en-US" sz="2500" kern="1200" dirty="0"/>
        </a:p>
      </dsp:txBody>
      <dsp:txXfrm>
        <a:off x="1026470" y="379"/>
        <a:ext cx="6822821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Tourism</a:t>
          </a:r>
          <a:endParaRPr lang="en-US" sz="2500" kern="1200" dirty="0"/>
        </a:p>
      </dsp:txBody>
      <dsp:txXfrm>
        <a:off x="1026470" y="1111278"/>
        <a:ext cx="6822821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Digital Technologies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26470" y="2222177"/>
        <a:ext cx="6822821" cy="8887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   Glasgow City</a:t>
          </a:r>
          <a:endParaRPr lang="en-US" sz="2500" kern="1200" dirty="0"/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Edinburgh City</a:t>
          </a:r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Aberdeen City</a:t>
          </a:r>
        </a:p>
      </dsp:txBody>
      <dsp:txXfrm>
        <a:off x="759881" y="2220227"/>
        <a:ext cx="7058458" cy="88611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0"/>
          <a:ext cx="9167466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51056" y="379"/>
          <a:ext cx="8091823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Caring, Leisure and other services e.g. Healthcare Assistants, Childcare Assistants, Veterinary Nurses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51056" y="379"/>
        <a:ext cx="8091823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9167466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8140995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Associate Professional and Technical e.g. Science Technicians, Paramedics, Engineering Technicians</a:t>
          </a:r>
          <a:endParaRPr lang="en-US" sz="2200" kern="1200" dirty="0"/>
        </a:p>
      </dsp:txBody>
      <dsp:txXfrm>
        <a:off x="1026470" y="1111278"/>
        <a:ext cx="8140995" cy="888719"/>
      </dsp:txXfrm>
    </dsp:sp>
    <dsp:sp modelId="{4B5A8CD2-71BB-448A-82AE-2B9A481A0EE7}">
      <dsp:nvSpPr>
        <dsp:cNvPr id="0" name=""/>
        <dsp:cNvSpPr/>
      </dsp:nvSpPr>
      <dsp:spPr>
        <a:xfrm>
          <a:off x="0" y="2222177"/>
          <a:ext cx="9167466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8140995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Professional e.g. Doctors, Chemical Engineers, Physicists, Biologists</a:t>
          </a:r>
        </a:p>
      </dsp:txBody>
      <dsp:txXfrm>
        <a:off x="1026470" y="2222177"/>
        <a:ext cx="8140995" cy="88871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Life Sciences</a:t>
          </a:r>
          <a:endParaRPr lang="en-US" sz="2500" kern="1200" dirty="0"/>
        </a:p>
      </dsp:txBody>
      <dsp:txXfrm>
        <a:off x="1026470" y="379"/>
        <a:ext cx="6822821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Healthcare</a:t>
          </a:r>
          <a:endParaRPr lang="en-US" sz="2500" kern="1200" dirty="0"/>
        </a:p>
      </dsp:txBody>
      <dsp:txXfrm>
        <a:off x="1026470" y="1111278"/>
        <a:ext cx="6822821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Engineering</a:t>
          </a:r>
        </a:p>
      </dsp:txBody>
      <dsp:txXfrm>
        <a:off x="1026470" y="2222177"/>
        <a:ext cx="6822821" cy="88871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   Life and Chemical Sciences</a:t>
          </a:r>
          <a:endParaRPr lang="en-US" sz="2500" kern="1200" dirty="0"/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Healthcare</a:t>
          </a:r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Engineering</a:t>
          </a:r>
        </a:p>
      </dsp:txBody>
      <dsp:txXfrm>
        <a:off x="759881" y="2220227"/>
        <a:ext cx="7058458" cy="88611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10337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103373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A. Social Media</a:t>
          </a:r>
          <a:endParaRPr lang="en-US" sz="4200" kern="1200" dirty="0"/>
        </a:p>
      </dsp:txBody>
      <dsp:txXfrm>
        <a:off x="0" y="1519"/>
        <a:ext cx="10337311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10337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103373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B. Word of mouth/Personal recommendation</a:t>
          </a:r>
          <a:endParaRPr lang="en-US" sz="4200" kern="1200" dirty="0"/>
        </a:p>
      </dsp:txBody>
      <dsp:txXfrm>
        <a:off x="0" y="1037598"/>
        <a:ext cx="10337311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10337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103373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C. Recruitment websites</a:t>
          </a:r>
          <a:endParaRPr lang="en-US" sz="4200" kern="1200" dirty="0"/>
        </a:p>
      </dsp:txBody>
      <dsp:txXfrm>
        <a:off x="0" y="2073678"/>
        <a:ext cx="10337311" cy="103607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10337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103373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A. Social Media</a:t>
          </a:r>
          <a:endParaRPr lang="en-US" sz="4200" kern="1200" dirty="0"/>
        </a:p>
      </dsp:txBody>
      <dsp:txXfrm>
        <a:off x="0" y="1519"/>
        <a:ext cx="10337311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10337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103373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B. Word of mouth/Personal recommendation</a:t>
          </a:r>
          <a:endParaRPr lang="en-US" sz="4200" kern="1200" dirty="0"/>
        </a:p>
      </dsp:txBody>
      <dsp:txXfrm>
        <a:off x="0" y="1037598"/>
        <a:ext cx="10337311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103373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103373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C. Recruitment websites</a:t>
          </a:r>
          <a:endParaRPr lang="en-US" sz="4200" kern="1200" dirty="0"/>
        </a:p>
      </dsp:txBody>
      <dsp:txXfrm>
        <a:off x="0" y="2073678"/>
        <a:ext cx="10337311" cy="103607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57"/>
          <a:ext cx="8349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57"/>
          <a:ext cx="8349023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A. Meta-skills</a:t>
          </a:r>
          <a:endParaRPr lang="en-US" sz="4000" kern="1200" dirty="0"/>
        </a:p>
      </dsp:txBody>
      <dsp:txXfrm>
        <a:off x="0" y="1557"/>
        <a:ext cx="8349023" cy="1062217"/>
      </dsp:txXfrm>
    </dsp:sp>
    <dsp:sp modelId="{094FFD50-92F8-4AD0-809D-BA1EA2F73FDF}">
      <dsp:nvSpPr>
        <dsp:cNvPr id="0" name=""/>
        <dsp:cNvSpPr/>
      </dsp:nvSpPr>
      <dsp:spPr>
        <a:xfrm>
          <a:off x="0" y="1063774"/>
          <a:ext cx="8349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63774"/>
          <a:ext cx="8039858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B. Minimum Nat 5 Maths and English</a:t>
          </a:r>
          <a:endParaRPr lang="en-US" sz="4000" kern="1200" dirty="0"/>
        </a:p>
      </dsp:txBody>
      <dsp:txXfrm>
        <a:off x="0" y="1063774"/>
        <a:ext cx="8039858" cy="1062217"/>
      </dsp:txXfrm>
    </dsp:sp>
    <dsp:sp modelId="{6312F42F-4ED6-4465-BBCC-CDD3161D64CE}">
      <dsp:nvSpPr>
        <dsp:cNvPr id="0" name=""/>
        <dsp:cNvSpPr/>
      </dsp:nvSpPr>
      <dsp:spPr>
        <a:xfrm>
          <a:off x="0" y="2125992"/>
          <a:ext cx="8349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125992"/>
          <a:ext cx="8349023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C. Previous Work Experience</a:t>
          </a:r>
          <a:endParaRPr lang="en-US" sz="4000" kern="1200" dirty="0"/>
        </a:p>
      </dsp:txBody>
      <dsp:txXfrm>
        <a:off x="0" y="2125992"/>
        <a:ext cx="8349023" cy="1062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   Glasgow College Region</a:t>
          </a:r>
          <a:endParaRPr lang="en-US" sz="2500" kern="1200" dirty="0"/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Aberdeen City and Shire</a:t>
          </a:r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Edinburgh, East and Midlothian</a:t>
          </a:r>
        </a:p>
      </dsp:txBody>
      <dsp:txXfrm>
        <a:off x="759881" y="2220227"/>
        <a:ext cx="7058458" cy="88611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57"/>
          <a:ext cx="8349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57"/>
          <a:ext cx="8349023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A. Meta-skills</a:t>
          </a:r>
          <a:endParaRPr lang="en-US" sz="4000" kern="1200" dirty="0"/>
        </a:p>
      </dsp:txBody>
      <dsp:txXfrm>
        <a:off x="0" y="1557"/>
        <a:ext cx="8349023" cy="1062217"/>
      </dsp:txXfrm>
    </dsp:sp>
    <dsp:sp modelId="{094FFD50-92F8-4AD0-809D-BA1EA2F73FDF}">
      <dsp:nvSpPr>
        <dsp:cNvPr id="0" name=""/>
        <dsp:cNvSpPr/>
      </dsp:nvSpPr>
      <dsp:spPr>
        <a:xfrm>
          <a:off x="0" y="1063774"/>
          <a:ext cx="8349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63774"/>
          <a:ext cx="8039858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B. Minimum Nat 5 Maths and English</a:t>
          </a:r>
          <a:endParaRPr lang="en-US" sz="4000" kern="1200" dirty="0"/>
        </a:p>
      </dsp:txBody>
      <dsp:txXfrm>
        <a:off x="0" y="1063774"/>
        <a:ext cx="8039858" cy="1062217"/>
      </dsp:txXfrm>
    </dsp:sp>
    <dsp:sp modelId="{6312F42F-4ED6-4465-BBCC-CDD3161D64CE}">
      <dsp:nvSpPr>
        <dsp:cNvPr id="0" name=""/>
        <dsp:cNvSpPr/>
      </dsp:nvSpPr>
      <dsp:spPr>
        <a:xfrm>
          <a:off x="0" y="2125992"/>
          <a:ext cx="83490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125992"/>
          <a:ext cx="8349023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C. Previous Work Experience</a:t>
          </a:r>
          <a:endParaRPr lang="en-US" sz="4000" kern="1200" dirty="0"/>
        </a:p>
      </dsp:txBody>
      <dsp:txXfrm>
        <a:off x="0" y="2125992"/>
        <a:ext cx="8349023" cy="106221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57"/>
          <a:ext cx="9507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57"/>
          <a:ext cx="9507973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A. Creative and innovative thinking</a:t>
          </a:r>
          <a:endParaRPr lang="en-US" sz="4100" kern="1200" dirty="0"/>
        </a:p>
      </dsp:txBody>
      <dsp:txXfrm>
        <a:off x="0" y="1557"/>
        <a:ext cx="9507973" cy="1062217"/>
      </dsp:txXfrm>
    </dsp:sp>
    <dsp:sp modelId="{094FFD50-92F8-4AD0-809D-BA1EA2F73FDF}">
      <dsp:nvSpPr>
        <dsp:cNvPr id="0" name=""/>
        <dsp:cNvSpPr/>
      </dsp:nvSpPr>
      <dsp:spPr>
        <a:xfrm>
          <a:off x="0" y="1063774"/>
          <a:ext cx="9507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63774"/>
          <a:ext cx="9155892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B. Team working</a:t>
          </a:r>
          <a:endParaRPr lang="en-US" sz="4100" kern="1200" dirty="0"/>
        </a:p>
      </dsp:txBody>
      <dsp:txXfrm>
        <a:off x="0" y="1063774"/>
        <a:ext cx="9155892" cy="1062217"/>
      </dsp:txXfrm>
    </dsp:sp>
    <dsp:sp modelId="{6312F42F-4ED6-4465-BBCC-CDD3161D64CE}">
      <dsp:nvSpPr>
        <dsp:cNvPr id="0" name=""/>
        <dsp:cNvSpPr/>
      </dsp:nvSpPr>
      <dsp:spPr>
        <a:xfrm>
          <a:off x="0" y="2125992"/>
          <a:ext cx="9507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125992"/>
          <a:ext cx="9507973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C. Time management and prioritising tasks</a:t>
          </a:r>
          <a:endParaRPr lang="en-US" sz="4100" kern="1200" dirty="0"/>
        </a:p>
      </dsp:txBody>
      <dsp:txXfrm>
        <a:off x="0" y="2125992"/>
        <a:ext cx="9507973" cy="106221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57"/>
          <a:ext cx="9507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57"/>
          <a:ext cx="9507973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A. Creative and innovative thinking</a:t>
          </a:r>
          <a:endParaRPr lang="en-US" sz="4100" kern="1200" dirty="0"/>
        </a:p>
      </dsp:txBody>
      <dsp:txXfrm>
        <a:off x="0" y="1557"/>
        <a:ext cx="9507973" cy="1062217"/>
      </dsp:txXfrm>
    </dsp:sp>
    <dsp:sp modelId="{094FFD50-92F8-4AD0-809D-BA1EA2F73FDF}">
      <dsp:nvSpPr>
        <dsp:cNvPr id="0" name=""/>
        <dsp:cNvSpPr/>
      </dsp:nvSpPr>
      <dsp:spPr>
        <a:xfrm>
          <a:off x="0" y="1063774"/>
          <a:ext cx="9507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63774"/>
          <a:ext cx="9155892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B. Team working</a:t>
          </a:r>
          <a:endParaRPr lang="en-US" sz="4100" kern="1200" dirty="0"/>
        </a:p>
      </dsp:txBody>
      <dsp:txXfrm>
        <a:off x="0" y="1063774"/>
        <a:ext cx="9155892" cy="1062217"/>
      </dsp:txXfrm>
    </dsp:sp>
    <dsp:sp modelId="{6312F42F-4ED6-4465-BBCC-CDD3161D64CE}">
      <dsp:nvSpPr>
        <dsp:cNvPr id="0" name=""/>
        <dsp:cNvSpPr/>
      </dsp:nvSpPr>
      <dsp:spPr>
        <a:xfrm>
          <a:off x="0" y="2125992"/>
          <a:ext cx="95079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125992"/>
          <a:ext cx="9507973" cy="1062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C. Time management and prioritising tasks</a:t>
          </a:r>
          <a:endParaRPr lang="en-US" sz="4100" kern="1200" dirty="0"/>
        </a:p>
      </dsp:txBody>
      <dsp:txXfrm>
        <a:off x="0" y="2125992"/>
        <a:ext cx="9507973" cy="106221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£5.28 per hour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£7.49 per hour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£10.18 per hour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£5.28 per hour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£7.49 per hour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£10.18 per hour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Payslips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A written contract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An ID card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Payslips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A written contract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An ID card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A. Virtual Assistant Personality Designer</a:t>
          </a:r>
          <a:endParaRPr lang="en-US" sz="36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B. Space Tourism Operator</a:t>
          </a:r>
          <a:endParaRPr lang="en-US" sz="36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C. Moon Rental Agent</a:t>
          </a:r>
          <a:endParaRPr lang="en-US" sz="3600" kern="1200" dirty="0"/>
        </a:p>
      </dsp:txBody>
      <dsp:txXfrm>
        <a:off x="0" y="2073678"/>
        <a:ext cx="7849292" cy="103607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A. Virtual Assistant Personality Designer</a:t>
          </a:r>
          <a:endParaRPr lang="en-US" sz="36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B. Space Tourism Operator</a:t>
          </a:r>
          <a:endParaRPr lang="en-US" sz="36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C. Moon Rental Agent</a:t>
          </a:r>
          <a:endParaRPr lang="en-US" sz="3600" kern="1200" dirty="0"/>
        </a:p>
      </dsp:txBody>
      <dsp:txXfrm>
        <a:off x="0" y="2073678"/>
        <a:ext cx="7849292" cy="103607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A. Holographic Healthcare Worker</a:t>
          </a:r>
          <a:endParaRPr lang="en-US" sz="42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B. Lifelong Education Adviser</a:t>
          </a:r>
          <a:endParaRPr lang="en-US" sz="42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C. Digital Memorialist</a:t>
          </a:r>
          <a:endParaRPr lang="en-US" sz="4200" kern="1200" dirty="0"/>
        </a:p>
      </dsp:txBody>
      <dsp:txXfrm>
        <a:off x="0" y="2073678"/>
        <a:ext cx="7849292" cy="1036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8957805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7931334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SCQF Level 11 – 12 (Masters/Doctoral Degree)</a:t>
          </a:r>
          <a:endParaRPr lang="en-US" sz="2500" kern="1200"/>
        </a:p>
      </dsp:txBody>
      <dsp:txXfrm>
        <a:off x="1026470" y="379"/>
        <a:ext cx="7931334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8957805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7931334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SCQF Level 6 (Higher, MA or equivalent)</a:t>
          </a:r>
          <a:endParaRPr lang="en-US" sz="2500" kern="1200"/>
        </a:p>
      </dsp:txBody>
      <dsp:txXfrm>
        <a:off x="1026470" y="1111278"/>
        <a:ext cx="7931334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8957805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7931334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SCQF Level 7 – 10 (HNC, HND,  MA, GA or Honours Degree)</a:t>
          </a:r>
          <a:endParaRPr lang="en-US" sz="2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26470" y="2222177"/>
        <a:ext cx="7931334" cy="88871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A. Holographic Healthcare Worker</a:t>
          </a:r>
          <a:endParaRPr lang="en-US" sz="42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B. Lifelong Education Adviser</a:t>
          </a:r>
          <a:endParaRPr lang="en-US" sz="42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C. Digital Memorialist</a:t>
          </a:r>
          <a:endParaRPr lang="en-US" sz="4200" kern="1200" dirty="0"/>
        </a:p>
      </dsp:txBody>
      <dsp:txXfrm>
        <a:off x="0" y="2073678"/>
        <a:ext cx="7849292" cy="103607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Data Waste Recycler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Virtual Clutter Organiser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Instant Messaging Butler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Data Waste Recycler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Virtual Clutter Organiser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Instant Messaging Butler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De-extinction Geneticist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Volcano Power Technician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Weather Control Engineer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De-extinction Geneticist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Volcano Power Technician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Weather Control Engineer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Health Shaper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Virtual Surgeon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Obesity Investigator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Health Shaper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Virtual Surgeon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Obesity Investigator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Email address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Hobbies and interests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Date of Birth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Email address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Hobbies and interests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Date of Birth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2-3 seconds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6-7 seconds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14-15 seconds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8814869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7788398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Previous work experience</a:t>
          </a:r>
          <a:endParaRPr lang="en-US" sz="2500" kern="1200" dirty="0"/>
        </a:p>
      </dsp:txBody>
      <dsp:txXfrm>
        <a:off x="1026470" y="379"/>
        <a:ext cx="7788398" cy="888719"/>
      </dsp:txXfrm>
    </dsp:sp>
    <dsp:sp modelId="{781162F2-1904-4618-8E19-D9FF14CB9D1A}">
      <dsp:nvSpPr>
        <dsp:cNvPr id="0" name=""/>
        <dsp:cNvSpPr/>
      </dsp:nvSpPr>
      <dsp:spPr>
        <a:xfrm>
          <a:off x="0" y="1119081"/>
          <a:ext cx="8814869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7788398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Attitudes/aptitude for the job (Meta-skills, work ethic)</a:t>
          </a:r>
        </a:p>
      </dsp:txBody>
      <dsp:txXfrm>
        <a:off x="1026470" y="1111278"/>
        <a:ext cx="7788398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8814869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7788398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Studying a relevant degree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26470" y="2222177"/>
        <a:ext cx="7788398" cy="88871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2-3 seconds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6-7 seconds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14-15 seconds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15%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43%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76%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15%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43%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76%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10964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1096463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A. Get a haircut and buy a new outfit</a:t>
          </a:r>
          <a:endParaRPr lang="en-US" sz="4600" kern="1200" dirty="0"/>
        </a:p>
      </dsp:txBody>
      <dsp:txXfrm>
        <a:off x="0" y="1519"/>
        <a:ext cx="1096463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10964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1096463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B. Plan your route and work out travel times</a:t>
          </a:r>
          <a:endParaRPr lang="en-US" sz="4600" kern="1200" dirty="0"/>
        </a:p>
      </dsp:txBody>
      <dsp:txXfrm>
        <a:off x="0" y="1037598"/>
        <a:ext cx="1096463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10964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1096463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C. Do some research on the company</a:t>
          </a:r>
          <a:endParaRPr lang="en-US" sz="4600" kern="1200" dirty="0"/>
        </a:p>
      </dsp:txBody>
      <dsp:txXfrm>
        <a:off x="0" y="2073678"/>
        <a:ext cx="10964632" cy="103607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10964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1096463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A. Get a haircut and buy a new outfit</a:t>
          </a:r>
          <a:endParaRPr lang="en-US" sz="4600" kern="1200" dirty="0"/>
        </a:p>
      </dsp:txBody>
      <dsp:txXfrm>
        <a:off x="0" y="1519"/>
        <a:ext cx="1096463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10964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1096463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B. Plan your route and work out travel times</a:t>
          </a:r>
          <a:endParaRPr lang="en-US" sz="4600" kern="1200" dirty="0"/>
        </a:p>
      </dsp:txBody>
      <dsp:txXfrm>
        <a:off x="0" y="1037598"/>
        <a:ext cx="1096463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10964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1096463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C. Do some research on the company</a:t>
          </a:r>
          <a:endParaRPr lang="en-US" sz="4600" kern="1200" dirty="0"/>
        </a:p>
      </dsp:txBody>
      <dsp:txXfrm>
        <a:off x="0" y="2073678"/>
        <a:ext cx="10964632" cy="103607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30-50%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50-70%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70-90%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30-50%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50-70%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70-90%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Software Developer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Mechanical Engineer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Dentist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Software Developer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Mechanical Engineer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Dentist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Bricklayer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Beauty Therapist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Chef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74210" y="4931"/>
          <a:ext cx="8367365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-6159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98834" y="4931"/>
          <a:ext cx="8442740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      Professional, Scientific and Technical</a:t>
          </a:r>
          <a:endParaRPr lang="en-US" sz="2500" kern="1200" dirty="0"/>
        </a:p>
      </dsp:txBody>
      <dsp:txXfrm>
        <a:off x="198834" y="4931"/>
        <a:ext cx="8442740" cy="886118"/>
      </dsp:txXfrm>
    </dsp:sp>
    <dsp:sp modelId="{781162F2-1904-4618-8E19-D9FF14CB9D1A}">
      <dsp:nvSpPr>
        <dsp:cNvPr id="0" name=""/>
        <dsp:cNvSpPr/>
      </dsp:nvSpPr>
      <dsp:spPr>
        <a:xfrm>
          <a:off x="-274210" y="1112579"/>
          <a:ext cx="8367365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-6159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49256" y="1112579"/>
          <a:ext cx="7341896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Arts, Entertainment and Recreation</a:t>
          </a:r>
          <a:endParaRPr lang="en-US" sz="2500" kern="1200" dirty="0"/>
        </a:p>
      </dsp:txBody>
      <dsp:txXfrm>
        <a:off x="749256" y="1112579"/>
        <a:ext cx="7341896" cy="886118"/>
      </dsp:txXfrm>
    </dsp:sp>
    <dsp:sp modelId="{4B5A8CD2-71BB-448A-82AE-2B9A481A0EE7}">
      <dsp:nvSpPr>
        <dsp:cNvPr id="0" name=""/>
        <dsp:cNvSpPr/>
      </dsp:nvSpPr>
      <dsp:spPr>
        <a:xfrm>
          <a:off x="-274210" y="2220227"/>
          <a:ext cx="8367365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-6159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49256" y="2220227"/>
          <a:ext cx="7341896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Agriculture, Forestry and Fishing</a:t>
          </a:r>
          <a:endParaRPr lang="en-US" sz="2500" kern="1200" dirty="0"/>
        </a:p>
      </dsp:txBody>
      <dsp:txXfrm>
        <a:off x="749256" y="2220227"/>
        <a:ext cx="7341896" cy="88611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Bricklayer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Beauty Therapist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Chef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Accountant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Dietician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Marketing Manager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Accountant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Dietician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Marketing Manager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Software Developer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Mechanical Engineer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Dentist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Software Developer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Mechanical Engineer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Dentist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Bricklayer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Beauty Therapist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Chef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Bricklayer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Beauty Therapist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Chef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Accountant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Dietician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Marketing Manager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Accountant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Dietician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Marketing Manager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Energy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Construction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Health and Social Care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9002925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7976454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Culture, Media and Sports Occupations</a:t>
          </a:r>
          <a:endParaRPr lang="en-US" sz="2500" kern="1200" dirty="0"/>
        </a:p>
      </dsp:txBody>
      <dsp:txXfrm>
        <a:off x="1026470" y="379"/>
        <a:ext cx="7976454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9002925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7976454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Business and Public Service Professionals</a:t>
          </a:r>
          <a:endParaRPr lang="en-US" sz="2500" kern="1200" dirty="0"/>
        </a:p>
      </dsp:txBody>
      <dsp:txXfrm>
        <a:off x="1026470" y="1111278"/>
        <a:ext cx="7976454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9002925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7976454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Science and Technology Professionals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26470" y="2222177"/>
        <a:ext cx="7976454" cy="88871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Energy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Construction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Health and Social Care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Tourism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Food and Drink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Life Sciences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Tourism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Food and Drink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Life Sciences</a:t>
          </a: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9667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9667460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A. SCQF level 5 (equivalent to Nat 5) </a:t>
          </a:r>
          <a:endParaRPr lang="en-US" sz="3300" kern="1200" dirty="0"/>
        </a:p>
      </dsp:txBody>
      <dsp:txXfrm>
        <a:off x="0" y="1519"/>
        <a:ext cx="9667460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9667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9667460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B. SCQF level 6 (equivalent to Highers) </a:t>
          </a:r>
          <a:endParaRPr lang="en-US" sz="3300" kern="1200" dirty="0"/>
        </a:p>
      </dsp:txBody>
      <dsp:txXfrm>
        <a:off x="0" y="1037598"/>
        <a:ext cx="9667460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9667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9667460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C. SCQF levels 7-10 (equivalent to HNC to degree level) </a:t>
          </a:r>
          <a:endParaRPr lang="en-US" sz="3300" kern="1200" dirty="0"/>
        </a:p>
      </dsp:txBody>
      <dsp:txXfrm>
        <a:off x="0" y="2073678"/>
        <a:ext cx="9667460" cy="103607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9667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9667460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A. SCQF level 5 (equivalent to Nat 5) </a:t>
          </a:r>
          <a:endParaRPr lang="en-US" sz="3300" kern="1200" dirty="0"/>
        </a:p>
      </dsp:txBody>
      <dsp:txXfrm>
        <a:off x="0" y="1519"/>
        <a:ext cx="9667460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9667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9667460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B. SCQF level 6 (equivalent to Highers) </a:t>
          </a:r>
          <a:endParaRPr lang="en-US" sz="3300" kern="1200" dirty="0"/>
        </a:p>
      </dsp:txBody>
      <dsp:txXfrm>
        <a:off x="0" y="1037598"/>
        <a:ext cx="9667460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9667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9667460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C. SCQF levels 7-10 (equivalent to HNC to degree level) </a:t>
          </a:r>
          <a:endParaRPr lang="en-US" sz="3300" kern="1200" dirty="0"/>
        </a:p>
      </dsp:txBody>
      <dsp:txXfrm>
        <a:off x="0" y="2073678"/>
        <a:ext cx="9667460" cy="1036079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A. Kitchen and catering assistants</a:t>
          </a:r>
          <a:endParaRPr lang="en-US" sz="4200" kern="1200" dirty="0"/>
        </a:p>
      </dsp:txBody>
      <dsp:txXfrm>
        <a:off x="0" y="1519"/>
        <a:ext cx="7594111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B. Care workers and home carers</a:t>
          </a:r>
          <a:endParaRPr lang="en-US" sz="4200" kern="1200" dirty="0"/>
        </a:p>
      </dsp:txBody>
      <dsp:txXfrm>
        <a:off x="0" y="1037598"/>
        <a:ext cx="7594111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C. Engineering technicians</a:t>
          </a:r>
          <a:endParaRPr lang="en-US" sz="4200" kern="1200" dirty="0"/>
        </a:p>
      </dsp:txBody>
      <dsp:txXfrm>
        <a:off x="0" y="2073678"/>
        <a:ext cx="7594111" cy="103607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A. Kitchen and catering assistants</a:t>
          </a:r>
          <a:endParaRPr lang="en-US" sz="4200" kern="1200" dirty="0"/>
        </a:p>
      </dsp:txBody>
      <dsp:txXfrm>
        <a:off x="0" y="1519"/>
        <a:ext cx="7594111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B. Care workers and home carers</a:t>
          </a:r>
          <a:endParaRPr lang="en-US" sz="4200" kern="1200" dirty="0"/>
        </a:p>
      </dsp:txBody>
      <dsp:txXfrm>
        <a:off x="0" y="1037598"/>
        <a:ext cx="7594111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C. Engineering technicians</a:t>
          </a:r>
          <a:endParaRPr lang="en-US" sz="4200" kern="1200" dirty="0"/>
        </a:p>
      </dsp:txBody>
      <dsp:txXfrm>
        <a:off x="0" y="2073678"/>
        <a:ext cx="7594111" cy="103607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48,700</a:t>
          </a:r>
          <a:endParaRPr lang="en-US" sz="4800" kern="1200" dirty="0"/>
        </a:p>
      </dsp:txBody>
      <dsp:txXfrm>
        <a:off x="0" y="1519"/>
        <a:ext cx="7594111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61,500</a:t>
          </a:r>
          <a:endParaRPr lang="en-US" sz="4800" kern="1200" dirty="0"/>
        </a:p>
      </dsp:txBody>
      <dsp:txXfrm>
        <a:off x="0" y="1037598"/>
        <a:ext cx="7594111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72,300</a:t>
          </a:r>
          <a:endParaRPr lang="en-US" sz="4800" kern="1200" dirty="0"/>
        </a:p>
      </dsp:txBody>
      <dsp:txXfrm>
        <a:off x="0" y="2073678"/>
        <a:ext cx="7594111" cy="103607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48,700</a:t>
          </a:r>
          <a:endParaRPr lang="en-US" sz="4800" kern="1200" dirty="0"/>
        </a:p>
      </dsp:txBody>
      <dsp:txXfrm>
        <a:off x="0" y="1519"/>
        <a:ext cx="7594111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61,500</a:t>
          </a:r>
          <a:endParaRPr lang="en-US" sz="4800" kern="1200" dirty="0"/>
        </a:p>
      </dsp:txBody>
      <dsp:txXfrm>
        <a:off x="0" y="1037598"/>
        <a:ext cx="7594111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5941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594111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C. 72,300</a:t>
          </a:r>
          <a:endParaRPr lang="en-US" sz="4800" kern="1200" dirty="0"/>
        </a:p>
      </dsp:txBody>
      <dsp:txXfrm>
        <a:off x="0" y="2073678"/>
        <a:ext cx="7594111" cy="103607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True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False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0" y="379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268837" y="200341"/>
          <a:ext cx="488795" cy="4887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1026470" y="379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Healthcare</a:t>
          </a:r>
          <a:endParaRPr lang="en-US" sz="2500" kern="1200" dirty="0"/>
        </a:p>
      </dsp:txBody>
      <dsp:txXfrm>
        <a:off x="1026470" y="379"/>
        <a:ext cx="6822821" cy="888719"/>
      </dsp:txXfrm>
    </dsp:sp>
    <dsp:sp modelId="{781162F2-1904-4618-8E19-D9FF14CB9D1A}">
      <dsp:nvSpPr>
        <dsp:cNvPr id="0" name=""/>
        <dsp:cNvSpPr/>
      </dsp:nvSpPr>
      <dsp:spPr>
        <a:xfrm>
          <a:off x="0" y="1111278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268837" y="1311240"/>
          <a:ext cx="488795" cy="488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1026470" y="1111278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Tourism</a:t>
          </a:r>
          <a:endParaRPr lang="en-US" sz="2500" kern="1200"/>
        </a:p>
      </dsp:txBody>
      <dsp:txXfrm>
        <a:off x="1026470" y="1111278"/>
        <a:ext cx="6822821" cy="888719"/>
      </dsp:txXfrm>
    </dsp:sp>
    <dsp:sp modelId="{4B5A8CD2-71BB-448A-82AE-2B9A481A0EE7}">
      <dsp:nvSpPr>
        <dsp:cNvPr id="0" name=""/>
        <dsp:cNvSpPr/>
      </dsp:nvSpPr>
      <dsp:spPr>
        <a:xfrm>
          <a:off x="0" y="2222557"/>
          <a:ext cx="7849292" cy="8887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268837" y="2422139"/>
          <a:ext cx="488795" cy="4887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1026470" y="2222177"/>
          <a:ext cx="6822821" cy="888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56" tIns="94056" rIns="94056" bIns="940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Creative Industries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26470" y="2222177"/>
        <a:ext cx="6822821" cy="888719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True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False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True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False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True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False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True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False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True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False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True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False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True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False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True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False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5CFC-423B-48C0-AE5C-AEFC296B3D1B}">
      <dsp:nvSpPr>
        <dsp:cNvPr id="0" name=""/>
        <dsp:cNvSpPr/>
      </dsp:nvSpPr>
      <dsp:spPr>
        <a:xfrm>
          <a:off x="0" y="1519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8FA4-842E-452F-8F52-C90788D5877A}">
      <dsp:nvSpPr>
        <dsp:cNvPr id="0" name=""/>
        <dsp:cNvSpPr/>
      </dsp:nvSpPr>
      <dsp:spPr>
        <a:xfrm>
          <a:off x="0" y="1519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A. True</a:t>
          </a:r>
          <a:endParaRPr lang="en-US" sz="4800" kern="1200" dirty="0"/>
        </a:p>
      </dsp:txBody>
      <dsp:txXfrm>
        <a:off x="0" y="1519"/>
        <a:ext cx="7849292" cy="1036079"/>
      </dsp:txXfrm>
    </dsp:sp>
    <dsp:sp modelId="{094FFD50-92F8-4AD0-809D-BA1EA2F73FDF}">
      <dsp:nvSpPr>
        <dsp:cNvPr id="0" name=""/>
        <dsp:cNvSpPr/>
      </dsp:nvSpPr>
      <dsp:spPr>
        <a:xfrm>
          <a:off x="0" y="103759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623C-E5DC-4ABB-B437-C0E8E91EAA2A}">
      <dsp:nvSpPr>
        <dsp:cNvPr id="0" name=""/>
        <dsp:cNvSpPr/>
      </dsp:nvSpPr>
      <dsp:spPr>
        <a:xfrm>
          <a:off x="0" y="103759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B. False</a:t>
          </a:r>
          <a:endParaRPr lang="en-US" sz="4800" kern="1200" dirty="0"/>
        </a:p>
      </dsp:txBody>
      <dsp:txXfrm>
        <a:off x="0" y="1037598"/>
        <a:ext cx="7849292" cy="1036079"/>
      </dsp:txXfrm>
    </dsp:sp>
    <dsp:sp modelId="{6312F42F-4ED6-4465-BBCC-CDD3161D64CE}">
      <dsp:nvSpPr>
        <dsp:cNvPr id="0" name=""/>
        <dsp:cNvSpPr/>
      </dsp:nvSpPr>
      <dsp:spPr>
        <a:xfrm>
          <a:off x="0" y="2073678"/>
          <a:ext cx="784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314F-C990-426A-AFFF-47B3B569CCD9}">
      <dsp:nvSpPr>
        <dsp:cNvPr id="0" name=""/>
        <dsp:cNvSpPr/>
      </dsp:nvSpPr>
      <dsp:spPr>
        <a:xfrm>
          <a:off x="0" y="2073678"/>
          <a:ext cx="7849292" cy="103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073678"/>
        <a:ext cx="7849292" cy="10360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E3AB-EFC9-48DD-8102-4E0D8F387C44}">
      <dsp:nvSpPr>
        <dsp:cNvPr id="0" name=""/>
        <dsp:cNvSpPr/>
      </dsp:nvSpPr>
      <dsp:spPr>
        <a:xfrm>
          <a:off x="-263585" y="4931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82CFE-F4A4-4F08-A1BA-6F913E56D5C1}">
      <dsp:nvSpPr>
        <dsp:cNvPr id="0" name=""/>
        <dsp:cNvSpPr/>
      </dsp:nvSpPr>
      <dsp:spPr>
        <a:xfrm>
          <a:off x="4465" y="204308"/>
          <a:ext cx="487364" cy="487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412B-99E7-4DA9-BDB9-A93F39036A3F}">
      <dsp:nvSpPr>
        <dsp:cNvPr id="0" name=""/>
        <dsp:cNvSpPr/>
      </dsp:nvSpPr>
      <dsp:spPr>
        <a:xfrm>
          <a:off x="230708" y="4931"/>
          <a:ext cx="8116803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       Construction</a:t>
          </a:r>
          <a:endParaRPr lang="en-US" sz="2500" kern="1200" dirty="0"/>
        </a:p>
      </dsp:txBody>
      <dsp:txXfrm>
        <a:off x="230708" y="4931"/>
        <a:ext cx="8116803" cy="886118"/>
      </dsp:txXfrm>
    </dsp:sp>
    <dsp:sp modelId="{781162F2-1904-4618-8E19-D9FF14CB9D1A}">
      <dsp:nvSpPr>
        <dsp:cNvPr id="0" name=""/>
        <dsp:cNvSpPr/>
      </dsp:nvSpPr>
      <dsp:spPr>
        <a:xfrm>
          <a:off x="-263585" y="1112579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530C1-BDF0-4CAA-81E6-D13EFD7A5CC5}">
      <dsp:nvSpPr>
        <dsp:cNvPr id="0" name=""/>
        <dsp:cNvSpPr/>
      </dsp:nvSpPr>
      <dsp:spPr>
        <a:xfrm>
          <a:off x="4465" y="1311956"/>
          <a:ext cx="487364" cy="487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6C5-3658-496D-921F-8AC9043527B8}">
      <dsp:nvSpPr>
        <dsp:cNvPr id="0" name=""/>
        <dsp:cNvSpPr/>
      </dsp:nvSpPr>
      <dsp:spPr>
        <a:xfrm>
          <a:off x="759881" y="1112579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Engineering</a:t>
          </a:r>
          <a:endParaRPr lang="en-US" sz="2500" kern="1200" dirty="0"/>
        </a:p>
      </dsp:txBody>
      <dsp:txXfrm>
        <a:off x="759881" y="1112579"/>
        <a:ext cx="7058458" cy="886118"/>
      </dsp:txXfrm>
    </dsp:sp>
    <dsp:sp modelId="{4B5A8CD2-71BB-448A-82AE-2B9A481A0EE7}">
      <dsp:nvSpPr>
        <dsp:cNvPr id="0" name=""/>
        <dsp:cNvSpPr/>
      </dsp:nvSpPr>
      <dsp:spPr>
        <a:xfrm>
          <a:off x="-263585" y="2220227"/>
          <a:ext cx="8083927" cy="8861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745F9-93F6-439A-B557-3FC5FA974CED}">
      <dsp:nvSpPr>
        <dsp:cNvPr id="0" name=""/>
        <dsp:cNvSpPr/>
      </dsp:nvSpPr>
      <dsp:spPr>
        <a:xfrm>
          <a:off x="4465" y="2419603"/>
          <a:ext cx="487364" cy="487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5938E-2E76-479F-AF0E-8D4F5648D74E}">
      <dsp:nvSpPr>
        <dsp:cNvPr id="0" name=""/>
        <dsp:cNvSpPr/>
      </dsp:nvSpPr>
      <dsp:spPr>
        <a:xfrm>
          <a:off x="759881" y="2220227"/>
          <a:ext cx="7058458" cy="88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81" tIns="93781" rIns="93781" bIns="937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Food and Drink</a:t>
          </a:r>
        </a:p>
      </dsp:txBody>
      <dsp:txXfrm>
        <a:off x="759881" y="2220227"/>
        <a:ext cx="7058458" cy="88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6FEBE-8254-40C0-842C-52D5D488B339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D95AE-EACD-4FD5-8F98-08C851870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4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887DC-9676-D42C-2C55-992018E13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57CE5-89C5-FA29-E5EF-FF3106995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973F4-8700-864B-940C-330D05B9D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F1DC1-F606-5CF8-F27E-1155CEED0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9FD01-25D8-4276-99E6-896B4DCE24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36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 sector is a way to categorise business or industries that offer similar products of services. You can have lots of different occupations in a sector which means lots of potential job opportunities.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5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61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30D74-4C8F-1B38-3270-E46A4E403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9E063D-E68F-FF15-21E5-7E5D14BCA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753DD-F0DA-36BE-1841-247DEF18E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72091-8745-3C18-C44A-9D0E7F8D2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9FD01-25D8-4276-99E6-896B4DCE24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893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3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03D87-1DD8-624C-0048-00D1F1F6E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6BD9A-08C8-034E-36E9-3B09AB21C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E9CC2D-0E65-DFFA-0CAE-25F0840F9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65A95-F498-1905-2D8F-8543BC5F6C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9FD01-25D8-4276-99E6-896B4DCE24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12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 sector is a way to categorise business or industries that offer similar products of services. You can have lots of different occupations in a sector which means lots of potential job opportunities.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51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273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2026 - 2023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21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8B838-A3C2-88E7-5C00-8B9C8D8BB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66574-7950-4A19-9A5F-9F7DE866F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F7029-CCD2-F896-CBCE-09C3AA68C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48252-9CAF-164A-2EE3-C3FA76132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9FD01-25D8-4276-99E6-896B4DCE24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97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 sector is a way to categorise business or industries that offer similar products of services. You can have lots of different occupations in a sector which means lots of potential job opportunities.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5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53444-9287-9F73-196D-F204F92D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7AE01-0A64-7811-88C5-245D2EDD9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7EAC95-AEA3-8076-6960-4CAB39A6B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E13AE-C18E-9631-8FAA-F4B2FF9126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9FD01-25D8-4276-99E6-896B4DCE24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88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215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B6717-87BA-3684-12E2-EAD91C7FC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41BAB-40E5-C84A-C860-FF7CCDA16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E901D-D778-F47F-0D63-0EDE1A1DA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3C82C-228F-F873-F12D-972987F92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9FD01-25D8-4276-99E6-896B4DCE24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47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51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 sector is a way to categorise business or industries that offer similar products of services. You can have lots of different occupations in a sector which means lots of potential job opportunities.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215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92781-2B0C-A48B-0425-2D6922FEE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4DFD9-6204-5679-9A96-740D642BB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D1A307-F331-6530-5037-05C047D82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A34E8-6FEB-5BFC-2BDA-860CB0BCF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9FD01-25D8-4276-99E6-896B4DCE24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299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51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GVA divided by the number of people employed in the sector. GVA is a calculation of the value of goods or services produced by a sector to the economy minus the costs of production.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59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9FD01-25D8-4276-99E6-896B4DCE24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81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295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1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51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55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103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399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617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316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65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369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71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FD01-25D8-4276-99E6-896B4DCE2488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31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FD01-25D8-4276-99E6-896B4DCE2488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84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*Glasgow College Region covers East Dunbartonshire, East Renfrewshire and Glasgow City local authorities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15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241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858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713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404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04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002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949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965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041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24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883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FD01-25D8-4276-99E6-896B4DCE2488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4317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379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593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817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341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10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418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506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18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8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B8C06-4457-9F91-2B78-1EE5003E4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E599A-CDD2-772B-4AD5-C87CFE9F1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62B01-827D-568A-2F0D-D1258BC82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BD590-C556-AD3C-249F-9113AB8A5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9FD01-25D8-4276-99E6-896B4DCE24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001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259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61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47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FD01-25D8-4276-99E6-896B4DCE2488}" type="slidenum">
              <a:rPr lang="en-GB" smtClean="0"/>
              <a:pPr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4713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8557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593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819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655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7761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89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 sector is a way to categorise business or industries that offer similar products of services. You can have lots of different occupations in a sector which means lots of potential job opportunities.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6819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234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627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677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797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9FD01-25D8-4276-99E6-896B4DCE2488}" type="slidenum">
              <a:rPr lang="en-GB" smtClean="0"/>
              <a:pPr/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5139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916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664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686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644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1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D95AE-EACD-4FD5-8F98-08C8518702E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30710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8370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970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6135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8489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D95AE-EACD-4FD5-8F98-08C8518702E3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3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D84C4-E735-E904-C3C7-E30A51A7E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5FE4A-9813-495D-2500-109E0275C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1376E-97B9-F3BB-A836-573CA68F5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– next 3 slides have an image of  a young persons face only  (rest of picture revealed in stages)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initial impressions, take a guess at what type of jobs they might do (group should be thinking about unconscious bias so likely to pick roles not traditionally linked to that gender - this still proves the bias is there but that awareness means Bias can be challenged)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What if you had more information? Share 3 or 4 hints to what the job is (from slide notes) and reveal one to two panels over the image...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Final guess (shout out or write it down on paper).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After discussion reveal full screen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ED7A-2C88-5C0F-68AE-405169813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9FD01-25D8-4276-99E6-896B4DCE24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96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0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3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4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8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3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6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51BB-DD6D-4B4D-B3EC-261489296FB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523B7-8B44-BE43-9D44-4B0DFBA6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6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5.xml"/><Relationship Id="rId7" Type="http://schemas.microsoft.com/office/2007/relationships/diagramDrawing" Target="../diagrams/drawing85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5.xml"/><Relationship Id="rId5" Type="http://schemas.openxmlformats.org/officeDocument/2006/relationships/diagramQuickStyle" Target="../diagrams/quickStyle85.xml"/><Relationship Id="rId4" Type="http://schemas.openxmlformats.org/officeDocument/2006/relationships/diagramLayout" Target="../diagrams/layout8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6.xml"/><Relationship Id="rId7" Type="http://schemas.microsoft.com/office/2007/relationships/diagramDrawing" Target="../diagrams/drawing86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6.xml"/><Relationship Id="rId5" Type="http://schemas.openxmlformats.org/officeDocument/2006/relationships/diagramQuickStyle" Target="../diagrams/quickStyle86.xml"/><Relationship Id="rId4" Type="http://schemas.openxmlformats.org/officeDocument/2006/relationships/diagramLayout" Target="../diagrams/layout8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7.xml"/><Relationship Id="rId7" Type="http://schemas.microsoft.com/office/2007/relationships/diagramDrawing" Target="../diagrams/drawing8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7.xml"/><Relationship Id="rId5" Type="http://schemas.openxmlformats.org/officeDocument/2006/relationships/diagramQuickStyle" Target="../diagrams/quickStyle87.xml"/><Relationship Id="rId4" Type="http://schemas.openxmlformats.org/officeDocument/2006/relationships/diagramLayout" Target="../diagrams/layout8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8.xml"/><Relationship Id="rId7" Type="http://schemas.microsoft.com/office/2007/relationships/diagramDrawing" Target="../diagrams/drawing88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8.xml"/><Relationship Id="rId5" Type="http://schemas.openxmlformats.org/officeDocument/2006/relationships/diagramQuickStyle" Target="../diagrams/quickStyle88.xml"/><Relationship Id="rId4" Type="http://schemas.openxmlformats.org/officeDocument/2006/relationships/diagramLayout" Target="../diagrams/layout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7.xml"/><Relationship Id="rId5" Type="http://schemas.openxmlformats.org/officeDocument/2006/relationships/diagramQuickStyle" Target="../diagrams/quickStyle67.xml"/><Relationship Id="rId4" Type="http://schemas.openxmlformats.org/officeDocument/2006/relationships/diagramLayout" Target="../diagrams/layout6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9.xml"/><Relationship Id="rId5" Type="http://schemas.openxmlformats.org/officeDocument/2006/relationships/diagramQuickStyle" Target="../diagrams/quickStyle69.xml"/><Relationship Id="rId4" Type="http://schemas.openxmlformats.org/officeDocument/2006/relationships/diagramLayout" Target="../diagrams/layout6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0.xml"/><Relationship Id="rId7" Type="http://schemas.microsoft.com/office/2007/relationships/diagramDrawing" Target="../diagrams/drawing70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5.xml"/><Relationship Id="rId7" Type="http://schemas.microsoft.com/office/2007/relationships/diagramDrawing" Target="../diagrams/drawing7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5.xml"/><Relationship Id="rId5" Type="http://schemas.openxmlformats.org/officeDocument/2006/relationships/diagramQuickStyle" Target="../diagrams/quickStyle75.xml"/><Relationship Id="rId4" Type="http://schemas.openxmlformats.org/officeDocument/2006/relationships/diagramLayout" Target="../diagrams/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6.xml"/><Relationship Id="rId7" Type="http://schemas.microsoft.com/office/2007/relationships/diagramDrawing" Target="../diagrams/drawing7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6.xml"/><Relationship Id="rId5" Type="http://schemas.openxmlformats.org/officeDocument/2006/relationships/diagramQuickStyle" Target="../diagrams/quickStyle76.xml"/><Relationship Id="rId4" Type="http://schemas.openxmlformats.org/officeDocument/2006/relationships/diagramLayout" Target="../diagrams/layout7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7.xml"/><Relationship Id="rId7" Type="http://schemas.microsoft.com/office/2007/relationships/diagramDrawing" Target="../diagrams/drawing7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7.xml"/><Relationship Id="rId5" Type="http://schemas.openxmlformats.org/officeDocument/2006/relationships/diagramQuickStyle" Target="../diagrams/quickStyle77.xml"/><Relationship Id="rId4" Type="http://schemas.openxmlformats.org/officeDocument/2006/relationships/diagramLayout" Target="../diagrams/layout7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8.xml"/><Relationship Id="rId7" Type="http://schemas.microsoft.com/office/2007/relationships/diagramDrawing" Target="../diagrams/drawing78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8.xml"/><Relationship Id="rId5" Type="http://schemas.openxmlformats.org/officeDocument/2006/relationships/diagramQuickStyle" Target="../diagrams/quickStyle78.xml"/><Relationship Id="rId4" Type="http://schemas.openxmlformats.org/officeDocument/2006/relationships/diagramLayout" Target="../diagrams/layout7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9.xml"/><Relationship Id="rId7" Type="http://schemas.microsoft.com/office/2007/relationships/diagramDrawing" Target="../diagrams/drawing7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9.xml"/><Relationship Id="rId5" Type="http://schemas.openxmlformats.org/officeDocument/2006/relationships/diagramQuickStyle" Target="../diagrams/quickStyle79.xml"/><Relationship Id="rId4" Type="http://schemas.openxmlformats.org/officeDocument/2006/relationships/diagramLayout" Target="../diagrams/layout7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0.xml"/><Relationship Id="rId7" Type="http://schemas.microsoft.com/office/2007/relationships/diagramDrawing" Target="../diagrams/drawing80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0.xml"/><Relationship Id="rId5" Type="http://schemas.openxmlformats.org/officeDocument/2006/relationships/diagramQuickStyle" Target="../diagrams/quickStyle80.xml"/><Relationship Id="rId4" Type="http://schemas.openxmlformats.org/officeDocument/2006/relationships/diagramLayout" Target="../diagrams/layout8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1.xml"/><Relationship Id="rId7" Type="http://schemas.microsoft.com/office/2007/relationships/diagramDrawing" Target="../diagrams/drawing81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1.xml"/><Relationship Id="rId5" Type="http://schemas.openxmlformats.org/officeDocument/2006/relationships/diagramQuickStyle" Target="../diagrams/quickStyle81.xml"/><Relationship Id="rId4" Type="http://schemas.openxmlformats.org/officeDocument/2006/relationships/diagramLayout" Target="../diagrams/layout8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2.xml"/><Relationship Id="rId7" Type="http://schemas.microsoft.com/office/2007/relationships/diagramDrawing" Target="../diagrams/drawing82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2.xml"/><Relationship Id="rId5" Type="http://schemas.openxmlformats.org/officeDocument/2006/relationships/diagramQuickStyle" Target="../diagrams/quickStyle82.xml"/><Relationship Id="rId4" Type="http://schemas.openxmlformats.org/officeDocument/2006/relationships/diagramLayout" Target="../diagrams/layout8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3.xml"/><Relationship Id="rId7" Type="http://schemas.microsoft.com/office/2007/relationships/diagramDrawing" Target="../diagrams/drawing83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3.xml"/><Relationship Id="rId5" Type="http://schemas.openxmlformats.org/officeDocument/2006/relationships/diagramQuickStyle" Target="../diagrams/quickStyle83.xml"/><Relationship Id="rId4" Type="http://schemas.openxmlformats.org/officeDocument/2006/relationships/diagramLayout" Target="../diagrams/layout8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4.xml"/><Relationship Id="rId7" Type="http://schemas.microsoft.com/office/2007/relationships/diagramDrawing" Target="../diagrams/drawing84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4.xml"/><Relationship Id="rId5" Type="http://schemas.openxmlformats.org/officeDocument/2006/relationships/diagramQuickStyle" Target="../diagrams/quickStyle84.xml"/><Relationship Id="rId4" Type="http://schemas.openxmlformats.org/officeDocument/2006/relationships/diagramLayout" Target="../diagrams/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5E87C-2CFC-270E-2EC0-D56681BB8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9B4BE2-6C17-C88F-6A23-6D87581A19BD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A0287-0116-0703-78B3-EF2EC083B2DF}"/>
              </a:ext>
            </a:extLst>
          </p:cNvPr>
          <p:cNvSpPr txBox="1"/>
          <p:nvPr/>
        </p:nvSpPr>
        <p:spPr>
          <a:xfrm>
            <a:off x="2711624" y="83671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Where are the opportunities?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8642D231-4289-6CBC-D75A-0332058A5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3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14EABD-FA8B-DD01-D977-B7A7D5B9010E}"/>
              </a:ext>
            </a:extLst>
          </p:cNvPr>
          <p:cNvSpPr/>
          <p:nvPr/>
        </p:nvSpPr>
        <p:spPr>
          <a:xfrm>
            <a:off x="741814" y="5156791"/>
            <a:ext cx="9190856" cy="983927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016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Scotland’s Creative Industries, in which type of occupation are the most people currently employed?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9002925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0CBF55-4FB7-4DEA-9212-79D5AA6722DF}"/>
              </a:ext>
            </a:extLst>
          </p:cNvPr>
          <p:cNvSpPr/>
          <p:nvPr/>
        </p:nvSpPr>
        <p:spPr>
          <a:xfrm>
            <a:off x="492579" y="3910134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3B0980-1216-434B-97A9-B65609016639}"/>
              </a:ext>
            </a:extLst>
          </p:cNvPr>
          <p:cNvSpPr/>
          <p:nvPr/>
        </p:nvSpPr>
        <p:spPr>
          <a:xfrm>
            <a:off x="492578" y="2764145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C71149-5A7C-4FFC-8302-0C2D94F02B23}"/>
              </a:ext>
            </a:extLst>
          </p:cNvPr>
          <p:cNvSpPr/>
          <p:nvPr/>
        </p:nvSpPr>
        <p:spPr>
          <a:xfrm>
            <a:off x="49257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816A2-7A54-F0D3-1789-F9DFF638C95B}"/>
              </a:ext>
            </a:extLst>
          </p:cNvPr>
          <p:cNvSpPr txBox="1"/>
          <p:nvPr/>
        </p:nvSpPr>
        <p:spPr>
          <a:xfrm>
            <a:off x="10294706" y="2991811"/>
            <a:ext cx="163239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10,700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FA2497-2F3B-9309-0C1C-C1160EBE0563}"/>
              </a:ext>
            </a:extLst>
          </p:cNvPr>
          <p:cNvSpPr txBox="1"/>
          <p:nvPr/>
        </p:nvSpPr>
        <p:spPr>
          <a:xfrm>
            <a:off x="10294706" y="5150775"/>
            <a:ext cx="163239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29,800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769C2-2A52-153E-36AF-C681175583E6}"/>
              </a:ext>
            </a:extLst>
          </p:cNvPr>
          <p:cNvSpPr txBox="1"/>
          <p:nvPr/>
        </p:nvSpPr>
        <p:spPr>
          <a:xfrm>
            <a:off x="10294706" y="4110261"/>
            <a:ext cx="163239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12,900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AEC7B-93F6-EBD3-E87B-788691F4B496}"/>
              </a:ext>
            </a:extLst>
          </p:cNvPr>
          <p:cNvSpPr txBox="1"/>
          <p:nvPr/>
        </p:nvSpPr>
        <p:spPr>
          <a:xfrm>
            <a:off x="6226493" y="6271913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Sectoral Skills Assessment - Creative Industries Oct 2023</a:t>
            </a:r>
          </a:p>
        </p:txBody>
      </p:sp>
    </p:spTree>
    <p:extLst>
      <p:ext uri="{BB962C8B-B14F-4D97-AF65-F5344CB8AC3E}">
        <p14:creationId xmlns:p14="http://schemas.microsoft.com/office/powerpoint/2010/main" val="36485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2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You don’t have to be employed to do a Modern Apprenticeship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1981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2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You don’t have to be employed to do a Modern Apprenticeship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DA7B6E-0AD5-E176-62B4-960E54245466}"/>
              </a:ext>
            </a:extLst>
          </p:cNvPr>
          <p:cNvSpPr/>
          <p:nvPr/>
        </p:nvSpPr>
        <p:spPr>
          <a:xfrm>
            <a:off x="826875" y="4148728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17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There are currently three types of Modern Apprenticeship – construction, engineering and business administration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806356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17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There are currently three types of Modern Apprenticeship – construction, engineering and business administration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935E2A-332B-7F59-7805-1D87488B2EE9}"/>
              </a:ext>
            </a:extLst>
          </p:cNvPr>
          <p:cNvSpPr/>
          <p:nvPr/>
        </p:nvSpPr>
        <p:spPr>
          <a:xfrm>
            <a:off x="826875" y="4148728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5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8" y="1350101"/>
            <a:ext cx="1077740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Across Scotland, which industry sector is predicted to need the most 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people by 2026?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402529-1B1A-4A4A-B335-FCD2E6A9AF48}"/>
              </a:ext>
            </a:extLst>
          </p:cNvPr>
          <p:cNvSpPr/>
          <p:nvPr/>
        </p:nvSpPr>
        <p:spPr>
          <a:xfrm>
            <a:off x="698078" y="4029291"/>
            <a:ext cx="8019413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6E407-F2BB-46E3-A37A-CD15B7EC3475}"/>
              </a:ext>
            </a:extLst>
          </p:cNvPr>
          <p:cNvSpPr txBox="1"/>
          <p:nvPr/>
        </p:nvSpPr>
        <p:spPr>
          <a:xfrm>
            <a:off x="9353550" y="5210616"/>
            <a:ext cx="237416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4,300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63C35-CBD5-4F9F-919F-B28E605CE857}"/>
              </a:ext>
            </a:extLst>
          </p:cNvPr>
          <p:cNvSpPr txBox="1"/>
          <p:nvPr/>
        </p:nvSpPr>
        <p:spPr>
          <a:xfrm>
            <a:off x="9353550" y="4170102"/>
            <a:ext cx="268224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9,400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72350-6A91-47B9-8340-DDF5059DEB61}"/>
              </a:ext>
            </a:extLst>
          </p:cNvPr>
          <p:cNvSpPr txBox="1"/>
          <p:nvPr/>
        </p:nvSpPr>
        <p:spPr>
          <a:xfrm>
            <a:off x="9353549" y="3051652"/>
            <a:ext cx="237416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6,700 people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4B7BC7-F805-4B68-9785-BB2B4A638B62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4F9C8C-C5E5-4B6F-9162-499BCC50028B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B8CA79-B4C4-419A-886B-7202E8C15BF5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416E4-A22A-3FA4-0310-D0AC2AC5CE95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Data Matrix [Accessed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35859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D3610-A868-7364-ABA4-4000722B7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CC1CDF-403C-0138-1EDB-1F9A852F0B92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2C460-4BE4-6882-31AF-5F8325F50A7D}"/>
              </a:ext>
            </a:extLst>
          </p:cNvPr>
          <p:cNvSpPr txBox="1"/>
          <p:nvPr/>
        </p:nvSpPr>
        <p:spPr>
          <a:xfrm>
            <a:off x="2711624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Civil Engineering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090E0304-678A-97F1-C5E1-B1B6FB057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065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2033, which of these industry sectors in Aberdeenshire is predicted to employ the most people?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41814" y="2910842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66F39-C075-43B0-B246-F39AF9B0B23B}"/>
              </a:ext>
            </a:extLst>
          </p:cNvPr>
          <p:cNvSpPr txBox="1"/>
          <p:nvPr/>
        </p:nvSpPr>
        <p:spPr>
          <a:xfrm>
            <a:off x="9750479" y="5227301"/>
            <a:ext cx="153054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9,400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C6A5E-502B-4212-BE2F-6D46EE311AD3}"/>
              </a:ext>
            </a:extLst>
          </p:cNvPr>
          <p:cNvSpPr txBox="1"/>
          <p:nvPr/>
        </p:nvSpPr>
        <p:spPr>
          <a:xfrm>
            <a:off x="9750480" y="4066073"/>
            <a:ext cx="172575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11,400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34E94-B6F8-412F-8DAF-0DC1D0B15BCD}"/>
              </a:ext>
            </a:extLst>
          </p:cNvPr>
          <p:cNvSpPr txBox="1"/>
          <p:nvPr/>
        </p:nvSpPr>
        <p:spPr>
          <a:xfrm>
            <a:off x="9750481" y="2942692"/>
            <a:ext cx="186595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14,000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C6207-3EE3-0B6F-6B16-00DC1B4DAEDB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Data Matrix [Accessed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18451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631526" y="1094575"/>
            <a:ext cx="10777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January 2023 and June 2023, which Scottish location posted the greatest number of civil engineering jobs vacancies?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402529-1B1A-4A4A-B335-FCD2E6A9AF48}"/>
              </a:ext>
            </a:extLst>
          </p:cNvPr>
          <p:cNvSpPr/>
          <p:nvPr/>
        </p:nvSpPr>
        <p:spPr>
          <a:xfrm>
            <a:off x="698078" y="4029291"/>
            <a:ext cx="8019413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6E407-F2BB-46E3-A37A-CD15B7EC3475}"/>
              </a:ext>
            </a:extLst>
          </p:cNvPr>
          <p:cNvSpPr txBox="1"/>
          <p:nvPr/>
        </p:nvSpPr>
        <p:spPr>
          <a:xfrm>
            <a:off x="9353550" y="5210616"/>
            <a:ext cx="237416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63C35-CBD5-4F9F-919F-B28E605CE857}"/>
              </a:ext>
            </a:extLst>
          </p:cNvPr>
          <p:cNvSpPr txBox="1"/>
          <p:nvPr/>
        </p:nvSpPr>
        <p:spPr>
          <a:xfrm>
            <a:off x="9353550" y="4170102"/>
            <a:ext cx="268224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72350-6A91-47B9-8340-DDF5059DEB61}"/>
              </a:ext>
            </a:extLst>
          </p:cNvPr>
          <p:cNvSpPr txBox="1"/>
          <p:nvPr/>
        </p:nvSpPr>
        <p:spPr>
          <a:xfrm>
            <a:off x="9353549" y="3051652"/>
            <a:ext cx="237416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4B7BC7-F805-4B68-9785-BB2B4A638B62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4F9C8C-C5E5-4B6F-9162-499BCC50028B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B8CA79-B4C4-419A-886B-7202E8C15BF5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78AE7-1467-0E81-3AB8-DA9DE604C1ED}"/>
              </a:ext>
            </a:extLst>
          </p:cNvPr>
          <p:cNvSpPr txBox="1"/>
          <p:nvPr/>
        </p:nvSpPr>
        <p:spPr>
          <a:xfrm>
            <a:off x="6597016" y="6305839"/>
            <a:ext cx="5438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Sectoral Skills Assessment – Construction Oct 2023</a:t>
            </a:r>
          </a:p>
        </p:txBody>
      </p:sp>
    </p:spTree>
    <p:extLst>
      <p:ext uri="{BB962C8B-B14F-4D97-AF65-F5344CB8AC3E}">
        <p14:creationId xmlns:p14="http://schemas.microsoft.com/office/powerpoint/2010/main" val="10613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075697"/>
            <a:ext cx="1112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Graduate Apprenticeship Framework saw the greatest number of new starts 2021/2022?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41814" y="2910842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0F27D-5567-254A-B5D3-7DF2A92DB3EF}"/>
              </a:ext>
            </a:extLst>
          </p:cNvPr>
          <p:cNvSpPr txBox="1"/>
          <p:nvPr/>
        </p:nvSpPr>
        <p:spPr>
          <a:xfrm>
            <a:off x="9750479" y="5227301"/>
            <a:ext cx="153054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127E0-2473-BFF2-7BE9-F21B4071DF4A}"/>
              </a:ext>
            </a:extLst>
          </p:cNvPr>
          <p:cNvSpPr txBox="1"/>
          <p:nvPr/>
        </p:nvSpPr>
        <p:spPr>
          <a:xfrm>
            <a:off x="9750480" y="4066073"/>
            <a:ext cx="172575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BA3D6-9097-DC3F-F239-6017479A7849}"/>
              </a:ext>
            </a:extLst>
          </p:cNvPr>
          <p:cNvSpPr txBox="1"/>
          <p:nvPr/>
        </p:nvSpPr>
        <p:spPr>
          <a:xfrm>
            <a:off x="9750481" y="2942692"/>
            <a:ext cx="186595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4EF70-16D7-9614-3661-98BB3C54652C}"/>
              </a:ext>
            </a:extLst>
          </p:cNvPr>
          <p:cNvSpPr txBox="1"/>
          <p:nvPr/>
        </p:nvSpPr>
        <p:spPr>
          <a:xfrm>
            <a:off x="6958013" y="6279329"/>
            <a:ext cx="5089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Graduate Apprenticeship Annual Report 2022</a:t>
            </a:r>
          </a:p>
        </p:txBody>
      </p:sp>
    </p:spTree>
    <p:extLst>
      <p:ext uri="{BB962C8B-B14F-4D97-AF65-F5344CB8AC3E}">
        <p14:creationId xmlns:p14="http://schemas.microsoft.com/office/powerpoint/2010/main" val="25909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103642-06C7-1931-8EAE-E0C78C96A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BABE27-933F-12A3-AB1B-2E8DA0469A41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4CB02-7053-A0B6-175F-0D5A36DEF4ED}"/>
              </a:ext>
            </a:extLst>
          </p:cNvPr>
          <p:cNvSpPr txBox="1"/>
          <p:nvPr/>
        </p:nvSpPr>
        <p:spPr>
          <a:xfrm>
            <a:off x="2711624" y="83671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Children &amp; Young People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0AFAEF5B-8DCF-EC7A-B2DC-AD975FD3F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0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657985" y="5125128"/>
            <a:ext cx="94918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607072" y="1017081"/>
            <a:ext cx="10165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Across Scotland by 2033, which childcare related occupation is it anticipated that the most people will be employed in?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9270335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66F39-C075-43B0-B246-F39AF9B0B23B}"/>
              </a:ext>
            </a:extLst>
          </p:cNvPr>
          <p:cNvSpPr txBox="1"/>
          <p:nvPr/>
        </p:nvSpPr>
        <p:spPr>
          <a:xfrm>
            <a:off x="10501299" y="5192045"/>
            <a:ext cx="153469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10,100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C6A5E-502B-4212-BE2F-6D46EE311AD3}"/>
              </a:ext>
            </a:extLst>
          </p:cNvPr>
          <p:cNvSpPr txBox="1"/>
          <p:nvPr/>
        </p:nvSpPr>
        <p:spPr>
          <a:xfrm>
            <a:off x="10501299" y="4093959"/>
            <a:ext cx="132087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6,300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34E94-B6F8-412F-8DAF-0DC1D0B15BCD}"/>
              </a:ext>
            </a:extLst>
          </p:cNvPr>
          <p:cNvSpPr txBox="1"/>
          <p:nvPr/>
        </p:nvSpPr>
        <p:spPr>
          <a:xfrm>
            <a:off x="10501299" y="2995873"/>
            <a:ext cx="126533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6,500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B6904-833A-4F06-900A-BECA2E125415}"/>
              </a:ext>
            </a:extLst>
          </p:cNvPr>
          <p:cNvSpPr txBox="1"/>
          <p:nvPr/>
        </p:nvSpPr>
        <p:spPr>
          <a:xfrm>
            <a:off x="6476700" y="63711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SDS RSA Regional Report - Aberdeen City And Shire 2023​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17FDBF-10B0-4C1D-91E9-8991113EC709}"/>
              </a:ext>
            </a:extLst>
          </p:cNvPr>
          <p:cNvSpPr/>
          <p:nvPr/>
        </p:nvSpPr>
        <p:spPr>
          <a:xfrm>
            <a:off x="739489" y="2983149"/>
            <a:ext cx="9044592" cy="935647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8865765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295819" y="1309157"/>
            <a:ext cx="11600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of these industries in Scotland is predicted to see the most new and replacement roles between 2026 to 2033?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0CBF55-4FB7-4DEA-9212-79D5AA6722DF}"/>
              </a:ext>
            </a:extLst>
          </p:cNvPr>
          <p:cNvSpPr/>
          <p:nvPr/>
        </p:nvSpPr>
        <p:spPr>
          <a:xfrm>
            <a:off x="492579" y="3910134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3B0980-1216-434B-97A9-B65609016639}"/>
              </a:ext>
            </a:extLst>
          </p:cNvPr>
          <p:cNvSpPr/>
          <p:nvPr/>
        </p:nvSpPr>
        <p:spPr>
          <a:xfrm>
            <a:off x="492578" y="2764145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C71149-5A7C-4FFC-8302-0C2D94F02B23}"/>
              </a:ext>
            </a:extLst>
          </p:cNvPr>
          <p:cNvSpPr/>
          <p:nvPr/>
        </p:nvSpPr>
        <p:spPr>
          <a:xfrm>
            <a:off x="49257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2039C-4B1C-B543-7909-6BB9DA628858}"/>
              </a:ext>
            </a:extLst>
          </p:cNvPr>
          <p:cNvSpPr txBox="1"/>
          <p:nvPr/>
        </p:nvSpPr>
        <p:spPr>
          <a:xfrm>
            <a:off x="10187179" y="5192045"/>
            <a:ext cx="153469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10,600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09A89-D4E8-43F4-E49A-E2A90274EC86}"/>
              </a:ext>
            </a:extLst>
          </p:cNvPr>
          <p:cNvSpPr txBox="1"/>
          <p:nvPr/>
        </p:nvSpPr>
        <p:spPr>
          <a:xfrm>
            <a:off x="10187179" y="4093959"/>
            <a:ext cx="132087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5,400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F7B55-B10A-34AE-BD9B-679CAA3E12FC}"/>
              </a:ext>
            </a:extLst>
          </p:cNvPr>
          <p:cNvSpPr txBox="1"/>
          <p:nvPr/>
        </p:nvSpPr>
        <p:spPr>
          <a:xfrm>
            <a:off x="10187179" y="2995873"/>
            <a:ext cx="151224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45,500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5768E-3AB0-7CCA-1F43-0C5A797F83AC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Data Matrix [Accessed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19083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515438" y="1069037"/>
            <a:ext cx="10500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Across all Scottish local authorities, which Modern Apprenticeship framework saw the greatest number of new start across 2022/2023?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402529-1B1A-4A4A-B335-FCD2E6A9AF48}"/>
              </a:ext>
            </a:extLst>
          </p:cNvPr>
          <p:cNvSpPr/>
          <p:nvPr/>
        </p:nvSpPr>
        <p:spPr>
          <a:xfrm>
            <a:off x="698078" y="4029291"/>
            <a:ext cx="8019413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4B7BC7-F805-4B68-9785-BB2B4A638B62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4F9C8C-C5E5-4B6F-9162-499BCC50028B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B8CA79-B4C4-419A-886B-7202E8C15BF5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C08A2-801E-0F78-ED7E-CE563C795197}"/>
              </a:ext>
            </a:extLst>
          </p:cNvPr>
          <p:cNvSpPr txBox="1"/>
          <p:nvPr/>
        </p:nvSpPr>
        <p:spPr>
          <a:xfrm>
            <a:off x="9695689" y="5192045"/>
            <a:ext cx="153469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1,160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4B86F-46CC-A7DF-A401-AB1957BFCFA3}"/>
              </a:ext>
            </a:extLst>
          </p:cNvPr>
          <p:cNvSpPr txBox="1"/>
          <p:nvPr/>
        </p:nvSpPr>
        <p:spPr>
          <a:xfrm>
            <a:off x="9695689" y="4093959"/>
            <a:ext cx="132087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2,210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16B3A-60AA-6519-13E7-DE4B68E2D967}"/>
              </a:ext>
            </a:extLst>
          </p:cNvPr>
          <p:cNvSpPr txBox="1"/>
          <p:nvPr/>
        </p:nvSpPr>
        <p:spPr>
          <a:xfrm>
            <a:off x="9695689" y="2995873"/>
            <a:ext cx="151224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2,107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6F876F-7C32-CC1E-71FC-C01334B26642}"/>
              </a:ext>
            </a:extLst>
          </p:cNvPr>
          <p:cNvSpPr txBox="1"/>
          <p:nvPr/>
        </p:nvSpPr>
        <p:spPr>
          <a:xfrm>
            <a:off x="5849303" y="632241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Modern Apprenticeship Starts by Local Authority 2022-23</a:t>
            </a:r>
          </a:p>
        </p:txBody>
      </p:sp>
    </p:spTree>
    <p:extLst>
      <p:ext uri="{BB962C8B-B14F-4D97-AF65-F5344CB8AC3E}">
        <p14:creationId xmlns:p14="http://schemas.microsoft.com/office/powerpoint/2010/main" val="17155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18059-ED68-6A65-CA1E-311CD3EA9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80B5FD-C3FA-22A5-8941-8526FF23A0C2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3412E-DDBC-705E-4524-D2C601B9B020}"/>
              </a:ext>
            </a:extLst>
          </p:cNvPr>
          <p:cNvSpPr txBox="1"/>
          <p:nvPr/>
        </p:nvSpPr>
        <p:spPr>
          <a:xfrm>
            <a:off x="2711624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4F0BC532-E49F-2677-D37F-D7D19E4CC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7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49CED4-73B1-CD42-13E5-2AE7DF8CA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46728A-C497-FD34-592A-BA141D3F3679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A6177-DA8D-CB0C-5DB9-01107489ECD5}"/>
              </a:ext>
            </a:extLst>
          </p:cNvPr>
          <p:cNvSpPr txBox="1"/>
          <p:nvPr/>
        </p:nvSpPr>
        <p:spPr>
          <a:xfrm>
            <a:off x="2711624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Engineering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A93F0A67-0068-1DDD-51CD-D34F8B872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11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065989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2026, which of these industry sectors in Aberdeenshire is predicted to employ the most people?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41814" y="2910842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66F39-C075-43B0-B246-F39AF9B0B23B}"/>
              </a:ext>
            </a:extLst>
          </p:cNvPr>
          <p:cNvSpPr txBox="1"/>
          <p:nvPr/>
        </p:nvSpPr>
        <p:spPr>
          <a:xfrm>
            <a:off x="9750479" y="5227301"/>
            <a:ext cx="153054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7,300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C6A5E-502B-4212-BE2F-6D46EE311AD3}"/>
              </a:ext>
            </a:extLst>
          </p:cNvPr>
          <p:cNvSpPr txBox="1"/>
          <p:nvPr/>
        </p:nvSpPr>
        <p:spPr>
          <a:xfrm>
            <a:off x="9750480" y="4066073"/>
            <a:ext cx="172575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12,300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34E94-B6F8-412F-8DAF-0DC1D0B15BCD}"/>
              </a:ext>
            </a:extLst>
          </p:cNvPr>
          <p:cNvSpPr txBox="1"/>
          <p:nvPr/>
        </p:nvSpPr>
        <p:spPr>
          <a:xfrm>
            <a:off x="9750481" y="2942692"/>
            <a:ext cx="186595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13,800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90887-6259-A5E9-01F7-281FB61D5E16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Data Matrix [Accessed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41173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354330" y="1268925"/>
            <a:ext cx="1130848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Scotland, which occupational category is predicted to see the most vacancies for new and replacement roles by 2026?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8197755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402529-1B1A-4A4A-B335-FCD2E6A9AF48}"/>
              </a:ext>
            </a:extLst>
          </p:cNvPr>
          <p:cNvSpPr/>
          <p:nvPr/>
        </p:nvSpPr>
        <p:spPr>
          <a:xfrm>
            <a:off x="698078" y="4029291"/>
            <a:ext cx="8326552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6E407-F2BB-46E3-A37A-CD15B7EC3475}"/>
              </a:ext>
            </a:extLst>
          </p:cNvPr>
          <p:cNvSpPr txBox="1"/>
          <p:nvPr/>
        </p:nvSpPr>
        <p:spPr>
          <a:xfrm>
            <a:off x="9353550" y="5210616"/>
            <a:ext cx="2682240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39,700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63C35-CBD5-4F9F-919F-B28E605CE857}"/>
              </a:ext>
            </a:extLst>
          </p:cNvPr>
          <p:cNvSpPr txBox="1"/>
          <p:nvPr/>
        </p:nvSpPr>
        <p:spPr>
          <a:xfrm>
            <a:off x="9353550" y="4170102"/>
            <a:ext cx="2682240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100,900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72350-6A91-47B9-8340-DDF5059DEB61}"/>
              </a:ext>
            </a:extLst>
          </p:cNvPr>
          <p:cNvSpPr txBox="1"/>
          <p:nvPr/>
        </p:nvSpPr>
        <p:spPr>
          <a:xfrm>
            <a:off x="9353549" y="3051652"/>
            <a:ext cx="2374163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25,800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4B7BC7-F805-4B68-9785-BB2B4A638B62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4F9C8C-C5E5-4B6F-9162-499BCC50028B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B8CA79-B4C4-419A-886B-7202E8C15BF5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91E54-C399-7425-4E8D-6F720D811FB6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Data Matrix [Accessed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34252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075697"/>
            <a:ext cx="11123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2017 and 2022, how many people started a Graduate Apprenticeship in Engineering: Design and Manufacture in Scotland?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41814" y="2910842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144C4-8483-7754-87BB-2A04B1ED6BC8}"/>
              </a:ext>
            </a:extLst>
          </p:cNvPr>
          <p:cNvSpPr txBox="1"/>
          <p:nvPr/>
        </p:nvSpPr>
        <p:spPr>
          <a:xfrm>
            <a:off x="6958013" y="6273000"/>
            <a:ext cx="5123497" cy="380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Graduate Apprenticeship Annual Report 2022</a:t>
            </a:r>
          </a:p>
        </p:txBody>
      </p:sp>
    </p:spTree>
    <p:extLst>
      <p:ext uri="{BB962C8B-B14F-4D97-AF65-F5344CB8AC3E}">
        <p14:creationId xmlns:p14="http://schemas.microsoft.com/office/powerpoint/2010/main" val="27150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1D47C8-4664-42C9-B239-992A03F85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BBF1BF-3F8A-AC27-B712-CC5D4CDC614A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D0682-E6CE-5519-981B-CE476611D497}"/>
              </a:ext>
            </a:extLst>
          </p:cNvPr>
          <p:cNvSpPr txBox="1"/>
          <p:nvPr/>
        </p:nvSpPr>
        <p:spPr>
          <a:xfrm>
            <a:off x="2711624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Food &amp; Drink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D37D42BD-8E40-3A8B-1DE9-00EB2E02C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1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50057" y="5165845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81149" y="1096690"/>
            <a:ext cx="10659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terms of value added to the Aberdeenshire economy (GVA), which sector is predicted to contribute the most by 2033?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66F39-C075-43B0-B246-F39AF9B0B23B}"/>
              </a:ext>
            </a:extLst>
          </p:cNvPr>
          <p:cNvSpPr txBox="1"/>
          <p:nvPr/>
        </p:nvSpPr>
        <p:spPr>
          <a:xfrm>
            <a:off x="9750479" y="5227301"/>
            <a:ext cx="153054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C6A5E-502B-4212-BE2F-6D46EE311AD3}"/>
              </a:ext>
            </a:extLst>
          </p:cNvPr>
          <p:cNvSpPr txBox="1"/>
          <p:nvPr/>
        </p:nvSpPr>
        <p:spPr>
          <a:xfrm>
            <a:off x="9750480" y="4066073"/>
            <a:ext cx="172575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34E94-B6F8-412F-8DAF-0DC1D0B15BCD}"/>
              </a:ext>
            </a:extLst>
          </p:cNvPr>
          <p:cNvSpPr txBox="1"/>
          <p:nvPr/>
        </p:nvSpPr>
        <p:spPr>
          <a:xfrm>
            <a:off x="9750481" y="2942692"/>
            <a:ext cx="186595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13.7%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5958B-8744-F28D-6E0A-31E10003C918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Data Matrix [Accessed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35112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8" y="1350101"/>
            <a:ext cx="1077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size of business employs the most people in the Scottish Food and Drink industry?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402529-1B1A-4A4A-B335-FCD2E6A9AF48}"/>
              </a:ext>
            </a:extLst>
          </p:cNvPr>
          <p:cNvSpPr/>
          <p:nvPr/>
        </p:nvSpPr>
        <p:spPr>
          <a:xfrm>
            <a:off x="741814" y="2916839"/>
            <a:ext cx="8019413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6E407-F2BB-46E3-A37A-CD15B7EC3475}"/>
              </a:ext>
            </a:extLst>
          </p:cNvPr>
          <p:cNvSpPr txBox="1"/>
          <p:nvPr/>
        </p:nvSpPr>
        <p:spPr>
          <a:xfrm>
            <a:off x="9353550" y="5210616"/>
            <a:ext cx="237416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63C35-CBD5-4F9F-919F-B28E605CE857}"/>
              </a:ext>
            </a:extLst>
          </p:cNvPr>
          <p:cNvSpPr txBox="1"/>
          <p:nvPr/>
        </p:nvSpPr>
        <p:spPr>
          <a:xfrm>
            <a:off x="9353550" y="4170102"/>
            <a:ext cx="268224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72350-6A91-47B9-8340-DDF5059DEB61}"/>
              </a:ext>
            </a:extLst>
          </p:cNvPr>
          <p:cNvSpPr txBox="1"/>
          <p:nvPr/>
        </p:nvSpPr>
        <p:spPr>
          <a:xfrm>
            <a:off x="9353549" y="3051652"/>
            <a:ext cx="237416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37.5%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4B7BC7-F805-4B68-9785-BB2B4A638B62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4F9C8C-C5E5-4B6F-9162-499BCC50028B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B8CA79-B4C4-419A-886B-7202E8C15BF5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85426-738A-6294-664B-2A91FB2522E3}"/>
              </a:ext>
            </a:extLst>
          </p:cNvPr>
          <p:cNvSpPr txBox="1"/>
          <p:nvPr/>
        </p:nvSpPr>
        <p:spPr>
          <a:xfrm>
            <a:off x="6478086" y="6282178"/>
            <a:ext cx="5557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Scottish Government Growth Sector Statistics Database</a:t>
            </a:r>
          </a:p>
        </p:txBody>
      </p:sp>
    </p:spTree>
    <p:extLst>
      <p:ext uri="{BB962C8B-B14F-4D97-AF65-F5344CB8AC3E}">
        <p14:creationId xmlns:p14="http://schemas.microsoft.com/office/powerpoint/2010/main" val="28948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390939" y="1227841"/>
            <a:ext cx="1112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sector in Aberdeenshire is predicted to see the most vacancies for new and replacement roles by 2033?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41814" y="2910842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6EC07-5757-A5C5-374D-BBDEAFF683BC}"/>
              </a:ext>
            </a:extLst>
          </p:cNvPr>
          <p:cNvSpPr txBox="1"/>
          <p:nvPr/>
        </p:nvSpPr>
        <p:spPr>
          <a:xfrm>
            <a:off x="9353550" y="5210616"/>
            <a:ext cx="237416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257FF-729B-3E3C-EAE3-FB5F36B9CF62}"/>
              </a:ext>
            </a:extLst>
          </p:cNvPr>
          <p:cNvSpPr txBox="1"/>
          <p:nvPr/>
        </p:nvSpPr>
        <p:spPr>
          <a:xfrm>
            <a:off x="9353550" y="4170102"/>
            <a:ext cx="268224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2,700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BE964-144E-DA33-1DD2-D0119C2A55C3}"/>
              </a:ext>
            </a:extLst>
          </p:cNvPr>
          <p:cNvSpPr txBox="1"/>
          <p:nvPr/>
        </p:nvSpPr>
        <p:spPr>
          <a:xfrm>
            <a:off x="9353549" y="3051652"/>
            <a:ext cx="237416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2,800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11C05-C98C-957F-FB85-7AA379E19E02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Data Matrix [Accessed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24924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9B952E-7C94-8A63-167A-160B590F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D3CB19-AA4E-967F-C2F4-CC30B3B5B1AB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06AE6-02AE-025F-7E58-7577D4FD91E0}"/>
              </a:ext>
            </a:extLst>
          </p:cNvPr>
          <p:cNvSpPr txBox="1"/>
          <p:nvPr/>
        </p:nvSpPr>
        <p:spPr>
          <a:xfrm>
            <a:off x="2711624" y="83671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Information Technology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0516C7CF-83E2-F818-EBD2-6F0AD956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9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398689" y="1196927"/>
            <a:ext cx="1139462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of these occupation types are the greatest number of people in Aberdeen City and Shire currently employed as?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41814" y="2910842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66F39-C075-43B0-B246-F39AF9B0B23B}"/>
              </a:ext>
            </a:extLst>
          </p:cNvPr>
          <p:cNvSpPr txBox="1"/>
          <p:nvPr/>
        </p:nvSpPr>
        <p:spPr>
          <a:xfrm>
            <a:off x="9750479" y="5227301"/>
            <a:ext cx="153054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21,500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C6A5E-502B-4212-BE2F-6D46EE311AD3}"/>
              </a:ext>
            </a:extLst>
          </p:cNvPr>
          <p:cNvSpPr txBox="1"/>
          <p:nvPr/>
        </p:nvSpPr>
        <p:spPr>
          <a:xfrm>
            <a:off x="9750480" y="4066073"/>
            <a:ext cx="172575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34E94-B6F8-412F-8DAF-0DC1D0B15BCD}"/>
              </a:ext>
            </a:extLst>
          </p:cNvPr>
          <p:cNvSpPr txBox="1"/>
          <p:nvPr/>
        </p:nvSpPr>
        <p:spPr>
          <a:xfrm>
            <a:off x="9750481" y="2942692"/>
            <a:ext cx="1865951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27,300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64431-03F7-7E54-B778-3F27F6005258}"/>
              </a:ext>
            </a:extLst>
          </p:cNvPr>
          <p:cNvSpPr txBox="1"/>
          <p:nvPr/>
        </p:nvSpPr>
        <p:spPr>
          <a:xfrm>
            <a:off x="5977890" y="6336435"/>
            <a:ext cx="593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Regional Report - Aberdeen City And Shire Oct 2023</a:t>
            </a:r>
          </a:p>
        </p:txBody>
      </p:sp>
    </p:spTree>
    <p:extLst>
      <p:ext uri="{BB962C8B-B14F-4D97-AF65-F5344CB8AC3E}">
        <p14:creationId xmlns:p14="http://schemas.microsoft.com/office/powerpoint/2010/main" val="13186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390939" y="1025321"/>
            <a:ext cx="1139462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In Aberdeenshire, which occupational category is predicted to see the most opportunities for new and replacement roles between 2026 and 2033?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41814" y="2910842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66F39-C075-43B0-B246-F39AF9B0B23B}"/>
              </a:ext>
            </a:extLst>
          </p:cNvPr>
          <p:cNvSpPr txBox="1"/>
          <p:nvPr/>
        </p:nvSpPr>
        <p:spPr>
          <a:xfrm>
            <a:off x="9750479" y="5227301"/>
            <a:ext cx="153054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2,400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C6A5E-502B-4212-BE2F-6D46EE311AD3}"/>
              </a:ext>
            </a:extLst>
          </p:cNvPr>
          <p:cNvSpPr txBox="1"/>
          <p:nvPr/>
        </p:nvSpPr>
        <p:spPr>
          <a:xfrm>
            <a:off x="9750480" y="4066073"/>
            <a:ext cx="172575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2,600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34E94-B6F8-412F-8DAF-0DC1D0B15BCD}"/>
              </a:ext>
            </a:extLst>
          </p:cNvPr>
          <p:cNvSpPr txBox="1"/>
          <p:nvPr/>
        </p:nvSpPr>
        <p:spPr>
          <a:xfrm>
            <a:off x="9750481" y="2942692"/>
            <a:ext cx="1865951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3,000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23950-8D62-A9CF-5BD8-92E7B72DC3F2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SDS RSA Data Matrix [Accessed 25</a:t>
            </a:r>
            <a:r>
              <a:rPr lang="en-GB" baseline="30000" dirty="0"/>
              <a:t>th</a:t>
            </a:r>
            <a:r>
              <a:rPr lang="en-GB" dirty="0"/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30942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8" y="1350101"/>
            <a:ext cx="1077740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Scotland, which industry sector is predicted to need the most 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people by 2026?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402529-1B1A-4A4A-B335-FCD2E6A9AF48}"/>
              </a:ext>
            </a:extLst>
          </p:cNvPr>
          <p:cNvSpPr/>
          <p:nvPr/>
        </p:nvSpPr>
        <p:spPr>
          <a:xfrm>
            <a:off x="698078" y="4029291"/>
            <a:ext cx="8019413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6E407-F2BB-46E3-A37A-CD15B7EC3475}"/>
              </a:ext>
            </a:extLst>
          </p:cNvPr>
          <p:cNvSpPr txBox="1"/>
          <p:nvPr/>
        </p:nvSpPr>
        <p:spPr>
          <a:xfrm>
            <a:off x="9353550" y="5210616"/>
            <a:ext cx="2374162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2,400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63C35-CBD5-4F9F-919F-B28E605CE857}"/>
              </a:ext>
            </a:extLst>
          </p:cNvPr>
          <p:cNvSpPr txBox="1"/>
          <p:nvPr/>
        </p:nvSpPr>
        <p:spPr>
          <a:xfrm>
            <a:off x="9353550" y="4170102"/>
            <a:ext cx="2682240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9,400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72350-6A91-47B9-8340-DDF5059DEB61}"/>
              </a:ext>
            </a:extLst>
          </p:cNvPr>
          <p:cNvSpPr txBox="1"/>
          <p:nvPr/>
        </p:nvSpPr>
        <p:spPr>
          <a:xfrm>
            <a:off x="9353549" y="3051652"/>
            <a:ext cx="2374163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6,700 people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4B7BC7-F805-4B68-9785-BB2B4A638B62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4F9C8C-C5E5-4B6F-9162-499BCC50028B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B8CA79-B4C4-419A-886B-7202E8C15BF5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1BCAD-6509-3601-4F2A-579B9C191DDE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Data Matrix [Accessed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25713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8" y="1350101"/>
            <a:ext cx="10957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Jan 2023 and June 2023, which location saw the greatest number of vacancies for Software Developers?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41814" y="2910842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34E94-B6F8-412F-8DAF-0DC1D0B15BCD}"/>
              </a:ext>
            </a:extLst>
          </p:cNvPr>
          <p:cNvSpPr txBox="1"/>
          <p:nvPr/>
        </p:nvSpPr>
        <p:spPr>
          <a:xfrm>
            <a:off x="9688225" y="2948886"/>
            <a:ext cx="211283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3,200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50056-3F7D-131B-CCC0-DD4B6C03E4F4}"/>
              </a:ext>
            </a:extLst>
          </p:cNvPr>
          <p:cNvSpPr txBox="1"/>
          <p:nvPr/>
        </p:nvSpPr>
        <p:spPr>
          <a:xfrm>
            <a:off x="9688225" y="4039719"/>
            <a:ext cx="211283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2,700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C4D00-3457-592B-3185-D05EE9227CCD}"/>
              </a:ext>
            </a:extLst>
          </p:cNvPr>
          <p:cNvSpPr txBox="1"/>
          <p:nvPr/>
        </p:nvSpPr>
        <p:spPr>
          <a:xfrm>
            <a:off x="9688225" y="5130552"/>
            <a:ext cx="211283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6F958-7A01-56AC-5231-C7D1020BF7F3}"/>
              </a:ext>
            </a:extLst>
          </p:cNvPr>
          <p:cNvSpPr txBox="1"/>
          <p:nvPr/>
        </p:nvSpPr>
        <p:spPr>
          <a:xfrm>
            <a:off x="5802330" y="6367927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Digital Technologies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6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6758A4-9AB8-D53C-5BCC-A973146E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BBEFB9-C235-E393-B147-CD74D5D4BE37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CC790-DF01-5A3F-6B9C-DC9D2BDB2C08}"/>
              </a:ext>
            </a:extLst>
          </p:cNvPr>
          <p:cNvSpPr txBox="1"/>
          <p:nvPr/>
        </p:nvSpPr>
        <p:spPr>
          <a:xfrm>
            <a:off x="2711624" y="83671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Scientific Technologies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A29A5A29-06EA-DD1C-B299-531637854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55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54380" y="5131524"/>
            <a:ext cx="9395459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065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2033, which of these occupational categories in Scotland is predicted to employ the most people?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48755" y="2936286"/>
          <a:ext cx="9167466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66F39-C075-43B0-B246-F39AF9B0B23B}"/>
              </a:ext>
            </a:extLst>
          </p:cNvPr>
          <p:cNvSpPr txBox="1"/>
          <p:nvPr/>
        </p:nvSpPr>
        <p:spPr>
          <a:xfrm>
            <a:off x="10323623" y="5133535"/>
            <a:ext cx="153054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656,000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C6A5E-502B-4212-BE2F-6D46EE311AD3}"/>
              </a:ext>
            </a:extLst>
          </p:cNvPr>
          <p:cNvSpPr txBox="1"/>
          <p:nvPr/>
        </p:nvSpPr>
        <p:spPr>
          <a:xfrm>
            <a:off x="10323623" y="4013954"/>
            <a:ext cx="172575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419,000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34E94-B6F8-412F-8DAF-0DC1D0B15BCD}"/>
              </a:ext>
            </a:extLst>
          </p:cNvPr>
          <p:cNvSpPr txBox="1"/>
          <p:nvPr/>
        </p:nvSpPr>
        <p:spPr>
          <a:xfrm>
            <a:off x="10323623" y="2904845"/>
            <a:ext cx="186595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267,900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B2A25-016D-F931-1AAC-32D161845596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Data Matrix [Accessed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28146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8" y="1350101"/>
            <a:ext cx="1077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Scotland, which industry sector is predicted to employ the most people by 2026?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402529-1B1A-4A4A-B335-FCD2E6A9AF48}"/>
              </a:ext>
            </a:extLst>
          </p:cNvPr>
          <p:cNvSpPr/>
          <p:nvPr/>
        </p:nvSpPr>
        <p:spPr>
          <a:xfrm>
            <a:off x="698078" y="4029291"/>
            <a:ext cx="8019413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6E407-F2BB-46E3-A37A-CD15B7EC3475}"/>
              </a:ext>
            </a:extLst>
          </p:cNvPr>
          <p:cNvSpPr txBox="1"/>
          <p:nvPr/>
        </p:nvSpPr>
        <p:spPr>
          <a:xfrm>
            <a:off x="9353550" y="5210616"/>
            <a:ext cx="237416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136,100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63C35-CBD5-4F9F-919F-B28E605CE857}"/>
              </a:ext>
            </a:extLst>
          </p:cNvPr>
          <p:cNvSpPr txBox="1"/>
          <p:nvPr/>
        </p:nvSpPr>
        <p:spPr>
          <a:xfrm>
            <a:off x="9353550" y="4170102"/>
            <a:ext cx="268224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261,100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72350-6A91-47B9-8340-DDF5059DEB61}"/>
              </a:ext>
            </a:extLst>
          </p:cNvPr>
          <p:cNvSpPr txBox="1"/>
          <p:nvPr/>
        </p:nvSpPr>
        <p:spPr>
          <a:xfrm>
            <a:off x="9353549" y="3051652"/>
            <a:ext cx="237416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17,700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4B7BC7-F805-4B68-9785-BB2B4A638B62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4F9C8C-C5E5-4B6F-9162-499BCC50028B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B8CA79-B4C4-419A-886B-7202E8C15BF5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CD7C9-6C5C-7EE7-7250-2736179858F5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Data Matrix [Accessed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34812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534073" y="1267101"/>
            <a:ext cx="1112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person employed, which sector is predicted to contribute the most to the Scottish Economy by 2033?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41814" y="2910842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929D2-A102-D141-6D95-4CB9C9F3164B}"/>
              </a:ext>
            </a:extLst>
          </p:cNvPr>
          <p:cNvSpPr txBox="1"/>
          <p:nvPr/>
        </p:nvSpPr>
        <p:spPr>
          <a:xfrm>
            <a:off x="9421163" y="5210616"/>
            <a:ext cx="237416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£77,600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89474-89A7-15F0-497F-7417BD911A01}"/>
              </a:ext>
            </a:extLst>
          </p:cNvPr>
          <p:cNvSpPr txBox="1"/>
          <p:nvPr/>
        </p:nvSpPr>
        <p:spPr>
          <a:xfrm>
            <a:off x="9421163" y="4060729"/>
            <a:ext cx="268224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£34,900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52106-E379-9CC3-E4A1-8AFD5B10882D}"/>
              </a:ext>
            </a:extLst>
          </p:cNvPr>
          <p:cNvSpPr txBox="1"/>
          <p:nvPr/>
        </p:nvSpPr>
        <p:spPr>
          <a:xfrm>
            <a:off x="9421163" y="2910842"/>
            <a:ext cx="237416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£286,100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038BEF-2C6E-249A-EE4D-3870C5BCDDE6}"/>
              </a:ext>
            </a:extLst>
          </p:cNvPr>
          <p:cNvSpPr txBox="1"/>
          <p:nvPr/>
        </p:nvSpPr>
        <p:spPr>
          <a:xfrm>
            <a:off x="2560320" y="6302973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Sectoral Skills Assessments – Life and Chemical Sciences, Healthcare &amp; Engineering Oct 2023</a:t>
            </a:r>
          </a:p>
        </p:txBody>
      </p:sp>
    </p:spTree>
    <p:extLst>
      <p:ext uri="{BB962C8B-B14F-4D97-AF65-F5344CB8AC3E}">
        <p14:creationId xmlns:p14="http://schemas.microsoft.com/office/powerpoint/2010/main" val="224017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A1B787-0A8B-1C4A-89E2-62A45A527F08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1624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world of work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2E6FB488-0F2C-4995-9E35-FF5A9CC5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39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2021 survey, what was the most common recruitment method used by employers in Scotland?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4" y="2991811"/>
          <a:ext cx="10337311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130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2021 survey, what was the most common recruitment method used by employers in Scotland?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4" y="2991811"/>
          <a:ext cx="10337311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E60AF5-124F-AC37-CC19-CBBB70F01957}"/>
              </a:ext>
            </a:extLst>
          </p:cNvPr>
          <p:cNvSpPr/>
          <p:nvPr/>
        </p:nvSpPr>
        <p:spPr>
          <a:xfrm>
            <a:off x="826873" y="4148728"/>
            <a:ext cx="9965174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EF97C-0DDB-CBBF-5691-260313699F70}"/>
              </a:ext>
            </a:extLst>
          </p:cNvPr>
          <p:cNvSpPr txBox="1"/>
          <p:nvPr/>
        </p:nvSpPr>
        <p:spPr>
          <a:xfrm>
            <a:off x="10865396" y="4224283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8B49E-B2E6-D9FF-A980-D638BDEDE100}"/>
              </a:ext>
            </a:extLst>
          </p:cNvPr>
          <p:cNvSpPr txBox="1"/>
          <p:nvPr/>
        </p:nvSpPr>
        <p:spPr>
          <a:xfrm>
            <a:off x="10865396" y="5242015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1507D-A94C-BCE4-EBA7-00E05405005C}"/>
              </a:ext>
            </a:extLst>
          </p:cNvPr>
          <p:cNvSpPr txBox="1"/>
          <p:nvPr/>
        </p:nvSpPr>
        <p:spPr>
          <a:xfrm>
            <a:off x="10865396" y="3120060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56%</a:t>
            </a:r>
          </a:p>
        </p:txBody>
      </p:sp>
    </p:spTree>
    <p:extLst>
      <p:ext uri="{BB962C8B-B14F-4D97-AF65-F5344CB8AC3E}">
        <p14:creationId xmlns:p14="http://schemas.microsoft.com/office/powerpoint/2010/main" val="23625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75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2021 survey, what did the highest proportion of employers consider as a ‘Critical’ or ‘Significant’ factor when hiring someone?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3221665"/>
          <a:ext cx="8349023" cy="318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12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8" y="1350101"/>
            <a:ext cx="1077740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In Scotland, which industry sector is predicted to need the most </a:t>
            </a:r>
            <a:r>
              <a:rPr lang="en-GB" sz="3600" u="sng" dirty="0">
                <a:solidFill>
                  <a:srgbClr val="006373"/>
                </a:solidFill>
              </a:rPr>
              <a:t>additional</a:t>
            </a:r>
            <a:r>
              <a:rPr lang="en-GB" sz="3600" dirty="0">
                <a:solidFill>
                  <a:srgbClr val="006373"/>
                </a:solidFill>
              </a:rPr>
              <a:t> people by 2026?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402529-1B1A-4A4A-B335-FCD2E6A9AF48}"/>
              </a:ext>
            </a:extLst>
          </p:cNvPr>
          <p:cNvSpPr/>
          <p:nvPr/>
        </p:nvSpPr>
        <p:spPr>
          <a:xfrm>
            <a:off x="698078" y="4029291"/>
            <a:ext cx="8019413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6E407-F2BB-46E3-A37A-CD15B7EC3475}"/>
              </a:ext>
            </a:extLst>
          </p:cNvPr>
          <p:cNvSpPr txBox="1"/>
          <p:nvPr/>
        </p:nvSpPr>
        <p:spPr>
          <a:xfrm>
            <a:off x="9353550" y="5210616"/>
            <a:ext cx="2374162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2,400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63C35-CBD5-4F9F-919F-B28E605CE857}"/>
              </a:ext>
            </a:extLst>
          </p:cNvPr>
          <p:cNvSpPr txBox="1"/>
          <p:nvPr/>
        </p:nvSpPr>
        <p:spPr>
          <a:xfrm>
            <a:off x="9353550" y="4170102"/>
            <a:ext cx="2682240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9,400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72350-6A91-47B9-8340-DDF5059DEB61}"/>
              </a:ext>
            </a:extLst>
          </p:cNvPr>
          <p:cNvSpPr txBox="1"/>
          <p:nvPr/>
        </p:nvSpPr>
        <p:spPr>
          <a:xfrm>
            <a:off x="9353549" y="3051652"/>
            <a:ext cx="2374163" cy="7546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6,700 people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4B7BC7-F805-4B68-9785-BB2B4A638B62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4F9C8C-C5E5-4B6F-9162-499BCC50028B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B8CA79-B4C4-419A-886B-7202E8C15BF5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80808-8A95-58B8-EA06-E180C9EB7FAF}"/>
              </a:ext>
            </a:extLst>
          </p:cNvPr>
          <p:cNvSpPr txBox="1"/>
          <p:nvPr/>
        </p:nvSpPr>
        <p:spPr>
          <a:xfrm>
            <a:off x="7418070" y="6302973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SDS RSA Data Matrix [Accessed 25</a:t>
            </a:r>
            <a:r>
              <a:rPr lang="en-GB" baseline="30000" dirty="0"/>
              <a:t>th</a:t>
            </a:r>
            <a:r>
              <a:rPr lang="en-GB" dirty="0"/>
              <a:t> Oct 2023]</a:t>
            </a:r>
          </a:p>
        </p:txBody>
      </p:sp>
    </p:spTree>
    <p:extLst>
      <p:ext uri="{BB962C8B-B14F-4D97-AF65-F5344CB8AC3E}">
        <p14:creationId xmlns:p14="http://schemas.microsoft.com/office/powerpoint/2010/main" val="24925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75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2021 survey, what did the highest proportion of employers consider as a ‘Critical’ or ‘Significant’ factor when hiring someone?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3221665"/>
          <a:ext cx="8349023" cy="318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F5BAC2-7902-3D69-8305-FC9C26E2C188}"/>
              </a:ext>
            </a:extLst>
          </p:cNvPr>
          <p:cNvSpPr/>
          <p:nvPr/>
        </p:nvSpPr>
        <p:spPr>
          <a:xfrm>
            <a:off x="709915" y="3244960"/>
            <a:ext cx="8189536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19976-F0E3-D713-C60D-C2C24AB713D8}"/>
              </a:ext>
            </a:extLst>
          </p:cNvPr>
          <p:cNvSpPr txBox="1"/>
          <p:nvPr/>
        </p:nvSpPr>
        <p:spPr>
          <a:xfrm>
            <a:off x="10482625" y="3320515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5F1D7-9840-FDF3-30F7-9493D38161DD}"/>
              </a:ext>
            </a:extLst>
          </p:cNvPr>
          <p:cNvSpPr txBox="1"/>
          <p:nvPr/>
        </p:nvSpPr>
        <p:spPr>
          <a:xfrm>
            <a:off x="10482625" y="4371366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44A11F-F10F-35EF-4DD7-88926B2414E4}"/>
              </a:ext>
            </a:extLst>
          </p:cNvPr>
          <p:cNvSpPr txBox="1"/>
          <p:nvPr/>
        </p:nvSpPr>
        <p:spPr>
          <a:xfrm>
            <a:off x="10482625" y="5422217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14110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2020 survey, which skills did employers say job applicants lacked the most?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4" y="3221665"/>
          <a:ext cx="9507973" cy="318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9685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2020 survey, which skills did employers say job applicants lacked the most?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4" y="3221665"/>
          <a:ext cx="9507973" cy="318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820267-39ED-474E-4821-0923D0A74980}"/>
              </a:ext>
            </a:extLst>
          </p:cNvPr>
          <p:cNvSpPr/>
          <p:nvPr/>
        </p:nvSpPr>
        <p:spPr>
          <a:xfrm>
            <a:off x="826873" y="5382104"/>
            <a:ext cx="9359117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AE27D-A200-1168-880E-730378BE3E88}"/>
              </a:ext>
            </a:extLst>
          </p:cNvPr>
          <p:cNvSpPr txBox="1"/>
          <p:nvPr/>
        </p:nvSpPr>
        <p:spPr>
          <a:xfrm>
            <a:off x="10599583" y="3429000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C829E-A4C4-169D-DE56-9E1A6234E1C1}"/>
              </a:ext>
            </a:extLst>
          </p:cNvPr>
          <p:cNvSpPr txBox="1"/>
          <p:nvPr/>
        </p:nvSpPr>
        <p:spPr>
          <a:xfrm>
            <a:off x="10599583" y="4452259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9A02E-50FE-407C-B0CF-F65DA4D679D2}"/>
              </a:ext>
            </a:extLst>
          </p:cNvPr>
          <p:cNvSpPr txBox="1"/>
          <p:nvPr/>
        </p:nvSpPr>
        <p:spPr>
          <a:xfrm>
            <a:off x="10599583" y="5457659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</a:t>
            </a:r>
          </a:p>
        </p:txBody>
      </p:sp>
    </p:spTree>
    <p:extLst>
      <p:ext uri="{BB962C8B-B14F-4D97-AF65-F5344CB8AC3E}">
        <p14:creationId xmlns:p14="http://schemas.microsoft.com/office/powerpoint/2010/main" val="10550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current National Minimum Wage for someone under 18 years old?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3971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current National Minimum Wage for someone under 18 years old?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1A6A29-BDF0-1905-0498-4E3868162A63}"/>
              </a:ext>
            </a:extLst>
          </p:cNvPr>
          <p:cNvSpPr/>
          <p:nvPr/>
        </p:nvSpPr>
        <p:spPr>
          <a:xfrm>
            <a:off x="826873" y="3117369"/>
            <a:ext cx="7849293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8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law, which of these is NOT something an employer must legally provide?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1237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law, which of these is NOT something an employer must legally provide?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27E418-39D9-FAFD-E961-4DB19769DE77}"/>
              </a:ext>
            </a:extLst>
          </p:cNvPr>
          <p:cNvSpPr/>
          <p:nvPr/>
        </p:nvSpPr>
        <p:spPr>
          <a:xfrm>
            <a:off x="826874" y="5109178"/>
            <a:ext cx="7849294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9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A1B787-0A8B-1C4A-89E2-62A45A527F08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1624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Jobs of the future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2E6FB488-0F2C-4995-9E35-FF5A9CC5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93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10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of these jobs that involve </a:t>
            </a:r>
            <a:r>
              <a:rPr lang="en-GB" sz="3600" b="1" dirty="0">
                <a:solidFill>
                  <a:srgbClr val="006373"/>
                </a:solidFill>
              </a:rPr>
              <a:t>creating experiences </a:t>
            </a:r>
            <a:r>
              <a:rPr lang="en-GB" sz="3600" dirty="0">
                <a:solidFill>
                  <a:srgbClr val="006373"/>
                </a:solidFill>
              </a:rPr>
              <a:t>for people is </a:t>
            </a:r>
            <a:r>
              <a:rPr lang="en-GB" sz="3600" b="1" dirty="0">
                <a:solidFill>
                  <a:srgbClr val="006373"/>
                </a:solidFill>
              </a:rPr>
              <a:t>NOT</a:t>
            </a:r>
            <a:r>
              <a:rPr lang="en-GB" sz="3600" dirty="0">
                <a:solidFill>
                  <a:srgbClr val="006373"/>
                </a:solidFill>
              </a:rPr>
              <a:t> expected to be a real job in the future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101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10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of these jobs that involve </a:t>
            </a:r>
            <a:r>
              <a:rPr lang="en-GB" sz="3600" b="1" dirty="0">
                <a:solidFill>
                  <a:srgbClr val="006373"/>
                </a:solidFill>
              </a:rPr>
              <a:t>creating experiences </a:t>
            </a:r>
            <a:r>
              <a:rPr lang="en-GB" sz="3600" dirty="0">
                <a:solidFill>
                  <a:srgbClr val="006373"/>
                </a:solidFill>
              </a:rPr>
              <a:t>for people is </a:t>
            </a:r>
            <a:r>
              <a:rPr lang="en-GB" sz="3600" b="1" dirty="0">
                <a:solidFill>
                  <a:srgbClr val="006373"/>
                </a:solidFill>
              </a:rPr>
              <a:t>NOT</a:t>
            </a:r>
            <a:r>
              <a:rPr lang="en-GB" sz="3600" dirty="0">
                <a:solidFill>
                  <a:srgbClr val="006373"/>
                </a:solidFill>
              </a:rPr>
              <a:t> expected to be a real job in the future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C5E07B-EADE-936D-ED3F-E73E15DD173C}"/>
              </a:ext>
            </a:extLst>
          </p:cNvPr>
          <p:cNvSpPr/>
          <p:nvPr/>
        </p:nvSpPr>
        <p:spPr>
          <a:xfrm>
            <a:off x="744279" y="5082363"/>
            <a:ext cx="7931888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D0FB2-AF80-13EA-22BC-C7A3042BAA8B}"/>
              </a:ext>
            </a:extLst>
          </p:cNvPr>
          <p:cNvSpPr txBox="1"/>
          <p:nvPr/>
        </p:nvSpPr>
        <p:spPr>
          <a:xfrm>
            <a:off x="7602279" y="6230679"/>
            <a:ext cx="42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https://100jobsofthefuture.com/</a:t>
            </a:r>
          </a:p>
        </p:txBody>
      </p:sp>
    </p:spTree>
    <p:extLst>
      <p:ext uri="{BB962C8B-B14F-4D97-AF65-F5344CB8AC3E}">
        <p14:creationId xmlns:p14="http://schemas.microsoft.com/office/powerpoint/2010/main" val="191173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251520" y="1025321"/>
            <a:ext cx="11901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In 2023, where were the most people employed in Professional Services employed? E.g. Solicitors, accountants, engineers, managers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083927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F719E3-69CB-4162-9F3D-70FFE7013F16}"/>
              </a:ext>
            </a:extLst>
          </p:cNvPr>
          <p:cNvSpPr/>
          <p:nvPr/>
        </p:nvSpPr>
        <p:spPr>
          <a:xfrm>
            <a:off x="741814" y="2910842"/>
            <a:ext cx="8176155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8FD77-8FC9-773B-1DAA-661B3CCC7144}"/>
              </a:ext>
            </a:extLst>
          </p:cNvPr>
          <p:cNvSpPr txBox="1"/>
          <p:nvPr/>
        </p:nvSpPr>
        <p:spPr>
          <a:xfrm>
            <a:off x="5857330" y="627300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SDS Sectoral Skills Assessment - Professional Services Oct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F2C4F-B901-B26A-D630-320926D92E77}"/>
              </a:ext>
            </a:extLst>
          </p:cNvPr>
          <p:cNvSpPr txBox="1"/>
          <p:nvPr/>
        </p:nvSpPr>
        <p:spPr>
          <a:xfrm>
            <a:off x="9932670" y="5110670"/>
            <a:ext cx="139338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14,700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5E082A-E9BC-0769-0CCD-7A58B6D6E301}"/>
              </a:ext>
            </a:extLst>
          </p:cNvPr>
          <p:cNvSpPr txBox="1"/>
          <p:nvPr/>
        </p:nvSpPr>
        <p:spPr>
          <a:xfrm>
            <a:off x="9932670" y="4031188"/>
            <a:ext cx="112395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7,300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1F654-D5F7-9F55-6B4D-A433BFDA9008}"/>
              </a:ext>
            </a:extLst>
          </p:cNvPr>
          <p:cNvSpPr txBox="1"/>
          <p:nvPr/>
        </p:nvSpPr>
        <p:spPr>
          <a:xfrm>
            <a:off x="9932670" y="2951706"/>
            <a:ext cx="139338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20,400</a:t>
            </a:r>
          </a:p>
        </p:txBody>
      </p:sp>
    </p:spTree>
    <p:extLst>
      <p:ext uri="{BB962C8B-B14F-4D97-AF65-F5344CB8AC3E}">
        <p14:creationId xmlns:p14="http://schemas.microsoft.com/office/powerpoint/2010/main" val="11080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10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of these jobs that involve </a:t>
            </a:r>
            <a:r>
              <a:rPr lang="en-GB" sz="3600" b="1" dirty="0">
                <a:solidFill>
                  <a:srgbClr val="006373"/>
                </a:solidFill>
              </a:rPr>
              <a:t>helping people </a:t>
            </a:r>
            <a:r>
              <a:rPr lang="en-GB" sz="3600" dirty="0">
                <a:solidFill>
                  <a:srgbClr val="006373"/>
                </a:solidFill>
              </a:rPr>
              <a:t>is </a:t>
            </a:r>
            <a:r>
              <a:rPr lang="en-GB" sz="3600" b="1" dirty="0">
                <a:solidFill>
                  <a:srgbClr val="006373"/>
                </a:solidFill>
              </a:rPr>
              <a:t>NOT</a:t>
            </a:r>
            <a:r>
              <a:rPr lang="en-GB" sz="3600" dirty="0">
                <a:solidFill>
                  <a:srgbClr val="006373"/>
                </a:solidFill>
              </a:rPr>
              <a:t> expected to be a real job in the future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3839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65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10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of these jobs that involve </a:t>
            </a:r>
            <a:r>
              <a:rPr lang="en-GB" sz="3600" b="1" dirty="0">
                <a:solidFill>
                  <a:srgbClr val="006373"/>
                </a:solidFill>
              </a:rPr>
              <a:t>helping people </a:t>
            </a:r>
            <a:r>
              <a:rPr lang="en-GB" sz="3600" dirty="0">
                <a:solidFill>
                  <a:srgbClr val="006373"/>
                </a:solidFill>
              </a:rPr>
              <a:t>is </a:t>
            </a:r>
            <a:r>
              <a:rPr lang="en-GB" sz="3600" b="1" dirty="0">
                <a:solidFill>
                  <a:srgbClr val="006373"/>
                </a:solidFill>
              </a:rPr>
              <a:t>NOT</a:t>
            </a:r>
            <a:r>
              <a:rPr lang="en-GB" sz="3600" dirty="0">
                <a:solidFill>
                  <a:srgbClr val="006373"/>
                </a:solidFill>
              </a:rPr>
              <a:t> expected to be a real job in the future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8E81E1-B682-9453-0EE8-C3F8A4191026}"/>
              </a:ext>
            </a:extLst>
          </p:cNvPr>
          <p:cNvSpPr/>
          <p:nvPr/>
        </p:nvSpPr>
        <p:spPr>
          <a:xfrm>
            <a:off x="925033" y="3030279"/>
            <a:ext cx="7931888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44D0A-E793-8929-13C9-42E0A739190C}"/>
              </a:ext>
            </a:extLst>
          </p:cNvPr>
          <p:cNvSpPr txBox="1"/>
          <p:nvPr/>
        </p:nvSpPr>
        <p:spPr>
          <a:xfrm>
            <a:off x="7602279" y="6230679"/>
            <a:ext cx="42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https://100jobsofthefuture.com/</a:t>
            </a:r>
          </a:p>
        </p:txBody>
      </p:sp>
    </p:spTree>
    <p:extLst>
      <p:ext uri="{BB962C8B-B14F-4D97-AF65-F5344CB8AC3E}">
        <p14:creationId xmlns:p14="http://schemas.microsoft.com/office/powerpoint/2010/main" val="38665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10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of these jobs that involve </a:t>
            </a:r>
            <a:r>
              <a:rPr lang="en-GB" sz="3600" b="1" dirty="0">
                <a:solidFill>
                  <a:srgbClr val="006373"/>
                </a:solidFill>
              </a:rPr>
              <a:t>working with data </a:t>
            </a:r>
            <a:r>
              <a:rPr lang="en-GB" sz="3600" dirty="0">
                <a:solidFill>
                  <a:srgbClr val="006373"/>
                </a:solidFill>
              </a:rPr>
              <a:t>is </a:t>
            </a:r>
            <a:r>
              <a:rPr lang="en-GB" sz="3600" b="1" dirty="0">
                <a:solidFill>
                  <a:srgbClr val="006373"/>
                </a:solidFill>
              </a:rPr>
              <a:t>NOT</a:t>
            </a:r>
            <a:r>
              <a:rPr lang="en-GB" sz="3600" dirty="0">
                <a:solidFill>
                  <a:srgbClr val="006373"/>
                </a:solidFill>
              </a:rPr>
              <a:t> expected to be a real job in the future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691641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130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10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of these jobs that involve </a:t>
            </a:r>
            <a:r>
              <a:rPr lang="en-GB" sz="3600" b="1" dirty="0">
                <a:solidFill>
                  <a:srgbClr val="006373"/>
                </a:solidFill>
              </a:rPr>
              <a:t>working with data </a:t>
            </a:r>
            <a:r>
              <a:rPr lang="en-GB" sz="3600" dirty="0">
                <a:solidFill>
                  <a:srgbClr val="006373"/>
                </a:solidFill>
              </a:rPr>
              <a:t>is </a:t>
            </a:r>
            <a:r>
              <a:rPr lang="en-GB" sz="3600" b="1" dirty="0">
                <a:solidFill>
                  <a:srgbClr val="006373"/>
                </a:solidFill>
              </a:rPr>
              <a:t>NOT</a:t>
            </a:r>
            <a:r>
              <a:rPr lang="en-GB" sz="3600" dirty="0">
                <a:solidFill>
                  <a:srgbClr val="006373"/>
                </a:solidFill>
              </a:rPr>
              <a:t> expected to be a real job in the future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C63BA9-24FB-C3E3-E19C-67DB809DAFA2}"/>
              </a:ext>
            </a:extLst>
          </p:cNvPr>
          <p:cNvSpPr/>
          <p:nvPr/>
        </p:nvSpPr>
        <p:spPr>
          <a:xfrm>
            <a:off x="744279" y="5109178"/>
            <a:ext cx="7931888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A1179-C0F7-87CC-CA29-9F9869D71ABC}"/>
              </a:ext>
            </a:extLst>
          </p:cNvPr>
          <p:cNvSpPr txBox="1"/>
          <p:nvPr/>
        </p:nvSpPr>
        <p:spPr>
          <a:xfrm>
            <a:off x="7602279" y="6230679"/>
            <a:ext cx="42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https://100jobsofthefuture.com/</a:t>
            </a:r>
          </a:p>
        </p:txBody>
      </p:sp>
    </p:spTree>
    <p:extLst>
      <p:ext uri="{BB962C8B-B14F-4D97-AF65-F5344CB8AC3E}">
        <p14:creationId xmlns:p14="http://schemas.microsoft.com/office/powerpoint/2010/main" val="14343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383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of these jobs that involve </a:t>
            </a:r>
            <a:r>
              <a:rPr lang="en-GB" sz="3600" b="1" dirty="0">
                <a:solidFill>
                  <a:srgbClr val="006373"/>
                </a:solidFill>
              </a:rPr>
              <a:t>working with the environment</a:t>
            </a:r>
            <a:r>
              <a:rPr lang="en-GB" sz="3600" dirty="0">
                <a:solidFill>
                  <a:srgbClr val="006373"/>
                </a:solidFill>
              </a:rPr>
              <a:t> is </a:t>
            </a:r>
            <a:r>
              <a:rPr lang="en-GB" sz="3600" b="1" dirty="0">
                <a:solidFill>
                  <a:srgbClr val="006373"/>
                </a:solidFill>
              </a:rPr>
              <a:t>NOT </a:t>
            </a:r>
            <a:r>
              <a:rPr lang="en-GB" sz="3600" dirty="0">
                <a:solidFill>
                  <a:srgbClr val="006373"/>
                </a:solidFill>
              </a:rPr>
              <a:t>expected to be a real job in the future.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193076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1313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383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of these jobs that involve </a:t>
            </a:r>
            <a:r>
              <a:rPr lang="en-GB" sz="3600" b="1" dirty="0">
                <a:solidFill>
                  <a:srgbClr val="006373"/>
                </a:solidFill>
              </a:rPr>
              <a:t>working with the environment</a:t>
            </a:r>
            <a:r>
              <a:rPr lang="en-GB" sz="3600" dirty="0">
                <a:solidFill>
                  <a:srgbClr val="006373"/>
                </a:solidFill>
              </a:rPr>
              <a:t> is </a:t>
            </a:r>
            <a:r>
              <a:rPr lang="en-GB" sz="3600" b="1" dirty="0">
                <a:solidFill>
                  <a:srgbClr val="006373"/>
                </a:solidFill>
              </a:rPr>
              <a:t>NOT </a:t>
            </a:r>
            <a:r>
              <a:rPr lang="en-GB" sz="3600" dirty="0">
                <a:solidFill>
                  <a:srgbClr val="006373"/>
                </a:solidFill>
              </a:rPr>
              <a:t>expected to be a real job in the future.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8E8A8E-7A0C-D7E9-70D3-01A852B62052}"/>
              </a:ext>
            </a:extLst>
          </p:cNvPr>
          <p:cNvSpPr/>
          <p:nvPr/>
        </p:nvSpPr>
        <p:spPr>
          <a:xfrm>
            <a:off x="826875" y="4148728"/>
            <a:ext cx="7931888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470B9-6CD8-41E2-4CC5-90620B0002AC}"/>
              </a:ext>
            </a:extLst>
          </p:cNvPr>
          <p:cNvSpPr txBox="1"/>
          <p:nvPr/>
        </p:nvSpPr>
        <p:spPr>
          <a:xfrm>
            <a:off x="7602279" y="6230679"/>
            <a:ext cx="42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https://100jobsofthefuture.com/</a:t>
            </a:r>
          </a:p>
        </p:txBody>
      </p:sp>
    </p:spTree>
    <p:extLst>
      <p:ext uri="{BB962C8B-B14F-4D97-AF65-F5344CB8AC3E}">
        <p14:creationId xmlns:p14="http://schemas.microsoft.com/office/powerpoint/2010/main" val="32591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383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of these jobs that involve </a:t>
            </a:r>
            <a:r>
              <a:rPr lang="en-GB" sz="3600" b="1" dirty="0">
                <a:solidFill>
                  <a:srgbClr val="006373"/>
                </a:solidFill>
              </a:rPr>
              <a:t>health related </a:t>
            </a:r>
            <a:r>
              <a:rPr lang="en-GB" sz="3600" dirty="0">
                <a:solidFill>
                  <a:srgbClr val="006373"/>
                </a:solidFill>
              </a:rPr>
              <a:t>roles</a:t>
            </a:r>
            <a:r>
              <a:rPr lang="en-GB" sz="3600" b="1" dirty="0">
                <a:solidFill>
                  <a:srgbClr val="006373"/>
                </a:solidFill>
              </a:rPr>
              <a:t> </a:t>
            </a:r>
            <a:r>
              <a:rPr lang="en-GB" sz="3600" dirty="0">
                <a:solidFill>
                  <a:srgbClr val="006373"/>
                </a:solidFill>
              </a:rPr>
              <a:t>is </a:t>
            </a:r>
            <a:r>
              <a:rPr lang="en-GB" sz="3600" b="1" dirty="0">
                <a:solidFill>
                  <a:srgbClr val="006373"/>
                </a:solidFill>
              </a:rPr>
              <a:t>NOT </a:t>
            </a:r>
            <a:r>
              <a:rPr lang="en-GB" sz="3600" dirty="0">
                <a:solidFill>
                  <a:srgbClr val="006373"/>
                </a:solidFill>
              </a:rPr>
              <a:t>expected to be a real job in the future.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42900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3620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383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of these jobs that involve </a:t>
            </a:r>
            <a:r>
              <a:rPr lang="en-GB" sz="3600" b="1" dirty="0">
                <a:solidFill>
                  <a:srgbClr val="006373"/>
                </a:solidFill>
              </a:rPr>
              <a:t>health related </a:t>
            </a:r>
            <a:r>
              <a:rPr lang="en-GB" sz="3600" dirty="0">
                <a:solidFill>
                  <a:srgbClr val="006373"/>
                </a:solidFill>
              </a:rPr>
              <a:t>roles</a:t>
            </a:r>
            <a:r>
              <a:rPr lang="en-GB" sz="3600" b="1" dirty="0">
                <a:solidFill>
                  <a:srgbClr val="006373"/>
                </a:solidFill>
              </a:rPr>
              <a:t> </a:t>
            </a:r>
            <a:r>
              <a:rPr lang="en-GB" sz="3600" dirty="0">
                <a:solidFill>
                  <a:srgbClr val="006373"/>
                </a:solidFill>
              </a:rPr>
              <a:t>is </a:t>
            </a:r>
            <a:r>
              <a:rPr lang="en-GB" sz="3600" b="1" dirty="0">
                <a:solidFill>
                  <a:srgbClr val="006373"/>
                </a:solidFill>
              </a:rPr>
              <a:t>NOT </a:t>
            </a:r>
            <a:r>
              <a:rPr lang="en-GB" sz="3600" dirty="0">
                <a:solidFill>
                  <a:srgbClr val="006373"/>
                </a:solidFill>
              </a:rPr>
              <a:t>expected to be a real job in the future.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8F30DD-E6F1-48C6-EE6F-9C1077A4CC3B}"/>
              </a:ext>
            </a:extLst>
          </p:cNvPr>
          <p:cNvSpPr txBox="1"/>
          <p:nvPr/>
        </p:nvSpPr>
        <p:spPr>
          <a:xfrm>
            <a:off x="7602279" y="6230679"/>
            <a:ext cx="42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https://100jobsofthefuture.com/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33D987-3037-1D0F-C730-F787E85B77E0}"/>
              </a:ext>
            </a:extLst>
          </p:cNvPr>
          <p:cNvSpPr/>
          <p:nvPr/>
        </p:nvSpPr>
        <p:spPr>
          <a:xfrm>
            <a:off x="744279" y="5109178"/>
            <a:ext cx="7931888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A1B787-0A8B-1C4A-89E2-62A45A527F08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1624" y="83671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CVs and Applications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2E6FB488-0F2C-4995-9E35-FF5A9CC5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991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38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What information should you NOT include on a CV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511953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11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8" y="1350101"/>
            <a:ext cx="11097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By 2026, which level of qualification is forecast to be most in demand from Aberdeen City and Shire employers?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4" y="2991811"/>
          <a:ext cx="8957805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69048E-CA7B-4C0E-9E94-F2852D258311}"/>
              </a:ext>
            </a:extLst>
          </p:cNvPr>
          <p:cNvSpPr/>
          <p:nvPr/>
        </p:nvSpPr>
        <p:spPr>
          <a:xfrm>
            <a:off x="741814" y="5145709"/>
            <a:ext cx="9101556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3B496-BA23-4E88-8C00-6C60E6F87E57}"/>
              </a:ext>
            </a:extLst>
          </p:cNvPr>
          <p:cNvSpPr txBox="1"/>
          <p:nvPr/>
        </p:nvSpPr>
        <p:spPr>
          <a:xfrm>
            <a:off x="10202103" y="5110670"/>
            <a:ext cx="112395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49%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31B8F-5965-4C60-A93E-AD48681EE33D}"/>
              </a:ext>
            </a:extLst>
          </p:cNvPr>
          <p:cNvSpPr txBox="1"/>
          <p:nvPr/>
        </p:nvSpPr>
        <p:spPr>
          <a:xfrm>
            <a:off x="10202103" y="4070156"/>
            <a:ext cx="112395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11%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AFFDD-2705-43F9-ACAB-28FDA37C4FDE}"/>
              </a:ext>
            </a:extLst>
          </p:cNvPr>
          <p:cNvSpPr txBox="1"/>
          <p:nvPr/>
        </p:nvSpPr>
        <p:spPr>
          <a:xfrm>
            <a:off x="10202103" y="2951706"/>
            <a:ext cx="112395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8%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54E62B-8503-4A12-A4E8-C744D40AAF24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2A8CBE-AF5D-4207-BF3E-96CE84FE8777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512DCE-25EA-4781-8FD8-4C12F9724587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A9DF3-F220-03E8-8957-11B54451ED0B}"/>
              </a:ext>
            </a:extLst>
          </p:cNvPr>
          <p:cNvSpPr txBox="1"/>
          <p:nvPr/>
        </p:nvSpPr>
        <p:spPr>
          <a:xfrm>
            <a:off x="7118033" y="6271511"/>
            <a:ext cx="4517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CBI/Birkbeck Education and Skills survey 2021</a:t>
            </a:r>
          </a:p>
        </p:txBody>
      </p:sp>
    </p:spTree>
    <p:extLst>
      <p:ext uri="{BB962C8B-B14F-4D97-AF65-F5344CB8AC3E}">
        <p14:creationId xmlns:p14="http://schemas.microsoft.com/office/powerpoint/2010/main" val="13907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38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What information should you NOT include on a CV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2EE8E9-4336-CBFF-06D8-6A9105BD93B7}"/>
              </a:ext>
            </a:extLst>
          </p:cNvPr>
          <p:cNvSpPr/>
          <p:nvPr/>
        </p:nvSpPr>
        <p:spPr>
          <a:xfrm>
            <a:off x="744279" y="5109178"/>
            <a:ext cx="7931888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On average, how long will an employer take to do an initial review of a CV?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515505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1398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On average, how long will an employer take to do an initial review of a CV?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A73C33-A041-9A82-3226-B8101F33E828}"/>
              </a:ext>
            </a:extLst>
          </p:cNvPr>
          <p:cNvSpPr/>
          <p:nvPr/>
        </p:nvSpPr>
        <p:spPr>
          <a:xfrm>
            <a:off x="826875" y="4148728"/>
            <a:ext cx="7931888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On average, what percentage of CVs with unprofessional email addresses will be discarded by an employer?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350391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8428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On average, what percentage of CVs with unprofessional email addresses will be discarded by an employer?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3588FC-8788-3368-2E07-C11CD9D5D2C0}"/>
              </a:ext>
            </a:extLst>
          </p:cNvPr>
          <p:cNvSpPr/>
          <p:nvPr/>
        </p:nvSpPr>
        <p:spPr>
          <a:xfrm>
            <a:off x="744279" y="5109178"/>
            <a:ext cx="7931888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Before a job interview, which of these things is NOT an important preparation step?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414239"/>
              </p:ext>
            </p:extLst>
          </p:nvPr>
        </p:nvGraphicFramePr>
        <p:xfrm>
          <a:off x="826875" y="2991811"/>
          <a:ext cx="1096463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3489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Before a job interview, which of these things is NOT an important preparation step?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1096463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4F8E79-6DD7-2541-48EF-4E19DA0829CD}"/>
              </a:ext>
            </a:extLst>
          </p:cNvPr>
          <p:cNvSpPr/>
          <p:nvPr/>
        </p:nvSpPr>
        <p:spPr>
          <a:xfrm>
            <a:off x="826875" y="3110257"/>
            <a:ext cx="963556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0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What percentage of employers will check your social media profiles during the hiring process?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338363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58865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What percentage of employers will check your social media profiles during the hiring process?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B2EB64-9378-0C9C-94B2-DF4A0E4F85B0}"/>
              </a:ext>
            </a:extLst>
          </p:cNvPr>
          <p:cNvSpPr/>
          <p:nvPr/>
        </p:nvSpPr>
        <p:spPr>
          <a:xfrm>
            <a:off x="744279" y="5109178"/>
            <a:ext cx="7931888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A1B787-0A8B-1C4A-89E2-62A45A527F08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1624" y="83671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do they earn?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2E6FB488-0F2C-4995-9E35-FF5A9CC5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321633" y="1300376"/>
            <a:ext cx="1154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In a 2021 survey, what was ranked most important by employers as a consideration when recruiting?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925031" y="2991811"/>
          <a:ext cx="8814869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2AC3BC-C039-46B4-B093-7C4BFE7AF76C}"/>
              </a:ext>
            </a:extLst>
          </p:cNvPr>
          <p:cNvSpPr/>
          <p:nvPr/>
        </p:nvSpPr>
        <p:spPr>
          <a:xfrm>
            <a:off x="492578" y="3910134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184B35-363E-4592-BC48-4EB1F3F3E8E9}"/>
              </a:ext>
            </a:extLst>
          </p:cNvPr>
          <p:cNvSpPr/>
          <p:nvPr/>
        </p:nvSpPr>
        <p:spPr>
          <a:xfrm>
            <a:off x="492579" y="2823388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800DC0-6CA6-4851-B584-992AFF664E9E}"/>
              </a:ext>
            </a:extLst>
          </p:cNvPr>
          <p:cNvSpPr/>
          <p:nvPr/>
        </p:nvSpPr>
        <p:spPr>
          <a:xfrm>
            <a:off x="492577" y="5065194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85C05A-8F04-2E9B-A401-ACC2E8CE19A7}"/>
              </a:ext>
            </a:extLst>
          </p:cNvPr>
          <p:cNvSpPr/>
          <p:nvPr/>
        </p:nvSpPr>
        <p:spPr>
          <a:xfrm>
            <a:off x="925031" y="4058884"/>
            <a:ext cx="8917612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01BB0-B667-4C18-D5CE-67C412BAE1B5}"/>
              </a:ext>
            </a:extLst>
          </p:cNvPr>
          <p:cNvSpPr txBox="1"/>
          <p:nvPr/>
        </p:nvSpPr>
        <p:spPr>
          <a:xfrm>
            <a:off x="10254546" y="5180277"/>
            <a:ext cx="112395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3rd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48949-8079-C103-E2D0-192F9F30F33B}"/>
              </a:ext>
            </a:extLst>
          </p:cNvPr>
          <p:cNvSpPr txBox="1"/>
          <p:nvPr/>
        </p:nvSpPr>
        <p:spPr>
          <a:xfrm>
            <a:off x="10254546" y="4086044"/>
            <a:ext cx="112395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1st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82188-BC1F-F9D9-29F5-E1201D1D78B0}"/>
              </a:ext>
            </a:extLst>
          </p:cNvPr>
          <p:cNvSpPr txBox="1"/>
          <p:nvPr/>
        </p:nvSpPr>
        <p:spPr>
          <a:xfrm>
            <a:off x="10254546" y="2991811"/>
            <a:ext cx="112395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6373"/>
                </a:solidFill>
              </a:rPr>
              <a:t>2nd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F07D7-E9C5-9B0C-2D0C-698C95DBE35E}"/>
              </a:ext>
            </a:extLst>
          </p:cNvPr>
          <p:cNvSpPr txBox="1"/>
          <p:nvPr/>
        </p:nvSpPr>
        <p:spPr>
          <a:xfrm>
            <a:off x="7118033" y="6271511"/>
            <a:ext cx="4517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CBI/Birkbeck Education and Skills survey 2021</a:t>
            </a:r>
          </a:p>
        </p:txBody>
      </p:sp>
    </p:spTree>
    <p:extLst>
      <p:ext uri="{BB962C8B-B14F-4D97-AF65-F5344CB8AC3E}">
        <p14:creationId xmlns:p14="http://schemas.microsoft.com/office/powerpoint/2010/main" val="38278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lowest</a:t>
            </a:r>
            <a:r>
              <a:rPr lang="en-GB" sz="3600" dirty="0">
                <a:solidFill>
                  <a:srgbClr val="006373"/>
                </a:solidFill>
              </a:rPr>
              <a:t> average starting salary?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92114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0859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lowest</a:t>
            </a:r>
            <a:r>
              <a:rPr lang="en-GB" sz="3600" dirty="0">
                <a:solidFill>
                  <a:srgbClr val="006373"/>
                </a:solidFill>
              </a:rPr>
              <a:t> average starting salary?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395B43-B341-3711-BB33-9ADBA1A46A44}"/>
              </a:ext>
            </a:extLst>
          </p:cNvPr>
          <p:cNvSpPr txBox="1"/>
          <p:nvPr/>
        </p:nvSpPr>
        <p:spPr>
          <a:xfrm>
            <a:off x="9712303" y="3105834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£24,000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10CA9-D68E-9181-7A8A-3EB2653F75AB}"/>
              </a:ext>
            </a:extLst>
          </p:cNvPr>
          <p:cNvSpPr txBox="1"/>
          <p:nvPr/>
        </p:nvSpPr>
        <p:spPr>
          <a:xfrm>
            <a:off x="9712303" y="4145283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£20,000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38526-5292-28DF-9845-32B4FC7C8BED}"/>
              </a:ext>
            </a:extLst>
          </p:cNvPr>
          <p:cNvSpPr txBox="1"/>
          <p:nvPr/>
        </p:nvSpPr>
        <p:spPr>
          <a:xfrm>
            <a:off x="9712302" y="5184733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£34,728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49F1C5-D6D5-9F51-D6FA-D370454B4050}"/>
              </a:ext>
            </a:extLst>
          </p:cNvPr>
          <p:cNvSpPr/>
          <p:nvPr/>
        </p:nvSpPr>
        <p:spPr>
          <a:xfrm>
            <a:off x="826875" y="4151960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lowest</a:t>
            </a:r>
            <a:r>
              <a:rPr lang="en-GB" sz="3600" dirty="0">
                <a:solidFill>
                  <a:srgbClr val="006373"/>
                </a:solidFill>
              </a:rPr>
              <a:t> average starting salary?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070378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613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lowest</a:t>
            </a:r>
            <a:r>
              <a:rPr lang="en-GB" sz="3600" dirty="0">
                <a:solidFill>
                  <a:srgbClr val="006373"/>
                </a:solidFill>
              </a:rPr>
              <a:t> average starting salary?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6D818A-9E89-E117-BC7B-B13DB5B4DF46}"/>
              </a:ext>
            </a:extLst>
          </p:cNvPr>
          <p:cNvSpPr txBox="1"/>
          <p:nvPr/>
        </p:nvSpPr>
        <p:spPr>
          <a:xfrm>
            <a:off x="9485475" y="3117594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£17,000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93F87-8A39-8C47-07A0-194E21FF652B}"/>
              </a:ext>
            </a:extLst>
          </p:cNvPr>
          <p:cNvSpPr txBox="1"/>
          <p:nvPr/>
        </p:nvSpPr>
        <p:spPr>
          <a:xfrm>
            <a:off x="9485475" y="4164953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£16,000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6FD80E-F6A2-B924-7A17-7815A9480A37}"/>
              </a:ext>
            </a:extLst>
          </p:cNvPr>
          <p:cNvSpPr txBox="1"/>
          <p:nvPr/>
        </p:nvSpPr>
        <p:spPr>
          <a:xfrm>
            <a:off x="9485475" y="5184733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£15,000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CFCC74-316B-BA95-EF59-F07D74A93860}"/>
              </a:ext>
            </a:extLst>
          </p:cNvPr>
          <p:cNvSpPr/>
          <p:nvPr/>
        </p:nvSpPr>
        <p:spPr>
          <a:xfrm>
            <a:off x="826874" y="5201350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6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lowest</a:t>
            </a:r>
            <a:r>
              <a:rPr lang="en-GB" sz="3600" dirty="0">
                <a:solidFill>
                  <a:srgbClr val="006373"/>
                </a:solidFill>
              </a:rPr>
              <a:t> average starting salary?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599810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02336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lowest</a:t>
            </a:r>
            <a:r>
              <a:rPr lang="en-GB" sz="3600" dirty="0">
                <a:solidFill>
                  <a:srgbClr val="006373"/>
                </a:solidFill>
              </a:rPr>
              <a:t> average starting salary?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26D8FE-7118-0A6F-4653-91C2AED0B3E4}"/>
              </a:ext>
            </a:extLst>
          </p:cNvPr>
          <p:cNvSpPr txBox="1"/>
          <p:nvPr/>
        </p:nvSpPr>
        <p:spPr>
          <a:xfrm>
            <a:off x="9590565" y="4138320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£27,055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3144C-0898-FF46-F3FF-7130E2942A13}"/>
              </a:ext>
            </a:extLst>
          </p:cNvPr>
          <p:cNvSpPr txBox="1"/>
          <p:nvPr/>
        </p:nvSpPr>
        <p:spPr>
          <a:xfrm>
            <a:off x="9590564" y="3105834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£22,000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E6E51-4CA4-53D1-06C7-D6725293977B}"/>
              </a:ext>
            </a:extLst>
          </p:cNvPr>
          <p:cNvSpPr txBox="1"/>
          <p:nvPr/>
        </p:nvSpPr>
        <p:spPr>
          <a:xfrm>
            <a:off x="9590566" y="5272459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£27,000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E57ED9-78AD-6E9C-5C61-AD44569EC4C1}"/>
              </a:ext>
            </a:extLst>
          </p:cNvPr>
          <p:cNvSpPr/>
          <p:nvPr/>
        </p:nvSpPr>
        <p:spPr>
          <a:xfrm>
            <a:off x="826874" y="3114002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highest </a:t>
            </a:r>
            <a:r>
              <a:rPr lang="en-GB" sz="3600" dirty="0">
                <a:solidFill>
                  <a:srgbClr val="006373"/>
                </a:solidFill>
              </a:rPr>
              <a:t>average salary for experienced workers?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66933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highest </a:t>
            </a:r>
            <a:r>
              <a:rPr lang="en-GB" sz="3600" dirty="0">
                <a:solidFill>
                  <a:srgbClr val="006373"/>
                </a:solidFill>
              </a:rPr>
              <a:t>average salary for experienced workers?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CA6501-26D5-ECE6-D260-3BA90C871093}"/>
              </a:ext>
            </a:extLst>
          </p:cNvPr>
          <p:cNvSpPr txBox="1"/>
          <p:nvPr/>
        </p:nvSpPr>
        <p:spPr>
          <a:xfrm>
            <a:off x="9712303" y="3105834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£70,000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045D3-0B71-6BF4-223F-81144B96C2B7}"/>
              </a:ext>
            </a:extLst>
          </p:cNvPr>
          <p:cNvSpPr txBox="1"/>
          <p:nvPr/>
        </p:nvSpPr>
        <p:spPr>
          <a:xfrm>
            <a:off x="9712302" y="4171219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£52,000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F83A60-4127-7E3B-1D0B-1D01854C4184}"/>
              </a:ext>
            </a:extLst>
          </p:cNvPr>
          <p:cNvSpPr txBox="1"/>
          <p:nvPr/>
        </p:nvSpPr>
        <p:spPr>
          <a:xfrm>
            <a:off x="9712303" y="5184733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£96,154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E487C1-F83A-2D03-EE32-9B3EC7DDF74A}"/>
              </a:ext>
            </a:extLst>
          </p:cNvPr>
          <p:cNvSpPr/>
          <p:nvPr/>
        </p:nvSpPr>
        <p:spPr>
          <a:xfrm>
            <a:off x="826874" y="5201350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highest</a:t>
            </a:r>
            <a:r>
              <a:rPr lang="en-GB" sz="3600" dirty="0">
                <a:solidFill>
                  <a:srgbClr val="006373"/>
                </a:solidFill>
              </a:rPr>
              <a:t> average salary for experienced workers?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37552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highest</a:t>
            </a:r>
            <a:r>
              <a:rPr lang="en-GB" sz="3600" dirty="0">
                <a:solidFill>
                  <a:srgbClr val="006373"/>
                </a:solidFill>
              </a:rPr>
              <a:t> average salary for experienced workers?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49CD20-AA91-4F35-CFC4-AA3CCE4DF7EC}"/>
              </a:ext>
            </a:extLst>
          </p:cNvPr>
          <p:cNvSpPr txBox="1"/>
          <p:nvPr/>
        </p:nvSpPr>
        <p:spPr>
          <a:xfrm>
            <a:off x="9712303" y="3105834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£40,000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485A5-6A2C-179E-F30C-9CCA25209A4D}"/>
              </a:ext>
            </a:extLst>
          </p:cNvPr>
          <p:cNvSpPr txBox="1"/>
          <p:nvPr/>
        </p:nvSpPr>
        <p:spPr>
          <a:xfrm>
            <a:off x="9712301" y="4183266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£25,000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6D7D5-8E93-4E41-570E-6B8848D89A86}"/>
              </a:ext>
            </a:extLst>
          </p:cNvPr>
          <p:cNvSpPr txBox="1"/>
          <p:nvPr/>
        </p:nvSpPr>
        <p:spPr>
          <a:xfrm>
            <a:off x="9712302" y="5260699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£30,000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9769A8-E9B3-5247-1C42-0FF278AA9371}"/>
              </a:ext>
            </a:extLst>
          </p:cNvPr>
          <p:cNvSpPr/>
          <p:nvPr/>
        </p:nvSpPr>
        <p:spPr>
          <a:xfrm>
            <a:off x="826875" y="3150393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E24F6-3152-E150-0221-5AED0FCD5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80B2E4-3598-3E7F-9550-C63D18CE6D96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F4B08-50F8-3493-D948-EFE338613E89}"/>
              </a:ext>
            </a:extLst>
          </p:cNvPr>
          <p:cNvSpPr txBox="1"/>
          <p:nvPr/>
        </p:nvSpPr>
        <p:spPr>
          <a:xfrm>
            <a:off x="2711624" y="83671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Creative &amp; Digital Media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51E149F6-1CC6-4EF3-A5B2-3AD19C78C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48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highest</a:t>
            </a:r>
            <a:r>
              <a:rPr lang="en-GB" sz="3600" dirty="0">
                <a:solidFill>
                  <a:srgbClr val="006373"/>
                </a:solidFill>
              </a:rPr>
              <a:t> average salary for experienced workers?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88766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98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According to My World of Work, which of these roles has the </a:t>
            </a:r>
            <a:r>
              <a:rPr lang="en-GB" sz="3600" b="1" dirty="0">
                <a:solidFill>
                  <a:srgbClr val="006373"/>
                </a:solidFill>
              </a:rPr>
              <a:t>highest</a:t>
            </a:r>
            <a:r>
              <a:rPr lang="en-GB" sz="3600" dirty="0">
                <a:solidFill>
                  <a:srgbClr val="006373"/>
                </a:solidFill>
              </a:rPr>
              <a:t> average salary for experienced workers?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5481D42-E9C1-A9E3-6B36-7E65D5309A34}"/>
              </a:ext>
            </a:extLst>
          </p:cNvPr>
          <p:cNvSpPr txBox="1"/>
          <p:nvPr/>
        </p:nvSpPr>
        <p:spPr>
          <a:xfrm>
            <a:off x="9485475" y="3117594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£55,000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9E23B-E86C-80DC-0409-4E39D9C22A45}"/>
              </a:ext>
            </a:extLst>
          </p:cNvPr>
          <p:cNvSpPr txBox="1"/>
          <p:nvPr/>
        </p:nvSpPr>
        <p:spPr>
          <a:xfrm>
            <a:off x="9474996" y="4189710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£47,672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7E63F-B408-86D0-BF9D-847B4F107057}"/>
              </a:ext>
            </a:extLst>
          </p:cNvPr>
          <p:cNvSpPr txBox="1"/>
          <p:nvPr/>
        </p:nvSpPr>
        <p:spPr>
          <a:xfrm>
            <a:off x="9474997" y="5261827"/>
            <a:ext cx="17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£65,000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476193-90A7-2DF0-4199-F9283F58DC85}"/>
              </a:ext>
            </a:extLst>
          </p:cNvPr>
          <p:cNvSpPr/>
          <p:nvPr/>
        </p:nvSpPr>
        <p:spPr>
          <a:xfrm>
            <a:off x="826874" y="5201350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A1B787-0A8B-1C4A-89E2-62A45A527F08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1624" y="83671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Where are the opportunities?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2E6FB488-0F2C-4995-9E35-FF5A9CC5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962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068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sector is currently the biggest employer in Aberdeen City and Shire?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409698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52790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068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Which sector is currently the biggest employer in Aberdeen City and Shire?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0B1B6C-8FD8-AAC3-91FE-5D710E604D8C}"/>
              </a:ext>
            </a:extLst>
          </p:cNvPr>
          <p:cNvSpPr/>
          <p:nvPr/>
        </p:nvSpPr>
        <p:spPr>
          <a:xfrm>
            <a:off x="826874" y="5201350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From 2022 – 2025, which sector is predicted to show the biggest % growth in employment in Aberdeen City and Shire?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407114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24273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From 2022 – 2025, which sector is predicted to show the biggest % growth in employment in Aberdeen City and Shire?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2EE5AD-73F9-D8AE-A402-0AB35BD0F434}"/>
              </a:ext>
            </a:extLst>
          </p:cNvPr>
          <p:cNvSpPr/>
          <p:nvPr/>
        </p:nvSpPr>
        <p:spPr>
          <a:xfrm>
            <a:off x="826875" y="3138634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0884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From 2022 – 2025, what level of qualification is expected to be most in demand in Aberdeen City and Shire?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9667460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09449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0884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From 2022 – 2025, what level of qualification is expected to be most in demand in Aberdeen City and Shire?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093891"/>
              </p:ext>
            </p:extLst>
          </p:nvPr>
        </p:nvGraphicFramePr>
        <p:xfrm>
          <a:off x="826875" y="2991811"/>
          <a:ext cx="9667460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166C71-1249-53C9-C06B-D537D635C9E4}"/>
              </a:ext>
            </a:extLst>
          </p:cNvPr>
          <p:cNvSpPr txBox="1"/>
          <p:nvPr/>
        </p:nvSpPr>
        <p:spPr>
          <a:xfrm>
            <a:off x="10697742" y="3197022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665CC-52BB-C4CD-FD4E-720E699BB0E1}"/>
              </a:ext>
            </a:extLst>
          </p:cNvPr>
          <p:cNvSpPr txBox="1"/>
          <p:nvPr/>
        </p:nvSpPr>
        <p:spPr>
          <a:xfrm>
            <a:off x="10697742" y="5136277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3E50E-23F2-224F-ABFE-0FD1114B998E}"/>
              </a:ext>
            </a:extLst>
          </p:cNvPr>
          <p:cNvSpPr txBox="1"/>
          <p:nvPr/>
        </p:nvSpPr>
        <p:spPr>
          <a:xfrm>
            <a:off x="10697742" y="4224283"/>
            <a:ext cx="9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11%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900A7C-7C23-F003-B0EF-B4A589A285CE}"/>
              </a:ext>
            </a:extLst>
          </p:cNvPr>
          <p:cNvSpPr/>
          <p:nvPr/>
        </p:nvSpPr>
        <p:spPr>
          <a:xfrm>
            <a:off x="826876" y="5109178"/>
            <a:ext cx="9667459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06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Between Jan and Sept 2022, 60,300 jobs were advertised in Aberdeen City and Shire. Were most of these for?....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110893"/>
              </p:ext>
            </p:extLst>
          </p:nvPr>
        </p:nvGraphicFramePr>
        <p:xfrm>
          <a:off x="826875" y="2991811"/>
          <a:ext cx="7594111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304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016589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2033, which of these industry sectors in our area is predicted to employ the most people?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1039525" y="2995873"/>
          <a:ext cx="8367365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C1AA9-697C-46B2-B6B4-EBF1312C23E1}"/>
              </a:ext>
            </a:extLst>
          </p:cNvPr>
          <p:cNvSpPr/>
          <p:nvPr/>
        </p:nvSpPr>
        <p:spPr>
          <a:xfrm>
            <a:off x="390939" y="3845383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957935-F067-4AF2-8C58-80D6AFD96368}"/>
              </a:ext>
            </a:extLst>
          </p:cNvPr>
          <p:cNvSpPr/>
          <p:nvPr/>
        </p:nvSpPr>
        <p:spPr>
          <a:xfrm>
            <a:off x="390939" y="2791926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DC41F-DDF4-47A8-B64D-B14E3F6D4D90}"/>
              </a:ext>
            </a:extLst>
          </p:cNvPr>
          <p:cNvSpPr/>
          <p:nvPr/>
        </p:nvSpPr>
        <p:spPr>
          <a:xfrm>
            <a:off x="390939" y="5006611"/>
            <a:ext cx="534093" cy="441381"/>
          </a:xfrm>
          <a:prstGeom prst="round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0446FF-4FBE-BE17-FB97-38DC7F6E7972}"/>
              </a:ext>
            </a:extLst>
          </p:cNvPr>
          <p:cNvSpPr/>
          <p:nvPr/>
        </p:nvSpPr>
        <p:spPr>
          <a:xfrm>
            <a:off x="741815" y="2910842"/>
            <a:ext cx="8459336" cy="103631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CA059-F18E-0372-2B96-98D25A50F8F5}"/>
              </a:ext>
            </a:extLst>
          </p:cNvPr>
          <p:cNvSpPr txBox="1"/>
          <p:nvPr/>
        </p:nvSpPr>
        <p:spPr>
          <a:xfrm>
            <a:off x="9977230" y="2945937"/>
            <a:ext cx="136248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36,500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BFF9F-6C46-F84B-6B45-824B7873B6CB}"/>
              </a:ext>
            </a:extLst>
          </p:cNvPr>
          <p:cNvSpPr txBox="1"/>
          <p:nvPr/>
        </p:nvSpPr>
        <p:spPr>
          <a:xfrm>
            <a:off x="9977230" y="4127239"/>
            <a:ext cx="136248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7,600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CD634-6AED-D190-C832-1FA338CCCE93}"/>
              </a:ext>
            </a:extLst>
          </p:cNvPr>
          <p:cNvSpPr txBox="1"/>
          <p:nvPr/>
        </p:nvSpPr>
        <p:spPr>
          <a:xfrm>
            <a:off x="9977230" y="5308541"/>
            <a:ext cx="136248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4,900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9565B-D2E0-B45D-240B-100F732843E3}"/>
              </a:ext>
            </a:extLst>
          </p:cNvPr>
          <p:cNvSpPr txBox="1"/>
          <p:nvPr/>
        </p:nvSpPr>
        <p:spPr>
          <a:xfrm>
            <a:off x="5977890" y="6336435"/>
            <a:ext cx="593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 RSA Regional Report - Aberdeen City And Shire Oct 2023</a:t>
            </a:r>
          </a:p>
        </p:txBody>
      </p:sp>
    </p:spTree>
    <p:extLst>
      <p:ext uri="{BB962C8B-B14F-4D97-AF65-F5344CB8AC3E}">
        <p14:creationId xmlns:p14="http://schemas.microsoft.com/office/powerpoint/2010/main" val="18387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06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Between Jan and Sept 2022, 60,300 jobs were advertised in Aberdeen City and Shire. Were most of these for?....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594111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C1CB18-6DD9-2972-0B4C-ECC165C92BD5}"/>
              </a:ext>
            </a:extLst>
          </p:cNvPr>
          <p:cNvSpPr/>
          <p:nvPr/>
        </p:nvSpPr>
        <p:spPr>
          <a:xfrm>
            <a:off x="826875" y="4148728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03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From 2025-2032, how many job openings are there expected to be in Aberdeen City and Shire?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108518"/>
              </p:ext>
            </p:extLst>
          </p:nvPr>
        </p:nvGraphicFramePr>
        <p:xfrm>
          <a:off x="826875" y="2991811"/>
          <a:ext cx="7594111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959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203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From 2025-2032, how many job openings are there expected to be in Aberdeen City and Shire?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594111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27C226-DC4F-7D81-A465-AE6DE8DD08A9}"/>
              </a:ext>
            </a:extLst>
          </p:cNvPr>
          <p:cNvSpPr/>
          <p:nvPr/>
        </p:nvSpPr>
        <p:spPr>
          <a:xfrm>
            <a:off x="826875" y="4148728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2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A1B787-0A8B-1C4A-89E2-62A45A527F08}"/>
              </a:ext>
            </a:extLst>
          </p:cNvPr>
          <p:cNvSpPr/>
          <p:nvPr/>
        </p:nvSpPr>
        <p:spPr>
          <a:xfrm>
            <a:off x="1524000" y="0"/>
            <a:ext cx="9144000" cy="6885384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1624" y="83671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True or false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2E6FB488-0F2C-4995-9E35-FF5A9CC54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971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570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You cannot get a university degree by doing an apprenticeship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70873"/>
              </p:ext>
            </p:extLst>
          </p:nvPr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07739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You cannot get a university degree by doing an apprenticeship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A33082-9F92-9483-E854-F234C24BE893}"/>
              </a:ext>
            </a:extLst>
          </p:cNvPr>
          <p:cNvSpPr/>
          <p:nvPr/>
        </p:nvSpPr>
        <p:spPr>
          <a:xfrm>
            <a:off x="826875" y="4148728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2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 Higher National Diploma (HND) at college is at the same qualification level as the first two years of a university degree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84585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2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 Higher National Diploma (HND) at college is at the same qualification level as the first two years of a university degree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FDE7CB-5255-E098-B1AB-EE6555C2B708}"/>
              </a:ext>
            </a:extLst>
          </p:cNvPr>
          <p:cNvSpPr/>
          <p:nvPr/>
        </p:nvSpPr>
        <p:spPr>
          <a:xfrm>
            <a:off x="826875" y="3117370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1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2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 Level 6 Foundation Apprenticeship is at the same level as a Higher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8493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07ACB-C75F-2943-82F1-3F3231559A9F}"/>
              </a:ext>
            </a:extLst>
          </p:cNvPr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009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6F82-0BD4-6B4B-9EC3-13DEF314244B}"/>
              </a:ext>
            </a:extLst>
          </p:cNvPr>
          <p:cNvSpPr txBox="1"/>
          <p:nvPr/>
        </p:nvSpPr>
        <p:spPr>
          <a:xfrm>
            <a:off x="251520" y="13119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CC721-4045-48C6-9163-06F315664D56}"/>
              </a:ext>
            </a:extLst>
          </p:cNvPr>
          <p:cNvSpPr txBox="1"/>
          <p:nvPr/>
        </p:nvSpPr>
        <p:spPr>
          <a:xfrm>
            <a:off x="492579" y="1350101"/>
            <a:ext cx="1152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6373"/>
                </a:solidFill>
              </a:rPr>
              <a:t>A Level 6 Foundation Apprenticeship is at the same level as a Higher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30759993-4E60-E9F5-3AE9-30A7E9584FB1}"/>
              </a:ext>
            </a:extLst>
          </p:cNvPr>
          <p:cNvGraphicFramePr/>
          <p:nvPr/>
        </p:nvGraphicFramePr>
        <p:xfrm>
          <a:off x="826875" y="2991811"/>
          <a:ext cx="7849292" cy="311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AEC86C-34A4-7014-0487-71E91D7F5F06}"/>
              </a:ext>
            </a:extLst>
          </p:cNvPr>
          <p:cNvSpPr/>
          <p:nvPr/>
        </p:nvSpPr>
        <p:spPr>
          <a:xfrm>
            <a:off x="826875" y="3138635"/>
            <a:ext cx="7849292" cy="79744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373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F08978A963AE4E8A6A015C874ED666" ma:contentTypeVersion="16" ma:contentTypeDescription="Create a new document." ma:contentTypeScope="" ma:versionID="5daaac18d60d31bbe94387ebe6a186fb">
  <xsd:schema xmlns:xsd="http://www.w3.org/2001/XMLSchema" xmlns:xs="http://www.w3.org/2001/XMLSchema" xmlns:p="http://schemas.microsoft.com/office/2006/metadata/properties" xmlns:ns2="2c9f76ea-b7bc-4e7a-b1b9-78c22fbb4e58" xmlns:ns3="db631fed-98cc-4834-baa3-0275d9903d8b" targetNamespace="http://schemas.microsoft.com/office/2006/metadata/properties" ma:root="true" ma:fieldsID="987843e1ee3f02e988bcf1fbffad753b" ns2:_="" ns3:_="">
    <xsd:import namespace="2c9f76ea-b7bc-4e7a-b1b9-78c22fbb4e58"/>
    <xsd:import namespace="db631fed-98cc-4834-baa3-0275d9903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f76ea-b7bc-4e7a-b1b9-78c22fbb4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6621819-13d1-4a2d-8762-4f615fabf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31fed-98cc-4834-baa3-0275d990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0d5012-5ac1-4e3e-9b22-e0bd01c31df7}" ma:internalName="TaxCatchAll" ma:showField="CatchAllData" ma:web="db631fed-98cc-4834-baa3-0275d9903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631fed-98cc-4834-baa3-0275d9903d8b" xsi:nil="true"/>
    <lcf76f155ced4ddcb4097134ff3c332f xmlns="2c9f76ea-b7bc-4e7a-b1b9-78c22fbb4e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1C8893-87AC-4B8E-A2E1-AB0184F4B4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E42AFA-7397-4655-8430-9B2C0847C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f76ea-b7bc-4e7a-b1b9-78c22fbb4e58"/>
    <ds:schemaRef ds:uri="db631fed-98cc-4834-baa3-0275d9903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445B28-A6C8-4562-9AD9-CFAFC2ADEAA2}">
  <ds:schemaRefs>
    <ds:schemaRef ds:uri="184af400-6cf4-4be6-9056-547874e8c8ee"/>
    <ds:schemaRef ds:uri="2c9f76ea-b7bc-4e7a-b1b9-78c22fbb4e58"/>
    <ds:schemaRef ds:uri="9f835287-a68d-44a0-9340-5be2792894ea"/>
    <ds:schemaRef ds:uri="db631fed-98cc-4834-baa3-0275d9903d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5743</Words>
  <Application>Microsoft Office PowerPoint</Application>
  <PresentationFormat>Widescreen</PresentationFormat>
  <Paragraphs>974</Paragraphs>
  <Slides>103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McKinnon</dc:creator>
  <cp:lastModifiedBy>Keith Falconer</cp:lastModifiedBy>
  <cp:revision>12</cp:revision>
  <dcterms:created xsi:type="dcterms:W3CDTF">2019-03-11T11:06:05Z</dcterms:created>
  <dcterms:modified xsi:type="dcterms:W3CDTF">2025-08-25T09:43:50Z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0x01010037F08978A963AE4E8A6A015C874ED666</vt:lpwstr>
  </property>
  <property fmtid="{D5CDD505-2E9C-101B-9397-08002B2CF9AE}" pid="3" name="TaxKeyword">
    <vt:lpwstr/>
  </property>
</Properties>
</file>