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heme/theme4.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 id="2147483706" r:id="rId6"/>
  </p:sldMasterIdLst>
  <p:notesMasterIdLst>
    <p:notesMasterId r:id="rId39"/>
  </p:notesMasterIdLst>
  <p:sldIdLst>
    <p:sldId id="2123258938" r:id="rId7"/>
    <p:sldId id="257" r:id="rId8"/>
    <p:sldId id="1073" r:id="rId9"/>
    <p:sldId id="1055" r:id="rId10"/>
    <p:sldId id="653" r:id="rId11"/>
    <p:sldId id="1112" r:id="rId12"/>
    <p:sldId id="1114" r:id="rId13"/>
    <p:sldId id="1100" r:id="rId14"/>
    <p:sldId id="1062" r:id="rId15"/>
    <p:sldId id="1113" r:id="rId16"/>
    <p:sldId id="1101" r:id="rId17"/>
    <p:sldId id="2123258937" r:id="rId18"/>
    <p:sldId id="2123258933" r:id="rId19"/>
    <p:sldId id="2123258935" r:id="rId20"/>
    <p:sldId id="2123258939" r:id="rId21"/>
    <p:sldId id="2123258936" r:id="rId22"/>
    <p:sldId id="292" r:id="rId23"/>
    <p:sldId id="1088" r:id="rId24"/>
    <p:sldId id="2123258940" r:id="rId25"/>
    <p:sldId id="2123258941" r:id="rId26"/>
    <p:sldId id="2123258942" r:id="rId27"/>
    <p:sldId id="2123258945" r:id="rId28"/>
    <p:sldId id="1079" r:id="rId29"/>
    <p:sldId id="1081" r:id="rId30"/>
    <p:sldId id="1089" r:id="rId31"/>
    <p:sldId id="1083" r:id="rId32"/>
    <p:sldId id="1082" r:id="rId33"/>
    <p:sldId id="1090" r:id="rId34"/>
    <p:sldId id="1085" r:id="rId35"/>
    <p:sldId id="1084" r:id="rId36"/>
    <p:sldId id="2123258947" r:id="rId37"/>
    <p:sldId id="2123258946" r:id="rId38"/>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373"/>
    <a:srgbClr val="142B52"/>
    <a:srgbClr val="005F72"/>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465B70-9311-4BC7-AF10-E2FF9F4A95EA}" v="16" dt="2025-08-25T12:01:51.568"/>
    <p1510:client id="{FE819689-FF5E-45E4-9F2E-751C5F9597EC}" v="89" dt="2025-08-25T12:11:52.5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56" autoAdjust="0"/>
  </p:normalViewPr>
  <p:slideViewPr>
    <p:cSldViewPr snapToGrid="0">
      <p:cViewPr varScale="1">
        <p:scale>
          <a:sx n="51" d="100"/>
          <a:sy n="51" d="100"/>
        </p:scale>
        <p:origin x="123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tags" Target="tags/tag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651D0B-F23D-449F-92A8-44AE6AB548F4}"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GB"/>
        </a:p>
      </dgm:t>
    </dgm:pt>
    <dgm:pt modelId="{B969D82E-0727-445F-80E2-33191C8954DD}">
      <dgm:prSet phldrT="[Text]" custT="1"/>
      <dgm:spPr>
        <a:solidFill>
          <a:srgbClr val="92AF2B"/>
        </a:solidFill>
      </dgm:spPr>
      <dgm:t>
        <a:bodyPr/>
        <a:lstStyle/>
        <a:p>
          <a:r>
            <a:rPr lang="en-GB" sz="2400" b="1">
              <a:latin typeface="Arial" panose="020B0604020202020204" pitchFamily="34" charset="0"/>
              <a:cs typeface="Arial" panose="020B0604020202020204" pitchFamily="34" charset="0"/>
            </a:rPr>
            <a:t>Commit</a:t>
          </a:r>
        </a:p>
      </dgm:t>
    </dgm:pt>
    <dgm:pt modelId="{CA33C4C7-2BD7-4714-AD53-AB39FAE0CDD7}" type="parTrans" cxnId="{22340951-FD87-4B7D-9E2D-48269F284168}">
      <dgm:prSet/>
      <dgm:spPr/>
      <dgm:t>
        <a:bodyPr/>
        <a:lstStyle/>
        <a:p>
          <a:endParaRPr lang="en-GB"/>
        </a:p>
      </dgm:t>
    </dgm:pt>
    <dgm:pt modelId="{146B8DCC-EDEA-4BF1-A991-0F6E3A2D7123}" type="sibTrans" cxnId="{22340951-FD87-4B7D-9E2D-48269F284168}">
      <dgm:prSet/>
      <dgm:spPr>
        <a:solidFill>
          <a:srgbClr val="005F72"/>
        </a:solidFill>
      </dgm:spPr>
      <dgm:t>
        <a:bodyPr/>
        <a:lstStyle/>
        <a:p>
          <a:endParaRPr lang="en-GB"/>
        </a:p>
      </dgm:t>
    </dgm:pt>
    <dgm:pt modelId="{C8B9AFE7-C5AB-4A69-BB12-8DD9D3A51882}">
      <dgm:prSet phldrT="[Text]" custT="1"/>
      <dgm:spPr>
        <a:solidFill>
          <a:srgbClr val="58427E"/>
        </a:solidFill>
      </dgm:spPr>
      <dgm:t>
        <a:bodyPr/>
        <a:lstStyle/>
        <a:p>
          <a:r>
            <a:rPr lang="en-GB" sz="2400" b="1">
              <a:latin typeface="Arial" panose="020B0604020202020204" pitchFamily="34" charset="0"/>
              <a:cs typeface="Arial" panose="020B0604020202020204" pitchFamily="34" charset="0"/>
            </a:rPr>
            <a:t>Embed</a:t>
          </a:r>
        </a:p>
      </dgm:t>
    </dgm:pt>
    <dgm:pt modelId="{7F353EC0-476A-4A29-A8CD-10620D10FAEF}" type="parTrans" cxnId="{C33390F7-7FA4-4B8D-9571-362D5A1814F7}">
      <dgm:prSet/>
      <dgm:spPr/>
      <dgm:t>
        <a:bodyPr/>
        <a:lstStyle/>
        <a:p>
          <a:endParaRPr lang="en-GB"/>
        </a:p>
      </dgm:t>
    </dgm:pt>
    <dgm:pt modelId="{E9D43870-619F-4D16-9409-5495CD02FAB3}" type="sibTrans" cxnId="{C33390F7-7FA4-4B8D-9571-362D5A1814F7}">
      <dgm:prSet/>
      <dgm:spPr>
        <a:solidFill>
          <a:srgbClr val="005F72"/>
        </a:solidFill>
        <a:ln w="76200"/>
      </dgm:spPr>
      <dgm:t>
        <a:bodyPr/>
        <a:lstStyle/>
        <a:p>
          <a:endParaRPr lang="en-GB"/>
        </a:p>
      </dgm:t>
    </dgm:pt>
    <dgm:pt modelId="{9AFCBF23-544C-476D-A00C-9C9DCAB2555B}">
      <dgm:prSet phldrT="[Text]" custT="1"/>
      <dgm:spPr>
        <a:solidFill>
          <a:srgbClr val="31859C"/>
        </a:solidFill>
      </dgm:spPr>
      <dgm:t>
        <a:bodyPr/>
        <a:lstStyle/>
        <a:p>
          <a:r>
            <a:rPr lang="en-GB" sz="2400" b="1">
              <a:latin typeface="Arial" panose="020B0604020202020204" pitchFamily="34" charset="0"/>
              <a:cs typeface="Arial" panose="020B0604020202020204" pitchFamily="34" charset="0"/>
            </a:rPr>
            <a:t>Mainstream</a:t>
          </a:r>
        </a:p>
      </dgm:t>
    </dgm:pt>
    <dgm:pt modelId="{C4E443FB-FD29-4640-968D-42DD75388833}" type="parTrans" cxnId="{5D81F523-B03A-43E1-8899-36AA06C799B9}">
      <dgm:prSet/>
      <dgm:spPr/>
      <dgm:t>
        <a:bodyPr/>
        <a:lstStyle/>
        <a:p>
          <a:endParaRPr lang="en-GB"/>
        </a:p>
      </dgm:t>
    </dgm:pt>
    <dgm:pt modelId="{5ABB969C-B973-4105-A589-5EA7031FC8AC}" type="sibTrans" cxnId="{5D81F523-B03A-43E1-8899-36AA06C799B9}">
      <dgm:prSet/>
      <dgm:spPr/>
      <dgm:t>
        <a:bodyPr/>
        <a:lstStyle/>
        <a:p>
          <a:endParaRPr lang="en-GB"/>
        </a:p>
      </dgm:t>
    </dgm:pt>
    <dgm:pt modelId="{BA636E12-F6BD-4A4C-842A-54F3ABD029DF}">
      <dgm:prSet phldrT="[Text]" custT="1"/>
      <dgm:spPr>
        <a:ln>
          <a:solidFill>
            <a:srgbClr val="005F72"/>
          </a:solidFill>
        </a:ln>
      </dgm:spPr>
      <dgm:t>
        <a:bodyPr/>
        <a:lstStyle/>
        <a:p>
          <a:pPr>
            <a:buFont typeface="Arial" panose="020B0604020202020204" pitchFamily="34" charset="0"/>
            <a:buChar char="•"/>
          </a:pPr>
          <a:r>
            <a:rPr lang="en-GB" sz="1800">
              <a:latin typeface="Arial" panose="020B0604020202020204" pitchFamily="34" charset="0"/>
              <a:cs typeface="Arial" panose="020B0604020202020204" pitchFamily="34" charset="0"/>
            </a:rPr>
            <a:t>Review the skills framework</a:t>
          </a:r>
          <a:endParaRPr lang="en-GB" sz="1800"/>
        </a:p>
      </dgm:t>
    </dgm:pt>
    <dgm:pt modelId="{497B7A86-DB50-4385-A4A1-C425C09ECEB4}" type="parTrans" cxnId="{508CFFC7-BBC0-4FF3-A5AF-41447DC1B0D6}">
      <dgm:prSet/>
      <dgm:spPr/>
      <dgm:t>
        <a:bodyPr/>
        <a:lstStyle/>
        <a:p>
          <a:endParaRPr lang="en-GB"/>
        </a:p>
      </dgm:t>
    </dgm:pt>
    <dgm:pt modelId="{2AF90B53-F8C4-4D83-84C9-FBD797F06112}" type="sibTrans" cxnId="{508CFFC7-BBC0-4FF3-A5AF-41447DC1B0D6}">
      <dgm:prSet/>
      <dgm:spPr/>
      <dgm:t>
        <a:bodyPr/>
        <a:lstStyle/>
        <a:p>
          <a:endParaRPr lang="en-GB"/>
        </a:p>
      </dgm:t>
    </dgm:pt>
    <dgm:pt modelId="{12F09764-DB71-4CFD-9FD0-C025ACD553A5}">
      <dgm:prSet custT="1"/>
      <dgm:spPr>
        <a:ln>
          <a:solidFill>
            <a:srgbClr val="005F72"/>
          </a:solidFill>
        </a:ln>
      </dgm:spPr>
      <dgm:t>
        <a:bodyPr/>
        <a:lstStyle/>
        <a:p>
          <a:r>
            <a:rPr lang="en-GB" sz="1800">
              <a:latin typeface="Arial" panose="020B0604020202020204" pitchFamily="34" charset="0"/>
              <a:cs typeface="Arial" panose="020B0604020202020204" pitchFamily="34" charset="0"/>
            </a:rPr>
            <a:t>Practitioners understand the language/framework </a:t>
          </a:r>
        </a:p>
      </dgm:t>
    </dgm:pt>
    <dgm:pt modelId="{8999FD5F-208A-4862-8327-649FC6B878D3}" type="parTrans" cxnId="{31D1EF2F-C628-4C27-BCC9-B1A03931D96E}">
      <dgm:prSet/>
      <dgm:spPr/>
      <dgm:t>
        <a:bodyPr/>
        <a:lstStyle/>
        <a:p>
          <a:endParaRPr lang="en-GB"/>
        </a:p>
      </dgm:t>
    </dgm:pt>
    <dgm:pt modelId="{507ED19A-C46D-4957-9663-85E6819AF51B}" type="sibTrans" cxnId="{31D1EF2F-C628-4C27-BCC9-B1A03931D96E}">
      <dgm:prSet/>
      <dgm:spPr/>
      <dgm:t>
        <a:bodyPr/>
        <a:lstStyle/>
        <a:p>
          <a:endParaRPr lang="en-GB"/>
        </a:p>
      </dgm:t>
    </dgm:pt>
    <dgm:pt modelId="{97974A45-E181-4EC2-A4C9-78A0B23DF4F4}">
      <dgm:prSet custT="1"/>
      <dgm:spPr>
        <a:ln>
          <a:solidFill>
            <a:srgbClr val="005F72"/>
          </a:solidFill>
        </a:ln>
      </dgm:spPr>
      <dgm:t>
        <a:bodyPr/>
        <a:lstStyle/>
        <a:p>
          <a:r>
            <a:rPr lang="en-GB" sz="1800">
              <a:latin typeface="Arial" panose="020B0604020202020204" pitchFamily="34" charset="0"/>
              <a:cs typeface="Arial" panose="020B0604020202020204" pitchFamily="34" charset="0"/>
            </a:rPr>
            <a:t>Practitioners understand their role and responsibilities </a:t>
          </a:r>
        </a:p>
      </dgm:t>
    </dgm:pt>
    <dgm:pt modelId="{43DC47D3-788D-4EBA-B44F-CDAE527DCA30}" type="parTrans" cxnId="{56000A69-5C38-4F72-9BAE-DC8BA03B45C5}">
      <dgm:prSet/>
      <dgm:spPr/>
      <dgm:t>
        <a:bodyPr/>
        <a:lstStyle/>
        <a:p>
          <a:endParaRPr lang="en-GB"/>
        </a:p>
      </dgm:t>
    </dgm:pt>
    <dgm:pt modelId="{DBDF28DE-0C0E-4E31-8826-40B550882711}" type="sibTrans" cxnId="{56000A69-5C38-4F72-9BAE-DC8BA03B45C5}">
      <dgm:prSet/>
      <dgm:spPr/>
      <dgm:t>
        <a:bodyPr/>
        <a:lstStyle/>
        <a:p>
          <a:endParaRPr lang="en-GB"/>
        </a:p>
      </dgm:t>
    </dgm:pt>
    <dgm:pt modelId="{8AD081DD-9342-4EF0-BA32-1F190B061BFB}">
      <dgm:prSet phldrT="[Text]" custT="1"/>
      <dgm:spPr>
        <a:ln>
          <a:solidFill>
            <a:srgbClr val="005F72"/>
          </a:solidFill>
        </a:ln>
      </dgm:spPr>
      <dgm:t>
        <a:bodyPr/>
        <a:lstStyle/>
        <a:p>
          <a:pPr>
            <a:buFont typeface="Arial" panose="020B0604020202020204" pitchFamily="34" charset="0"/>
            <a:buChar char="•"/>
          </a:pPr>
          <a:r>
            <a:rPr lang="en-GB" sz="1800">
              <a:latin typeface="Arial" panose="020B0604020202020204" pitchFamily="34" charset="0"/>
              <a:cs typeface="Arial" panose="020B0604020202020204" pitchFamily="34" charset="0"/>
            </a:rPr>
            <a:t>Establish a common language/skills framework </a:t>
          </a:r>
          <a:endParaRPr lang="en-GB" sz="1800"/>
        </a:p>
      </dgm:t>
    </dgm:pt>
    <dgm:pt modelId="{AE741D1E-420A-4E23-8080-466FEEED9FF2}" type="parTrans" cxnId="{6E7D5B62-5CBE-4EDB-B7D8-EF8B7F42EB7F}">
      <dgm:prSet/>
      <dgm:spPr/>
      <dgm:t>
        <a:bodyPr/>
        <a:lstStyle/>
        <a:p>
          <a:endParaRPr lang="en-GB"/>
        </a:p>
      </dgm:t>
    </dgm:pt>
    <dgm:pt modelId="{71054FCC-64F6-4848-BFC5-D0E8BB2E5764}" type="sibTrans" cxnId="{6E7D5B62-5CBE-4EDB-B7D8-EF8B7F42EB7F}">
      <dgm:prSet/>
      <dgm:spPr/>
      <dgm:t>
        <a:bodyPr/>
        <a:lstStyle/>
        <a:p>
          <a:endParaRPr lang="en-GB"/>
        </a:p>
      </dgm:t>
    </dgm:pt>
    <dgm:pt modelId="{59758616-401E-4E4D-BBEF-F1126D6254B3}">
      <dgm:prSet custT="1"/>
      <dgm:spPr>
        <a:ln>
          <a:solidFill>
            <a:srgbClr val="005F72"/>
          </a:solidFill>
        </a:ln>
      </dgm:spPr>
      <dgm:t>
        <a:bodyPr/>
        <a:lstStyle/>
        <a:p>
          <a:r>
            <a:rPr lang="en-GB" sz="1800">
              <a:latin typeface="Arial" panose="020B0604020202020204" pitchFamily="34" charset="0"/>
              <a:cs typeface="Arial" panose="020B0604020202020204" pitchFamily="34" charset="0"/>
            </a:rPr>
            <a:t>Learners have time to reflect on their skills within learning activities</a:t>
          </a:r>
        </a:p>
      </dgm:t>
    </dgm:pt>
    <dgm:pt modelId="{1A4F0EBF-C437-4E30-8598-F221F75AD116}" type="parTrans" cxnId="{937014F5-6625-46BD-9985-A063B364EC81}">
      <dgm:prSet/>
      <dgm:spPr/>
      <dgm:t>
        <a:bodyPr/>
        <a:lstStyle/>
        <a:p>
          <a:endParaRPr lang="en-GB"/>
        </a:p>
      </dgm:t>
    </dgm:pt>
    <dgm:pt modelId="{FE5A7154-30F5-4317-9F3F-38CC48BBE4F7}" type="sibTrans" cxnId="{937014F5-6625-46BD-9985-A063B364EC81}">
      <dgm:prSet/>
      <dgm:spPr/>
      <dgm:t>
        <a:bodyPr/>
        <a:lstStyle/>
        <a:p>
          <a:endParaRPr lang="en-GB"/>
        </a:p>
      </dgm:t>
    </dgm:pt>
    <dgm:pt modelId="{F719C2E4-696E-40C4-920D-C51A005D4845}">
      <dgm:prSet custT="1"/>
      <dgm:spPr>
        <a:ln>
          <a:solidFill>
            <a:srgbClr val="005F72"/>
          </a:solidFill>
        </a:ln>
      </dgm:spPr>
      <dgm:t>
        <a:bodyPr/>
        <a:lstStyle/>
        <a:p>
          <a:r>
            <a:rPr lang="en-GB" sz="1800">
              <a:latin typeface="Arial" panose="020B0604020202020204" pitchFamily="34" charset="0"/>
              <a:cs typeface="Arial" panose="020B0604020202020204" pitchFamily="34" charset="0"/>
            </a:rPr>
            <a:t>Space is given within the curriculum for learners to record, discuss and explore their skills </a:t>
          </a:r>
        </a:p>
      </dgm:t>
    </dgm:pt>
    <dgm:pt modelId="{AA60D7C3-AE7A-4010-B6DB-36C4E7B6B817}" type="parTrans" cxnId="{443CE14E-DD7D-4EEC-B6A8-50F0C5FA8A66}">
      <dgm:prSet/>
      <dgm:spPr/>
      <dgm:t>
        <a:bodyPr/>
        <a:lstStyle/>
        <a:p>
          <a:endParaRPr lang="en-GB"/>
        </a:p>
      </dgm:t>
    </dgm:pt>
    <dgm:pt modelId="{E09577DA-0E8F-4AA1-8E5D-3545A5980E03}" type="sibTrans" cxnId="{443CE14E-DD7D-4EEC-B6A8-50F0C5FA8A66}">
      <dgm:prSet/>
      <dgm:spPr/>
      <dgm:t>
        <a:bodyPr/>
        <a:lstStyle/>
        <a:p>
          <a:endParaRPr lang="en-GB"/>
        </a:p>
      </dgm:t>
    </dgm:pt>
    <dgm:pt modelId="{3C0FFBBB-1CBE-49FC-B6D3-316ACD362FA8}">
      <dgm:prSet phldrT="[Text]" custT="1"/>
      <dgm:spPr>
        <a:ln>
          <a:solidFill>
            <a:srgbClr val="005F72"/>
          </a:solidFill>
        </a:ln>
      </dgm:spPr>
      <dgm:t>
        <a:bodyPr/>
        <a:lstStyle/>
        <a:p>
          <a:pPr>
            <a:buFont typeface="Arial" panose="020B0604020202020204" pitchFamily="34" charset="0"/>
            <a:buChar char="•"/>
          </a:pPr>
          <a:r>
            <a:rPr lang="en-GB" sz="1800">
              <a:latin typeface="Arial" panose="020B0604020202020204" pitchFamily="34" charset="0"/>
              <a:cs typeface="Arial" panose="020B0604020202020204" pitchFamily="34" charset="0"/>
            </a:rPr>
            <a:t>Skills are identified when planning learning and are included in the learning intentions and success criteria</a:t>
          </a:r>
        </a:p>
      </dgm:t>
    </dgm:pt>
    <dgm:pt modelId="{F3F3C2D0-0CBE-4806-B7F2-A3605A0F017B}" type="parTrans" cxnId="{5329A56A-8FA6-413A-A2F2-968D4491AF4F}">
      <dgm:prSet/>
      <dgm:spPr/>
      <dgm:t>
        <a:bodyPr/>
        <a:lstStyle/>
        <a:p>
          <a:endParaRPr lang="en-GB"/>
        </a:p>
      </dgm:t>
    </dgm:pt>
    <dgm:pt modelId="{0E4B0DC1-1624-4316-85BB-E0B0E4AA2391}" type="sibTrans" cxnId="{5329A56A-8FA6-413A-A2F2-968D4491AF4F}">
      <dgm:prSet/>
      <dgm:spPr/>
      <dgm:t>
        <a:bodyPr/>
        <a:lstStyle/>
        <a:p>
          <a:endParaRPr lang="en-GB"/>
        </a:p>
      </dgm:t>
    </dgm:pt>
    <dgm:pt modelId="{C5ED0F83-A2EB-4204-8170-BAA159232364}">
      <dgm:prSet custT="1"/>
      <dgm:spPr>
        <a:ln>
          <a:solidFill>
            <a:srgbClr val="005F72"/>
          </a:solidFill>
        </a:ln>
      </dgm:spPr>
      <dgm:t>
        <a:bodyPr/>
        <a:lstStyle/>
        <a:p>
          <a:r>
            <a:rPr lang="en-GB" sz="1800">
              <a:latin typeface="Arial" panose="020B0604020202020204" pitchFamily="34" charset="0"/>
              <a:cs typeface="Arial" panose="020B0604020202020204" pitchFamily="34" charset="0"/>
            </a:rPr>
            <a:t>Review if skills conversation is woven across the curriculum </a:t>
          </a:r>
        </a:p>
      </dgm:t>
    </dgm:pt>
    <dgm:pt modelId="{2C0BD7C5-673E-4B00-8763-2A1B6D06B46E}" type="parTrans" cxnId="{43D0002D-9611-4D42-B2A5-F2428F20914D}">
      <dgm:prSet/>
      <dgm:spPr/>
      <dgm:t>
        <a:bodyPr/>
        <a:lstStyle/>
        <a:p>
          <a:endParaRPr lang="en-GB"/>
        </a:p>
      </dgm:t>
    </dgm:pt>
    <dgm:pt modelId="{15030984-25EC-475D-9DD0-8CF5F004D76D}" type="sibTrans" cxnId="{43D0002D-9611-4D42-B2A5-F2428F20914D}">
      <dgm:prSet/>
      <dgm:spPr/>
      <dgm:t>
        <a:bodyPr/>
        <a:lstStyle/>
        <a:p>
          <a:endParaRPr lang="en-GB"/>
        </a:p>
      </dgm:t>
    </dgm:pt>
    <dgm:pt modelId="{9A3AABB6-6AC2-4D8D-92E2-6F21A455BBE7}">
      <dgm:prSet custT="1"/>
      <dgm:spPr>
        <a:ln>
          <a:solidFill>
            <a:srgbClr val="005F72"/>
          </a:solidFill>
        </a:ln>
      </dgm:spPr>
      <dgm:t>
        <a:bodyPr/>
        <a:lstStyle/>
        <a:p>
          <a:r>
            <a:rPr lang="en-GB" sz="1800">
              <a:latin typeface="Arial" panose="020B0604020202020204" pitchFamily="34" charset="0"/>
              <a:cs typeface="Arial" panose="020B0604020202020204" pitchFamily="34" charset="0"/>
            </a:rPr>
            <a:t>Skills language used - Primary school to Secondary school and College. </a:t>
          </a:r>
        </a:p>
      </dgm:t>
    </dgm:pt>
    <dgm:pt modelId="{10356225-D86E-4F48-B38C-1DF5BD729FBB}" type="parTrans" cxnId="{A36B8349-A1D9-4F3F-8FFF-1A5645BB621A}">
      <dgm:prSet/>
      <dgm:spPr/>
      <dgm:t>
        <a:bodyPr/>
        <a:lstStyle/>
        <a:p>
          <a:endParaRPr lang="en-GB"/>
        </a:p>
      </dgm:t>
    </dgm:pt>
    <dgm:pt modelId="{0F2604B8-DFD1-48C9-B3E6-948E0E249055}" type="sibTrans" cxnId="{A36B8349-A1D9-4F3F-8FFF-1A5645BB621A}">
      <dgm:prSet/>
      <dgm:spPr/>
      <dgm:t>
        <a:bodyPr/>
        <a:lstStyle/>
        <a:p>
          <a:endParaRPr lang="en-GB"/>
        </a:p>
      </dgm:t>
    </dgm:pt>
    <dgm:pt modelId="{BB020594-3A45-4B3C-9CBF-453CCDFBBE97}">
      <dgm:prSet phldrT="[Text]" custT="1"/>
      <dgm:spPr>
        <a:ln>
          <a:solidFill>
            <a:srgbClr val="005F72"/>
          </a:solidFill>
        </a:ln>
      </dgm:spPr>
      <dgm:t>
        <a:bodyPr/>
        <a:lstStyle/>
        <a:p>
          <a:pPr>
            <a:buFont typeface="Arial" panose="020B0604020202020204" pitchFamily="34" charset="0"/>
            <a:buChar char="•"/>
          </a:pPr>
          <a:r>
            <a:rPr lang="en-GB" sz="1800">
              <a:latin typeface="Arial" panose="020B0604020202020204" pitchFamily="34" charset="0"/>
              <a:cs typeface="Arial" panose="020B0604020202020204" pitchFamily="34" charset="0"/>
            </a:rPr>
            <a:t>Skills are visible in the classroom </a:t>
          </a:r>
        </a:p>
      </dgm:t>
    </dgm:pt>
    <dgm:pt modelId="{5D717BAA-3932-4711-B024-4818AAD6E057}" type="parTrans" cxnId="{5305E37F-8DBE-4A3D-8336-72540AE96224}">
      <dgm:prSet/>
      <dgm:spPr/>
      <dgm:t>
        <a:bodyPr/>
        <a:lstStyle/>
        <a:p>
          <a:endParaRPr lang="en-GB"/>
        </a:p>
      </dgm:t>
    </dgm:pt>
    <dgm:pt modelId="{B3683EA5-7E57-4F9C-A9AB-A4ABBDBEB4C6}" type="sibTrans" cxnId="{5305E37F-8DBE-4A3D-8336-72540AE96224}">
      <dgm:prSet/>
      <dgm:spPr/>
      <dgm:t>
        <a:bodyPr/>
        <a:lstStyle/>
        <a:p>
          <a:endParaRPr lang="en-GB"/>
        </a:p>
      </dgm:t>
    </dgm:pt>
    <dgm:pt modelId="{35071468-C735-4ACB-8F2B-B6B7FCDA07C0}" type="pres">
      <dgm:prSet presAssocID="{C7651D0B-F23D-449F-92A8-44AE6AB548F4}" presName="Name0" presStyleCnt="0">
        <dgm:presLayoutVars>
          <dgm:dir/>
          <dgm:animLvl val="lvl"/>
          <dgm:resizeHandles val="exact"/>
        </dgm:presLayoutVars>
      </dgm:prSet>
      <dgm:spPr/>
    </dgm:pt>
    <dgm:pt modelId="{85E1C9A1-58DA-4363-842F-24F479B0D06B}" type="pres">
      <dgm:prSet presAssocID="{C7651D0B-F23D-449F-92A8-44AE6AB548F4}" presName="tSp" presStyleCnt="0"/>
      <dgm:spPr/>
    </dgm:pt>
    <dgm:pt modelId="{E889BAD0-8725-49CA-A38A-7A6BBF18034E}" type="pres">
      <dgm:prSet presAssocID="{C7651D0B-F23D-449F-92A8-44AE6AB548F4}" presName="bSp" presStyleCnt="0"/>
      <dgm:spPr/>
    </dgm:pt>
    <dgm:pt modelId="{37088C9F-8004-4F9E-9B97-D33806D811DD}" type="pres">
      <dgm:prSet presAssocID="{C7651D0B-F23D-449F-92A8-44AE6AB548F4}" presName="process" presStyleCnt="0"/>
      <dgm:spPr/>
    </dgm:pt>
    <dgm:pt modelId="{C30BAEEC-41BF-4333-B0A2-E7BDAA0B4DCC}" type="pres">
      <dgm:prSet presAssocID="{B969D82E-0727-445F-80E2-33191C8954DD}" presName="composite1" presStyleCnt="0"/>
      <dgm:spPr/>
    </dgm:pt>
    <dgm:pt modelId="{D1768B44-EDF8-4992-8680-F013D3FE41C8}" type="pres">
      <dgm:prSet presAssocID="{B969D82E-0727-445F-80E2-33191C8954DD}" presName="dummyNode1" presStyleLbl="node1" presStyleIdx="0" presStyleCnt="3"/>
      <dgm:spPr/>
    </dgm:pt>
    <dgm:pt modelId="{359A0DB5-B126-4D90-B4CC-269EB00F7D82}" type="pres">
      <dgm:prSet presAssocID="{B969D82E-0727-445F-80E2-33191C8954DD}" presName="childNode1" presStyleLbl="bgAcc1" presStyleIdx="0" presStyleCnt="3" custScaleX="119693" custScaleY="174020" custLinFactNeighborX="-1449" custLinFactNeighborY="-2967">
        <dgm:presLayoutVars>
          <dgm:bulletEnabled val="1"/>
        </dgm:presLayoutVars>
      </dgm:prSet>
      <dgm:spPr/>
    </dgm:pt>
    <dgm:pt modelId="{3BD798A8-C269-4B51-80B8-5250F823F094}" type="pres">
      <dgm:prSet presAssocID="{B969D82E-0727-445F-80E2-33191C8954DD}" presName="childNode1tx" presStyleLbl="bgAcc1" presStyleIdx="0" presStyleCnt="3">
        <dgm:presLayoutVars>
          <dgm:bulletEnabled val="1"/>
        </dgm:presLayoutVars>
      </dgm:prSet>
      <dgm:spPr/>
    </dgm:pt>
    <dgm:pt modelId="{591E31B0-4FAD-4C09-A1FF-5869598D6EC9}" type="pres">
      <dgm:prSet presAssocID="{B969D82E-0727-445F-80E2-33191C8954DD}" presName="parentNode1" presStyleLbl="node1" presStyleIdx="0" presStyleCnt="3" custScaleY="75756" custLinFactNeighborX="-25231" custLinFactNeighborY="58151">
        <dgm:presLayoutVars>
          <dgm:chMax val="1"/>
          <dgm:bulletEnabled val="1"/>
        </dgm:presLayoutVars>
      </dgm:prSet>
      <dgm:spPr/>
    </dgm:pt>
    <dgm:pt modelId="{C3DF774D-5DFB-46F7-BC5B-062586016C5A}" type="pres">
      <dgm:prSet presAssocID="{B969D82E-0727-445F-80E2-33191C8954DD}" presName="connSite1" presStyleCnt="0"/>
      <dgm:spPr/>
    </dgm:pt>
    <dgm:pt modelId="{F0577E34-9EB6-481C-94C4-257813E734E6}" type="pres">
      <dgm:prSet presAssocID="{146B8DCC-EDEA-4BF1-A991-0F6E3A2D7123}" presName="Name9" presStyleLbl="sibTrans2D1" presStyleIdx="0" presStyleCnt="2" custAng="579235" custLinFactNeighborX="-2566" custLinFactNeighborY="1721"/>
      <dgm:spPr/>
    </dgm:pt>
    <dgm:pt modelId="{AF935288-0F05-4E04-A165-71C6FCF1D176}" type="pres">
      <dgm:prSet presAssocID="{C8B9AFE7-C5AB-4A69-BB12-8DD9D3A51882}" presName="composite2" presStyleCnt="0"/>
      <dgm:spPr/>
    </dgm:pt>
    <dgm:pt modelId="{0E65B14D-DBE5-4AAE-A607-CC3C4421A538}" type="pres">
      <dgm:prSet presAssocID="{C8B9AFE7-C5AB-4A69-BB12-8DD9D3A51882}" presName="dummyNode2" presStyleLbl="node1" presStyleIdx="0" presStyleCnt="3"/>
      <dgm:spPr/>
    </dgm:pt>
    <dgm:pt modelId="{47AF9F7B-A279-4956-9218-170F6EA30B2A}" type="pres">
      <dgm:prSet presAssocID="{C8B9AFE7-C5AB-4A69-BB12-8DD9D3A51882}" presName="childNode2" presStyleLbl="bgAcc1" presStyleIdx="1" presStyleCnt="3" custScaleX="190619" custScaleY="176843">
        <dgm:presLayoutVars>
          <dgm:bulletEnabled val="1"/>
        </dgm:presLayoutVars>
      </dgm:prSet>
      <dgm:spPr/>
    </dgm:pt>
    <dgm:pt modelId="{1DD7FC86-D9DF-4E95-8110-D4244A525861}" type="pres">
      <dgm:prSet presAssocID="{C8B9AFE7-C5AB-4A69-BB12-8DD9D3A51882}" presName="childNode2tx" presStyleLbl="bgAcc1" presStyleIdx="1" presStyleCnt="3">
        <dgm:presLayoutVars>
          <dgm:bulletEnabled val="1"/>
        </dgm:presLayoutVars>
      </dgm:prSet>
      <dgm:spPr/>
    </dgm:pt>
    <dgm:pt modelId="{129603C6-DCC8-4EFB-8CF7-316889C1DCFB}" type="pres">
      <dgm:prSet presAssocID="{C8B9AFE7-C5AB-4A69-BB12-8DD9D3A51882}" presName="parentNode2" presStyleLbl="node1" presStyleIdx="1" presStyleCnt="3" custScaleY="102447" custLinFactNeighborX="-19083" custLinFactNeighborY="-61698">
        <dgm:presLayoutVars>
          <dgm:chMax val="0"/>
          <dgm:bulletEnabled val="1"/>
        </dgm:presLayoutVars>
      </dgm:prSet>
      <dgm:spPr/>
    </dgm:pt>
    <dgm:pt modelId="{EFEDA657-A85D-46FB-847F-82BF2170AB49}" type="pres">
      <dgm:prSet presAssocID="{C8B9AFE7-C5AB-4A69-BB12-8DD9D3A51882}" presName="connSite2" presStyleCnt="0"/>
      <dgm:spPr/>
    </dgm:pt>
    <dgm:pt modelId="{697B50B6-8268-4A9A-9C02-06E3ED1EE13E}" type="pres">
      <dgm:prSet presAssocID="{E9D43870-619F-4D16-9409-5495CD02FAB3}" presName="Name18" presStyleLbl="sibTrans2D1" presStyleIdx="1" presStyleCnt="2" custAng="20746234" custLinFactNeighborX="809" custLinFactNeighborY="3708"/>
      <dgm:spPr/>
    </dgm:pt>
    <dgm:pt modelId="{97995349-FB85-401F-B7CB-E0DA7C882423}" type="pres">
      <dgm:prSet presAssocID="{9AFCBF23-544C-476D-A00C-9C9DCAB2555B}" presName="composite1" presStyleCnt="0"/>
      <dgm:spPr/>
    </dgm:pt>
    <dgm:pt modelId="{B88919A9-87FA-463E-B6E5-688EB2F1F703}" type="pres">
      <dgm:prSet presAssocID="{9AFCBF23-544C-476D-A00C-9C9DCAB2555B}" presName="dummyNode1" presStyleLbl="node1" presStyleIdx="1" presStyleCnt="3"/>
      <dgm:spPr/>
    </dgm:pt>
    <dgm:pt modelId="{F3D8F540-ED0A-4C3E-BA2C-0AC77DC383D0}" type="pres">
      <dgm:prSet presAssocID="{9AFCBF23-544C-476D-A00C-9C9DCAB2555B}" presName="childNode1" presStyleLbl="bgAcc1" presStyleIdx="2" presStyleCnt="3" custScaleX="122338" custScaleY="167305" custLinFactNeighborY="-3541">
        <dgm:presLayoutVars>
          <dgm:bulletEnabled val="1"/>
        </dgm:presLayoutVars>
      </dgm:prSet>
      <dgm:spPr/>
    </dgm:pt>
    <dgm:pt modelId="{109D113E-2669-4D2E-A61B-9D2CEC73A4A7}" type="pres">
      <dgm:prSet presAssocID="{9AFCBF23-544C-476D-A00C-9C9DCAB2555B}" presName="childNode1tx" presStyleLbl="bgAcc1" presStyleIdx="2" presStyleCnt="3">
        <dgm:presLayoutVars>
          <dgm:bulletEnabled val="1"/>
        </dgm:presLayoutVars>
      </dgm:prSet>
      <dgm:spPr/>
    </dgm:pt>
    <dgm:pt modelId="{1D9AFF5F-DCB3-405E-BA8D-D661E3D27DD4}" type="pres">
      <dgm:prSet presAssocID="{9AFCBF23-544C-476D-A00C-9C9DCAB2555B}" presName="parentNode1" presStyleLbl="node1" presStyleIdx="2" presStyleCnt="3" custScaleY="81504" custLinFactNeighborX="-17095" custLinFactNeighborY="56549">
        <dgm:presLayoutVars>
          <dgm:chMax val="1"/>
          <dgm:bulletEnabled val="1"/>
        </dgm:presLayoutVars>
      </dgm:prSet>
      <dgm:spPr/>
    </dgm:pt>
    <dgm:pt modelId="{56E2CA61-9DD5-410F-B372-9F23AF64C292}" type="pres">
      <dgm:prSet presAssocID="{9AFCBF23-544C-476D-A00C-9C9DCAB2555B}" presName="connSite1" presStyleCnt="0"/>
      <dgm:spPr/>
    </dgm:pt>
  </dgm:ptLst>
  <dgm:cxnLst>
    <dgm:cxn modelId="{0A9E7202-CD83-4B12-B45B-D5143CC03D9C}" type="presOf" srcId="{BA636E12-F6BD-4A4C-842A-54F3ABD029DF}" destId="{F3D8F540-ED0A-4C3E-BA2C-0AC77DC383D0}" srcOrd="0" destOrd="0" presId="urn:microsoft.com/office/officeart/2005/8/layout/hProcess4"/>
    <dgm:cxn modelId="{DF3F7B1B-230C-4095-9F5C-90595F691691}" type="presOf" srcId="{F719C2E4-696E-40C4-920D-C51A005D4845}" destId="{47AF9F7B-A279-4956-9218-170F6EA30B2A}" srcOrd="0" destOrd="3" presId="urn:microsoft.com/office/officeart/2005/8/layout/hProcess4"/>
    <dgm:cxn modelId="{5D81F523-B03A-43E1-8899-36AA06C799B9}" srcId="{C7651D0B-F23D-449F-92A8-44AE6AB548F4}" destId="{9AFCBF23-544C-476D-A00C-9C9DCAB2555B}" srcOrd="2" destOrd="0" parTransId="{C4E443FB-FD29-4640-968D-42DD75388833}" sibTransId="{5ABB969C-B973-4105-A589-5EA7031FC8AC}"/>
    <dgm:cxn modelId="{B6CC312A-E38C-4AB1-9D14-8D00399805D3}" type="presOf" srcId="{C5ED0F83-A2EB-4204-8170-BAA159232364}" destId="{109D113E-2669-4D2E-A61B-9D2CEC73A4A7}" srcOrd="1" destOrd="1" presId="urn:microsoft.com/office/officeart/2005/8/layout/hProcess4"/>
    <dgm:cxn modelId="{43D0002D-9611-4D42-B2A5-F2428F20914D}" srcId="{9AFCBF23-544C-476D-A00C-9C9DCAB2555B}" destId="{C5ED0F83-A2EB-4204-8170-BAA159232364}" srcOrd="1" destOrd="0" parTransId="{2C0BD7C5-673E-4B00-8763-2A1B6D06B46E}" sibTransId="{15030984-25EC-475D-9DD0-8CF5F004D76D}"/>
    <dgm:cxn modelId="{31D1EF2F-C628-4C27-BCC9-B1A03931D96E}" srcId="{B969D82E-0727-445F-80E2-33191C8954DD}" destId="{12F09764-DB71-4CFD-9FD0-C025ACD553A5}" srcOrd="1" destOrd="0" parTransId="{8999FD5F-208A-4862-8327-649FC6B878D3}" sibTransId="{507ED19A-C46D-4957-9663-85E6819AF51B}"/>
    <dgm:cxn modelId="{A92DA15C-2659-4615-A89D-EB96DF15D725}" type="presOf" srcId="{97974A45-E181-4EC2-A4C9-78A0B23DF4F4}" destId="{359A0DB5-B126-4D90-B4CC-269EB00F7D82}" srcOrd="0" destOrd="2" presId="urn:microsoft.com/office/officeart/2005/8/layout/hProcess4"/>
    <dgm:cxn modelId="{6E7D5B62-5CBE-4EDB-B7D8-EF8B7F42EB7F}" srcId="{B969D82E-0727-445F-80E2-33191C8954DD}" destId="{8AD081DD-9342-4EF0-BA32-1F190B061BFB}" srcOrd="0" destOrd="0" parTransId="{AE741D1E-420A-4E23-8080-466FEEED9FF2}" sibTransId="{71054FCC-64F6-4848-BFC5-D0E8BB2E5764}"/>
    <dgm:cxn modelId="{3AF05443-C8B9-4419-BD6F-2E585B423F02}" type="presOf" srcId="{97974A45-E181-4EC2-A4C9-78A0B23DF4F4}" destId="{3BD798A8-C269-4B51-80B8-5250F823F094}" srcOrd="1" destOrd="2" presId="urn:microsoft.com/office/officeart/2005/8/layout/hProcess4"/>
    <dgm:cxn modelId="{B3913067-4A0A-4CE1-8CF3-8DCE717441BD}" type="presOf" srcId="{9AFCBF23-544C-476D-A00C-9C9DCAB2555B}" destId="{1D9AFF5F-DCB3-405E-BA8D-D661E3D27DD4}" srcOrd="0" destOrd="0" presId="urn:microsoft.com/office/officeart/2005/8/layout/hProcess4"/>
    <dgm:cxn modelId="{56000A69-5C38-4F72-9BAE-DC8BA03B45C5}" srcId="{B969D82E-0727-445F-80E2-33191C8954DD}" destId="{97974A45-E181-4EC2-A4C9-78A0B23DF4F4}" srcOrd="2" destOrd="0" parTransId="{43DC47D3-788D-4EBA-B44F-CDAE527DCA30}" sibTransId="{DBDF28DE-0C0E-4E31-8826-40B550882711}"/>
    <dgm:cxn modelId="{A36B8349-A1D9-4F3F-8FFF-1A5645BB621A}" srcId="{9AFCBF23-544C-476D-A00C-9C9DCAB2555B}" destId="{9A3AABB6-6AC2-4D8D-92E2-6F21A455BBE7}" srcOrd="2" destOrd="0" parTransId="{10356225-D86E-4F48-B38C-1DF5BD729FBB}" sibTransId="{0F2604B8-DFD1-48C9-B3E6-948E0E249055}"/>
    <dgm:cxn modelId="{5329A56A-8FA6-413A-A2F2-968D4491AF4F}" srcId="{C8B9AFE7-C5AB-4A69-BB12-8DD9D3A51882}" destId="{3C0FFBBB-1CBE-49FC-B6D3-316ACD362FA8}" srcOrd="0" destOrd="0" parTransId="{F3F3C2D0-0CBE-4806-B7F2-A3605A0F017B}" sibTransId="{0E4B0DC1-1624-4316-85BB-E0B0E4AA2391}"/>
    <dgm:cxn modelId="{BEE2F44C-D4FE-464F-89C6-9DDC95449B26}" type="presOf" srcId="{59758616-401E-4E4D-BBEF-F1126D6254B3}" destId="{1DD7FC86-D9DF-4E95-8110-D4244A525861}" srcOrd="1" destOrd="2" presId="urn:microsoft.com/office/officeart/2005/8/layout/hProcess4"/>
    <dgm:cxn modelId="{15B19C6D-0A06-4F81-9D42-4E097C27A6A3}" type="presOf" srcId="{8AD081DD-9342-4EF0-BA32-1F190B061BFB}" destId="{359A0DB5-B126-4D90-B4CC-269EB00F7D82}" srcOrd="0" destOrd="0" presId="urn:microsoft.com/office/officeart/2005/8/layout/hProcess4"/>
    <dgm:cxn modelId="{443CE14E-DD7D-4EEC-B6A8-50F0C5FA8A66}" srcId="{C8B9AFE7-C5AB-4A69-BB12-8DD9D3A51882}" destId="{F719C2E4-696E-40C4-920D-C51A005D4845}" srcOrd="3" destOrd="0" parTransId="{AA60D7C3-AE7A-4010-B6DB-36C4E7B6B817}" sibTransId="{E09577DA-0E8F-4AA1-8E5D-3545A5980E03}"/>
    <dgm:cxn modelId="{22340951-FD87-4B7D-9E2D-48269F284168}" srcId="{C7651D0B-F23D-449F-92A8-44AE6AB548F4}" destId="{B969D82E-0727-445F-80E2-33191C8954DD}" srcOrd="0" destOrd="0" parTransId="{CA33C4C7-2BD7-4714-AD53-AB39FAE0CDD7}" sibTransId="{146B8DCC-EDEA-4BF1-A991-0F6E3A2D7123}"/>
    <dgm:cxn modelId="{46719D59-D05F-4AF8-B909-732C816988BB}" type="presOf" srcId="{BB020594-3A45-4B3C-9CBF-453CCDFBBE97}" destId="{1DD7FC86-D9DF-4E95-8110-D4244A525861}" srcOrd="1" destOrd="1" presId="urn:microsoft.com/office/officeart/2005/8/layout/hProcess4"/>
    <dgm:cxn modelId="{CBE3F87A-1B13-4051-BA92-62ACB03FB5D6}" type="presOf" srcId="{12F09764-DB71-4CFD-9FD0-C025ACD553A5}" destId="{3BD798A8-C269-4B51-80B8-5250F823F094}" srcOrd="1" destOrd="1" presId="urn:microsoft.com/office/officeart/2005/8/layout/hProcess4"/>
    <dgm:cxn modelId="{5305E37F-8DBE-4A3D-8336-72540AE96224}" srcId="{C8B9AFE7-C5AB-4A69-BB12-8DD9D3A51882}" destId="{BB020594-3A45-4B3C-9CBF-453CCDFBBE97}" srcOrd="1" destOrd="0" parTransId="{5D717BAA-3932-4711-B024-4818AAD6E057}" sibTransId="{B3683EA5-7E57-4F9C-A9AB-A4ABBDBEB4C6}"/>
    <dgm:cxn modelId="{ECCBB481-7475-4B5F-AAEF-64748A48D299}" type="presOf" srcId="{C8B9AFE7-C5AB-4A69-BB12-8DD9D3A51882}" destId="{129603C6-DCC8-4EFB-8CF7-316889C1DCFB}" srcOrd="0" destOrd="0" presId="urn:microsoft.com/office/officeart/2005/8/layout/hProcess4"/>
    <dgm:cxn modelId="{ED176E8A-9D20-46B9-8A9E-C2AE785E7DAE}" type="presOf" srcId="{BB020594-3A45-4B3C-9CBF-453CCDFBBE97}" destId="{47AF9F7B-A279-4956-9218-170F6EA30B2A}" srcOrd="0" destOrd="1" presId="urn:microsoft.com/office/officeart/2005/8/layout/hProcess4"/>
    <dgm:cxn modelId="{A1334295-6D25-4628-8711-A522CB6EE53E}" type="presOf" srcId="{3C0FFBBB-1CBE-49FC-B6D3-316ACD362FA8}" destId="{1DD7FC86-D9DF-4E95-8110-D4244A525861}" srcOrd="1" destOrd="0" presId="urn:microsoft.com/office/officeart/2005/8/layout/hProcess4"/>
    <dgm:cxn modelId="{BB39E79F-10F8-4FBE-B569-C735D95E6C68}" type="presOf" srcId="{C5ED0F83-A2EB-4204-8170-BAA159232364}" destId="{F3D8F540-ED0A-4C3E-BA2C-0AC77DC383D0}" srcOrd="0" destOrd="1" presId="urn:microsoft.com/office/officeart/2005/8/layout/hProcess4"/>
    <dgm:cxn modelId="{A4BD5FA0-9469-45DF-B734-C0B391CEA920}" type="presOf" srcId="{146B8DCC-EDEA-4BF1-A991-0F6E3A2D7123}" destId="{F0577E34-9EB6-481C-94C4-257813E734E6}" srcOrd="0" destOrd="0" presId="urn:microsoft.com/office/officeart/2005/8/layout/hProcess4"/>
    <dgm:cxn modelId="{E6D157BD-F2DD-4D55-9EA6-76238CE517C3}" type="presOf" srcId="{C7651D0B-F23D-449F-92A8-44AE6AB548F4}" destId="{35071468-C735-4ACB-8F2B-B6B7FCDA07C0}" srcOrd="0" destOrd="0" presId="urn:microsoft.com/office/officeart/2005/8/layout/hProcess4"/>
    <dgm:cxn modelId="{1D207DBE-01DB-4D8E-8779-9F95E11B7F09}" type="presOf" srcId="{BA636E12-F6BD-4A4C-842A-54F3ABD029DF}" destId="{109D113E-2669-4D2E-A61B-9D2CEC73A4A7}" srcOrd="1" destOrd="0" presId="urn:microsoft.com/office/officeart/2005/8/layout/hProcess4"/>
    <dgm:cxn modelId="{508CFFC7-BBC0-4FF3-A5AF-41447DC1B0D6}" srcId="{9AFCBF23-544C-476D-A00C-9C9DCAB2555B}" destId="{BA636E12-F6BD-4A4C-842A-54F3ABD029DF}" srcOrd="0" destOrd="0" parTransId="{497B7A86-DB50-4385-A4A1-C425C09ECEB4}" sibTransId="{2AF90B53-F8C4-4D83-84C9-FBD797F06112}"/>
    <dgm:cxn modelId="{65685BD3-F62B-460C-9745-C6AA3CA15823}" type="presOf" srcId="{B969D82E-0727-445F-80E2-33191C8954DD}" destId="{591E31B0-4FAD-4C09-A1FF-5869598D6EC9}" srcOrd="0" destOrd="0" presId="urn:microsoft.com/office/officeart/2005/8/layout/hProcess4"/>
    <dgm:cxn modelId="{BF0BF8DD-0E85-4410-B234-ED2DB58B558F}" type="presOf" srcId="{59758616-401E-4E4D-BBEF-F1126D6254B3}" destId="{47AF9F7B-A279-4956-9218-170F6EA30B2A}" srcOrd="0" destOrd="2" presId="urn:microsoft.com/office/officeart/2005/8/layout/hProcess4"/>
    <dgm:cxn modelId="{7B61F9E2-12C2-487F-B64B-249000DF63E5}" type="presOf" srcId="{12F09764-DB71-4CFD-9FD0-C025ACD553A5}" destId="{359A0DB5-B126-4D90-B4CC-269EB00F7D82}" srcOrd="0" destOrd="1" presId="urn:microsoft.com/office/officeart/2005/8/layout/hProcess4"/>
    <dgm:cxn modelId="{41C9D0E4-2D68-4A39-A215-185B3F46CD78}" type="presOf" srcId="{E9D43870-619F-4D16-9409-5495CD02FAB3}" destId="{697B50B6-8268-4A9A-9C02-06E3ED1EE13E}" srcOrd="0" destOrd="0" presId="urn:microsoft.com/office/officeart/2005/8/layout/hProcess4"/>
    <dgm:cxn modelId="{761B91E6-90B3-42D0-B87B-5EE8D0647A49}" type="presOf" srcId="{9A3AABB6-6AC2-4D8D-92E2-6F21A455BBE7}" destId="{109D113E-2669-4D2E-A61B-9D2CEC73A4A7}" srcOrd="1" destOrd="2" presId="urn:microsoft.com/office/officeart/2005/8/layout/hProcess4"/>
    <dgm:cxn modelId="{0CAA49EB-33F9-4D3F-9EBF-F83325777183}" type="presOf" srcId="{8AD081DD-9342-4EF0-BA32-1F190B061BFB}" destId="{3BD798A8-C269-4B51-80B8-5250F823F094}" srcOrd="1" destOrd="0" presId="urn:microsoft.com/office/officeart/2005/8/layout/hProcess4"/>
    <dgm:cxn modelId="{CA1158EE-F256-4478-8420-2024692EED37}" type="presOf" srcId="{F719C2E4-696E-40C4-920D-C51A005D4845}" destId="{1DD7FC86-D9DF-4E95-8110-D4244A525861}" srcOrd="1" destOrd="3" presId="urn:microsoft.com/office/officeart/2005/8/layout/hProcess4"/>
    <dgm:cxn modelId="{A987F0F3-932F-4470-A8D3-22DB9E38C893}" type="presOf" srcId="{3C0FFBBB-1CBE-49FC-B6D3-316ACD362FA8}" destId="{47AF9F7B-A279-4956-9218-170F6EA30B2A}" srcOrd="0" destOrd="0" presId="urn:microsoft.com/office/officeart/2005/8/layout/hProcess4"/>
    <dgm:cxn modelId="{937014F5-6625-46BD-9985-A063B364EC81}" srcId="{C8B9AFE7-C5AB-4A69-BB12-8DD9D3A51882}" destId="{59758616-401E-4E4D-BBEF-F1126D6254B3}" srcOrd="2" destOrd="0" parTransId="{1A4F0EBF-C437-4E30-8598-F221F75AD116}" sibTransId="{FE5A7154-30F5-4317-9F3F-38CC48BBE4F7}"/>
    <dgm:cxn modelId="{C33390F7-7FA4-4B8D-9571-362D5A1814F7}" srcId="{C7651D0B-F23D-449F-92A8-44AE6AB548F4}" destId="{C8B9AFE7-C5AB-4A69-BB12-8DD9D3A51882}" srcOrd="1" destOrd="0" parTransId="{7F353EC0-476A-4A29-A8CD-10620D10FAEF}" sibTransId="{E9D43870-619F-4D16-9409-5495CD02FAB3}"/>
    <dgm:cxn modelId="{A9848CFC-CAC5-4ED5-AA5A-9A9ACD90B866}" type="presOf" srcId="{9A3AABB6-6AC2-4D8D-92E2-6F21A455BBE7}" destId="{F3D8F540-ED0A-4C3E-BA2C-0AC77DC383D0}" srcOrd="0" destOrd="2" presId="urn:microsoft.com/office/officeart/2005/8/layout/hProcess4"/>
    <dgm:cxn modelId="{F86A23B5-87EE-4EE3-8E57-5364CF0302CF}" type="presParOf" srcId="{35071468-C735-4ACB-8F2B-B6B7FCDA07C0}" destId="{85E1C9A1-58DA-4363-842F-24F479B0D06B}" srcOrd="0" destOrd="0" presId="urn:microsoft.com/office/officeart/2005/8/layout/hProcess4"/>
    <dgm:cxn modelId="{AEFFF4E6-6B3F-4A2F-92F0-F8872D359255}" type="presParOf" srcId="{35071468-C735-4ACB-8F2B-B6B7FCDA07C0}" destId="{E889BAD0-8725-49CA-A38A-7A6BBF18034E}" srcOrd="1" destOrd="0" presId="urn:microsoft.com/office/officeart/2005/8/layout/hProcess4"/>
    <dgm:cxn modelId="{CEDED970-8078-4186-9CF5-CF0B72693C05}" type="presParOf" srcId="{35071468-C735-4ACB-8F2B-B6B7FCDA07C0}" destId="{37088C9F-8004-4F9E-9B97-D33806D811DD}" srcOrd="2" destOrd="0" presId="urn:microsoft.com/office/officeart/2005/8/layout/hProcess4"/>
    <dgm:cxn modelId="{7CB80A2B-BC56-4B35-A5FB-E1340D6A22EC}" type="presParOf" srcId="{37088C9F-8004-4F9E-9B97-D33806D811DD}" destId="{C30BAEEC-41BF-4333-B0A2-E7BDAA0B4DCC}" srcOrd="0" destOrd="0" presId="urn:microsoft.com/office/officeart/2005/8/layout/hProcess4"/>
    <dgm:cxn modelId="{314DC973-E157-41E1-91CD-396487DE5EA7}" type="presParOf" srcId="{C30BAEEC-41BF-4333-B0A2-E7BDAA0B4DCC}" destId="{D1768B44-EDF8-4992-8680-F013D3FE41C8}" srcOrd="0" destOrd="0" presId="urn:microsoft.com/office/officeart/2005/8/layout/hProcess4"/>
    <dgm:cxn modelId="{8746E351-BD03-42FB-9F5B-D8CA5F711A38}" type="presParOf" srcId="{C30BAEEC-41BF-4333-B0A2-E7BDAA0B4DCC}" destId="{359A0DB5-B126-4D90-B4CC-269EB00F7D82}" srcOrd="1" destOrd="0" presId="urn:microsoft.com/office/officeart/2005/8/layout/hProcess4"/>
    <dgm:cxn modelId="{6545769B-3290-43F8-AEB1-F345D83405BE}" type="presParOf" srcId="{C30BAEEC-41BF-4333-B0A2-E7BDAA0B4DCC}" destId="{3BD798A8-C269-4B51-80B8-5250F823F094}" srcOrd="2" destOrd="0" presId="urn:microsoft.com/office/officeart/2005/8/layout/hProcess4"/>
    <dgm:cxn modelId="{8916E666-3D90-435B-9D03-89B8B8DA6F24}" type="presParOf" srcId="{C30BAEEC-41BF-4333-B0A2-E7BDAA0B4DCC}" destId="{591E31B0-4FAD-4C09-A1FF-5869598D6EC9}" srcOrd="3" destOrd="0" presId="urn:microsoft.com/office/officeart/2005/8/layout/hProcess4"/>
    <dgm:cxn modelId="{F03E1899-5E54-4D4F-A4C6-6BDF4405C0D3}" type="presParOf" srcId="{C30BAEEC-41BF-4333-B0A2-E7BDAA0B4DCC}" destId="{C3DF774D-5DFB-46F7-BC5B-062586016C5A}" srcOrd="4" destOrd="0" presId="urn:microsoft.com/office/officeart/2005/8/layout/hProcess4"/>
    <dgm:cxn modelId="{F4F03731-4750-4067-A3D6-E34D481BAE7F}" type="presParOf" srcId="{37088C9F-8004-4F9E-9B97-D33806D811DD}" destId="{F0577E34-9EB6-481C-94C4-257813E734E6}" srcOrd="1" destOrd="0" presId="urn:microsoft.com/office/officeart/2005/8/layout/hProcess4"/>
    <dgm:cxn modelId="{C99481B3-51B6-478A-9CE2-F809F23E6198}" type="presParOf" srcId="{37088C9F-8004-4F9E-9B97-D33806D811DD}" destId="{AF935288-0F05-4E04-A165-71C6FCF1D176}" srcOrd="2" destOrd="0" presId="urn:microsoft.com/office/officeart/2005/8/layout/hProcess4"/>
    <dgm:cxn modelId="{8655FD27-E1D3-419E-AEC2-AD790AB134C0}" type="presParOf" srcId="{AF935288-0F05-4E04-A165-71C6FCF1D176}" destId="{0E65B14D-DBE5-4AAE-A607-CC3C4421A538}" srcOrd="0" destOrd="0" presId="urn:microsoft.com/office/officeart/2005/8/layout/hProcess4"/>
    <dgm:cxn modelId="{0F3DD051-F4F2-4194-ACD8-FA81DB616EA3}" type="presParOf" srcId="{AF935288-0F05-4E04-A165-71C6FCF1D176}" destId="{47AF9F7B-A279-4956-9218-170F6EA30B2A}" srcOrd="1" destOrd="0" presId="urn:microsoft.com/office/officeart/2005/8/layout/hProcess4"/>
    <dgm:cxn modelId="{E0BA2721-A520-4544-8627-CBC2DA5A55A4}" type="presParOf" srcId="{AF935288-0F05-4E04-A165-71C6FCF1D176}" destId="{1DD7FC86-D9DF-4E95-8110-D4244A525861}" srcOrd="2" destOrd="0" presId="urn:microsoft.com/office/officeart/2005/8/layout/hProcess4"/>
    <dgm:cxn modelId="{9023C027-DBF7-4D47-8FA7-81D6A302EC04}" type="presParOf" srcId="{AF935288-0F05-4E04-A165-71C6FCF1D176}" destId="{129603C6-DCC8-4EFB-8CF7-316889C1DCFB}" srcOrd="3" destOrd="0" presId="urn:microsoft.com/office/officeart/2005/8/layout/hProcess4"/>
    <dgm:cxn modelId="{13AF6CD8-FB18-416C-8831-64E21461B432}" type="presParOf" srcId="{AF935288-0F05-4E04-A165-71C6FCF1D176}" destId="{EFEDA657-A85D-46FB-847F-82BF2170AB49}" srcOrd="4" destOrd="0" presId="urn:microsoft.com/office/officeart/2005/8/layout/hProcess4"/>
    <dgm:cxn modelId="{D8B560DF-B593-4BF2-BA47-094BE8CB2E92}" type="presParOf" srcId="{37088C9F-8004-4F9E-9B97-D33806D811DD}" destId="{697B50B6-8268-4A9A-9C02-06E3ED1EE13E}" srcOrd="3" destOrd="0" presId="urn:microsoft.com/office/officeart/2005/8/layout/hProcess4"/>
    <dgm:cxn modelId="{3E5844E9-9560-41E1-845F-C17C0BBF761D}" type="presParOf" srcId="{37088C9F-8004-4F9E-9B97-D33806D811DD}" destId="{97995349-FB85-401F-B7CB-E0DA7C882423}" srcOrd="4" destOrd="0" presId="urn:microsoft.com/office/officeart/2005/8/layout/hProcess4"/>
    <dgm:cxn modelId="{F1960D66-34E2-4EB6-A931-72999647324E}" type="presParOf" srcId="{97995349-FB85-401F-B7CB-E0DA7C882423}" destId="{B88919A9-87FA-463E-B6E5-688EB2F1F703}" srcOrd="0" destOrd="0" presId="urn:microsoft.com/office/officeart/2005/8/layout/hProcess4"/>
    <dgm:cxn modelId="{1C3B9690-7BAD-404D-80D3-1F4DD22F35CC}" type="presParOf" srcId="{97995349-FB85-401F-B7CB-E0DA7C882423}" destId="{F3D8F540-ED0A-4C3E-BA2C-0AC77DC383D0}" srcOrd="1" destOrd="0" presId="urn:microsoft.com/office/officeart/2005/8/layout/hProcess4"/>
    <dgm:cxn modelId="{4B386FA3-6264-4F09-8FBA-7E2480A1C3A5}" type="presParOf" srcId="{97995349-FB85-401F-B7CB-E0DA7C882423}" destId="{109D113E-2669-4D2E-A61B-9D2CEC73A4A7}" srcOrd="2" destOrd="0" presId="urn:microsoft.com/office/officeart/2005/8/layout/hProcess4"/>
    <dgm:cxn modelId="{6153B3DE-030D-4561-A82D-1815A049A201}" type="presParOf" srcId="{97995349-FB85-401F-B7CB-E0DA7C882423}" destId="{1D9AFF5F-DCB3-405E-BA8D-D661E3D27DD4}" srcOrd="3" destOrd="0" presId="urn:microsoft.com/office/officeart/2005/8/layout/hProcess4"/>
    <dgm:cxn modelId="{941C9B01-69EC-4BB0-A5F6-73AACBFD0DC1}" type="presParOf" srcId="{97995349-FB85-401F-B7CB-E0DA7C882423}" destId="{56E2CA61-9DD5-410F-B372-9F23AF64C292}"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A0DB5-B126-4D90-B4CC-269EB00F7D82}">
      <dsp:nvSpPr>
        <dsp:cNvPr id="0" name=""/>
        <dsp:cNvSpPr/>
      </dsp:nvSpPr>
      <dsp:spPr>
        <a:xfrm>
          <a:off x="0" y="922233"/>
          <a:ext cx="2882320" cy="3456340"/>
        </a:xfrm>
        <a:prstGeom prst="roundRect">
          <a:avLst>
            <a:gd name="adj" fmla="val 10000"/>
          </a:avLst>
        </a:prstGeom>
        <a:solidFill>
          <a:schemeClr val="lt1">
            <a:alpha val="90000"/>
            <a:hueOff val="0"/>
            <a:satOff val="0"/>
            <a:lumOff val="0"/>
            <a:alphaOff val="0"/>
          </a:schemeClr>
        </a:solidFill>
        <a:ln w="12700" cap="flat" cmpd="sng" algn="ctr">
          <a:solidFill>
            <a:srgbClr val="005F7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GB" sz="1800" kern="1200">
              <a:latin typeface="Arial" panose="020B0604020202020204" pitchFamily="34" charset="0"/>
              <a:cs typeface="Arial" panose="020B0604020202020204" pitchFamily="34" charset="0"/>
            </a:rPr>
            <a:t>Establish a common language/skills framework </a:t>
          </a:r>
          <a:endParaRPr lang="en-GB" sz="1800" kern="1200"/>
        </a:p>
        <a:p>
          <a:pPr marL="171450" lvl="1" indent="-171450" algn="l" defTabSz="800100">
            <a:lnSpc>
              <a:spcPct val="90000"/>
            </a:lnSpc>
            <a:spcBef>
              <a:spcPct val="0"/>
            </a:spcBef>
            <a:spcAft>
              <a:spcPct val="15000"/>
            </a:spcAft>
            <a:buChar char="•"/>
          </a:pPr>
          <a:r>
            <a:rPr lang="en-GB" sz="1800" kern="1200">
              <a:latin typeface="Arial" panose="020B0604020202020204" pitchFamily="34" charset="0"/>
              <a:cs typeface="Arial" panose="020B0604020202020204" pitchFamily="34" charset="0"/>
            </a:rPr>
            <a:t>Practitioners understand the language/framework </a:t>
          </a:r>
        </a:p>
        <a:p>
          <a:pPr marL="171450" lvl="1" indent="-171450" algn="l" defTabSz="800100">
            <a:lnSpc>
              <a:spcPct val="90000"/>
            </a:lnSpc>
            <a:spcBef>
              <a:spcPct val="0"/>
            </a:spcBef>
            <a:spcAft>
              <a:spcPct val="15000"/>
            </a:spcAft>
            <a:buChar char="•"/>
          </a:pPr>
          <a:r>
            <a:rPr lang="en-GB" sz="1800" kern="1200">
              <a:latin typeface="Arial" panose="020B0604020202020204" pitchFamily="34" charset="0"/>
              <a:cs typeface="Arial" panose="020B0604020202020204" pitchFamily="34" charset="0"/>
            </a:rPr>
            <a:t>Practitioners understand their role and responsibilities </a:t>
          </a:r>
        </a:p>
      </dsp:txBody>
      <dsp:txXfrm>
        <a:off x="79540" y="1001773"/>
        <a:ext cx="2723240" cy="2556616"/>
      </dsp:txXfrm>
    </dsp:sp>
    <dsp:sp modelId="{F0577E34-9EB6-481C-94C4-257813E734E6}">
      <dsp:nvSpPr>
        <dsp:cNvPr id="0" name=""/>
        <dsp:cNvSpPr/>
      </dsp:nvSpPr>
      <dsp:spPr>
        <a:xfrm rot="579235">
          <a:off x="686514" y="1031867"/>
          <a:ext cx="4591473" cy="4591473"/>
        </a:xfrm>
        <a:prstGeom prst="leftCircularArrow">
          <a:avLst>
            <a:gd name="adj1" fmla="val 1933"/>
            <a:gd name="adj2" fmla="val 231229"/>
            <a:gd name="adj3" fmla="val 1663864"/>
            <a:gd name="adj4" fmla="val 8681613"/>
            <a:gd name="adj5" fmla="val 2255"/>
          </a:avLst>
        </a:prstGeom>
        <a:solidFill>
          <a:srgbClr val="005F72"/>
        </a:solidFill>
        <a:ln>
          <a:noFill/>
        </a:ln>
        <a:effectLst/>
      </dsp:spPr>
      <dsp:style>
        <a:lnRef idx="0">
          <a:scrgbClr r="0" g="0" b="0"/>
        </a:lnRef>
        <a:fillRef idx="1">
          <a:scrgbClr r="0" g="0" b="0"/>
        </a:fillRef>
        <a:effectRef idx="0">
          <a:scrgbClr r="0" g="0" b="0"/>
        </a:effectRef>
        <a:fontRef idx="minor">
          <a:schemeClr val="lt1"/>
        </a:fontRef>
      </dsp:style>
    </dsp:sp>
    <dsp:sp modelId="{591E31B0-4FAD-4C09-A1FF-5869598D6EC9}">
      <dsp:nvSpPr>
        <dsp:cNvPr id="0" name=""/>
        <dsp:cNvSpPr/>
      </dsp:nvSpPr>
      <dsp:spPr>
        <a:xfrm>
          <a:off x="234780" y="3874987"/>
          <a:ext cx="2140528" cy="644848"/>
        </a:xfrm>
        <a:prstGeom prst="roundRect">
          <a:avLst>
            <a:gd name="adj" fmla="val 10000"/>
          </a:avLst>
        </a:prstGeom>
        <a:solidFill>
          <a:srgbClr val="92AF2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b="1" kern="1200">
              <a:latin typeface="Arial" panose="020B0604020202020204" pitchFamily="34" charset="0"/>
              <a:cs typeface="Arial" panose="020B0604020202020204" pitchFamily="34" charset="0"/>
            </a:rPr>
            <a:t>Commit</a:t>
          </a:r>
        </a:p>
      </dsp:txBody>
      <dsp:txXfrm>
        <a:off x="253667" y="3893874"/>
        <a:ext cx="2102754" cy="607074"/>
      </dsp:txXfrm>
    </dsp:sp>
    <dsp:sp modelId="{47AF9F7B-A279-4956-9218-170F6EA30B2A}">
      <dsp:nvSpPr>
        <dsp:cNvPr id="0" name=""/>
        <dsp:cNvSpPr/>
      </dsp:nvSpPr>
      <dsp:spPr>
        <a:xfrm>
          <a:off x="3338015" y="953128"/>
          <a:ext cx="4590285" cy="3512410"/>
        </a:xfrm>
        <a:prstGeom prst="roundRect">
          <a:avLst>
            <a:gd name="adj" fmla="val 10000"/>
          </a:avLst>
        </a:prstGeom>
        <a:solidFill>
          <a:schemeClr val="lt1">
            <a:alpha val="90000"/>
            <a:hueOff val="0"/>
            <a:satOff val="0"/>
            <a:lumOff val="0"/>
            <a:alphaOff val="0"/>
          </a:schemeClr>
        </a:solidFill>
        <a:ln w="12700" cap="flat" cmpd="sng" algn="ctr">
          <a:solidFill>
            <a:srgbClr val="005F7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GB" sz="1800" kern="1200">
              <a:latin typeface="Arial" panose="020B0604020202020204" pitchFamily="34" charset="0"/>
              <a:cs typeface="Arial" panose="020B0604020202020204" pitchFamily="34" charset="0"/>
            </a:rPr>
            <a:t>Skills are identified when planning learning and are included in the learning intentions and success criteria</a:t>
          </a:r>
        </a:p>
        <a:p>
          <a:pPr marL="171450" lvl="1" indent="-171450" algn="l" defTabSz="800100">
            <a:lnSpc>
              <a:spcPct val="90000"/>
            </a:lnSpc>
            <a:spcBef>
              <a:spcPct val="0"/>
            </a:spcBef>
            <a:spcAft>
              <a:spcPct val="15000"/>
            </a:spcAft>
            <a:buFont typeface="Arial" panose="020B0604020202020204" pitchFamily="34" charset="0"/>
            <a:buChar char="•"/>
          </a:pPr>
          <a:r>
            <a:rPr lang="en-GB" sz="1800" kern="1200">
              <a:latin typeface="Arial" panose="020B0604020202020204" pitchFamily="34" charset="0"/>
              <a:cs typeface="Arial" panose="020B0604020202020204" pitchFamily="34" charset="0"/>
            </a:rPr>
            <a:t>Skills are visible in the classroom </a:t>
          </a:r>
        </a:p>
        <a:p>
          <a:pPr marL="171450" lvl="1" indent="-171450" algn="l" defTabSz="800100">
            <a:lnSpc>
              <a:spcPct val="90000"/>
            </a:lnSpc>
            <a:spcBef>
              <a:spcPct val="0"/>
            </a:spcBef>
            <a:spcAft>
              <a:spcPct val="15000"/>
            </a:spcAft>
            <a:buChar char="•"/>
          </a:pPr>
          <a:r>
            <a:rPr lang="en-GB" sz="1800" kern="1200">
              <a:latin typeface="Arial" panose="020B0604020202020204" pitchFamily="34" charset="0"/>
              <a:cs typeface="Arial" panose="020B0604020202020204" pitchFamily="34" charset="0"/>
            </a:rPr>
            <a:t>Learners have time to reflect on their skills within learning activities</a:t>
          </a:r>
        </a:p>
        <a:p>
          <a:pPr marL="171450" lvl="1" indent="-171450" algn="l" defTabSz="800100">
            <a:lnSpc>
              <a:spcPct val="90000"/>
            </a:lnSpc>
            <a:spcBef>
              <a:spcPct val="0"/>
            </a:spcBef>
            <a:spcAft>
              <a:spcPct val="15000"/>
            </a:spcAft>
            <a:buChar char="•"/>
          </a:pPr>
          <a:r>
            <a:rPr lang="en-GB" sz="1800" kern="1200">
              <a:latin typeface="Arial" panose="020B0604020202020204" pitchFamily="34" charset="0"/>
              <a:cs typeface="Arial" panose="020B0604020202020204" pitchFamily="34" charset="0"/>
            </a:rPr>
            <a:t>Space is given within the curriculum for learners to record, discuss and explore their skills </a:t>
          </a:r>
        </a:p>
      </dsp:txBody>
      <dsp:txXfrm>
        <a:off x="3418845" y="1786617"/>
        <a:ext cx="4428625" cy="2598090"/>
      </dsp:txXfrm>
    </dsp:sp>
    <dsp:sp modelId="{697B50B6-8268-4A9A-9C02-06E3ED1EE13E}">
      <dsp:nvSpPr>
        <dsp:cNvPr id="0" name=""/>
        <dsp:cNvSpPr/>
      </dsp:nvSpPr>
      <dsp:spPr>
        <a:xfrm rot="20746234">
          <a:off x="5128103" y="-99759"/>
          <a:ext cx="4757754" cy="4757754"/>
        </a:xfrm>
        <a:prstGeom prst="circularArrow">
          <a:avLst>
            <a:gd name="adj1" fmla="val 1865"/>
            <a:gd name="adj2" fmla="val 222804"/>
            <a:gd name="adj3" fmla="val 19997182"/>
            <a:gd name="adj4" fmla="val 12971008"/>
            <a:gd name="adj5" fmla="val 2176"/>
          </a:avLst>
        </a:prstGeom>
        <a:solidFill>
          <a:srgbClr val="005F72"/>
        </a:solidFill>
        <a:ln w="76200">
          <a:noFill/>
        </a:ln>
        <a:effectLst/>
      </dsp:spPr>
      <dsp:style>
        <a:lnRef idx="0">
          <a:scrgbClr r="0" g="0" b="0"/>
        </a:lnRef>
        <a:fillRef idx="1">
          <a:scrgbClr r="0" g="0" b="0"/>
        </a:fillRef>
        <a:effectRef idx="0">
          <a:scrgbClr r="0" g="0" b="0"/>
        </a:effectRef>
        <a:fontRef idx="minor">
          <a:schemeClr val="lt1"/>
        </a:fontRef>
      </dsp:style>
    </dsp:sp>
    <dsp:sp modelId="{129603C6-DCC8-4EFB-8CF7-316889C1DCFB}">
      <dsp:nvSpPr>
        <dsp:cNvPr id="0" name=""/>
        <dsp:cNvSpPr/>
      </dsp:nvSpPr>
      <dsp:spPr>
        <a:xfrm>
          <a:off x="4555765" y="755038"/>
          <a:ext cx="2140528" cy="872046"/>
        </a:xfrm>
        <a:prstGeom prst="roundRect">
          <a:avLst>
            <a:gd name="adj" fmla="val 10000"/>
          </a:avLst>
        </a:prstGeom>
        <a:solidFill>
          <a:srgbClr val="5842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b="1" kern="1200">
              <a:latin typeface="Arial" panose="020B0604020202020204" pitchFamily="34" charset="0"/>
              <a:cs typeface="Arial" panose="020B0604020202020204" pitchFamily="34" charset="0"/>
            </a:rPr>
            <a:t>Embed</a:t>
          </a:r>
        </a:p>
      </dsp:txBody>
      <dsp:txXfrm>
        <a:off x="4581306" y="780579"/>
        <a:ext cx="2089446" cy="820964"/>
      </dsp:txXfrm>
    </dsp:sp>
    <dsp:sp modelId="{F3D8F540-ED0A-4C3E-BA2C-0AC77DC383D0}">
      <dsp:nvSpPr>
        <dsp:cNvPr id="0" name=""/>
        <dsp:cNvSpPr/>
      </dsp:nvSpPr>
      <dsp:spPr>
        <a:xfrm>
          <a:off x="8350930" y="977518"/>
          <a:ext cx="2946014" cy="3322968"/>
        </a:xfrm>
        <a:prstGeom prst="roundRect">
          <a:avLst>
            <a:gd name="adj" fmla="val 10000"/>
          </a:avLst>
        </a:prstGeom>
        <a:solidFill>
          <a:schemeClr val="lt1">
            <a:alpha val="90000"/>
            <a:hueOff val="0"/>
            <a:satOff val="0"/>
            <a:lumOff val="0"/>
            <a:alphaOff val="0"/>
          </a:schemeClr>
        </a:solidFill>
        <a:ln w="12700" cap="flat" cmpd="sng" algn="ctr">
          <a:solidFill>
            <a:srgbClr val="005F7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GB" sz="1800" kern="1200">
              <a:latin typeface="Arial" panose="020B0604020202020204" pitchFamily="34" charset="0"/>
              <a:cs typeface="Arial" panose="020B0604020202020204" pitchFamily="34" charset="0"/>
            </a:rPr>
            <a:t>Review the skills framework</a:t>
          </a:r>
          <a:endParaRPr lang="en-GB" sz="1800" kern="1200"/>
        </a:p>
        <a:p>
          <a:pPr marL="171450" lvl="1" indent="-171450" algn="l" defTabSz="800100">
            <a:lnSpc>
              <a:spcPct val="90000"/>
            </a:lnSpc>
            <a:spcBef>
              <a:spcPct val="0"/>
            </a:spcBef>
            <a:spcAft>
              <a:spcPct val="15000"/>
            </a:spcAft>
            <a:buChar char="•"/>
          </a:pPr>
          <a:r>
            <a:rPr lang="en-GB" sz="1800" kern="1200">
              <a:latin typeface="Arial" panose="020B0604020202020204" pitchFamily="34" charset="0"/>
              <a:cs typeface="Arial" panose="020B0604020202020204" pitchFamily="34" charset="0"/>
            </a:rPr>
            <a:t>Review if skills conversation is woven across the curriculum </a:t>
          </a:r>
        </a:p>
        <a:p>
          <a:pPr marL="171450" lvl="1" indent="-171450" algn="l" defTabSz="800100">
            <a:lnSpc>
              <a:spcPct val="90000"/>
            </a:lnSpc>
            <a:spcBef>
              <a:spcPct val="0"/>
            </a:spcBef>
            <a:spcAft>
              <a:spcPct val="15000"/>
            </a:spcAft>
            <a:buChar char="•"/>
          </a:pPr>
          <a:r>
            <a:rPr lang="en-GB" sz="1800" kern="1200">
              <a:latin typeface="Arial" panose="020B0604020202020204" pitchFamily="34" charset="0"/>
              <a:cs typeface="Arial" panose="020B0604020202020204" pitchFamily="34" charset="0"/>
            </a:rPr>
            <a:t>Skills language used - Primary school to Secondary school and College. </a:t>
          </a:r>
        </a:p>
      </dsp:txBody>
      <dsp:txXfrm>
        <a:off x="8427401" y="1053989"/>
        <a:ext cx="2793072" cy="2457962"/>
      </dsp:txXfrm>
    </dsp:sp>
    <dsp:sp modelId="{1D9AFF5F-DCB3-405E-BA8D-D661E3D27DD4}">
      <dsp:nvSpPr>
        <dsp:cNvPr id="0" name=""/>
        <dsp:cNvSpPr/>
      </dsp:nvSpPr>
      <dsp:spPr>
        <a:xfrm>
          <a:off x="8789099" y="3836887"/>
          <a:ext cx="2140528" cy="693776"/>
        </a:xfrm>
        <a:prstGeom prst="roundRect">
          <a:avLst>
            <a:gd name="adj" fmla="val 10000"/>
          </a:avLst>
        </a:prstGeom>
        <a:solidFill>
          <a:srgbClr val="31859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b="1" kern="1200">
              <a:latin typeface="Arial" panose="020B0604020202020204" pitchFamily="34" charset="0"/>
              <a:cs typeface="Arial" panose="020B0604020202020204" pitchFamily="34" charset="0"/>
            </a:rPr>
            <a:t>Mainstream</a:t>
          </a:r>
        </a:p>
      </dsp:txBody>
      <dsp:txXfrm>
        <a:off x="8809419" y="3857207"/>
        <a:ext cx="2099888" cy="65313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88BD83-03CF-4FE2-90E1-5BCEA978FCC2}" type="datetimeFigureOut">
              <a:rPr lang="en-GB" smtClean="0"/>
              <a:t>25/08/2025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D32DE8-0365-4237-B950-1CEC7FE1E863}" type="slidenum">
              <a:rPr lang="en-GB" smtClean="0"/>
              <a:t>‹#›</a:t>
            </a:fld>
            <a:endParaRPr lang="en-GB"/>
          </a:p>
        </p:txBody>
      </p:sp>
    </p:spTree>
    <p:extLst>
      <p:ext uri="{BB962C8B-B14F-4D97-AF65-F5344CB8AC3E}">
        <p14:creationId xmlns:p14="http://schemas.microsoft.com/office/powerpoint/2010/main" val="2428024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b="1" dirty="0"/>
              <a:t>Overview</a:t>
            </a:r>
            <a:r>
              <a:rPr lang="en-GB" dirty="0"/>
              <a:t>: This checklist will support you to have a smooth workshop experience. Start by reviewing the skills audit tool guidance in slides 2-3 to familiarize yourself with the framework. Adjust the slide deck according to your available time and participant numbers to keep the session relevant. If you're using the embedding skills audit excel scoresheet, make sure it's saved in a shared location for easy access during the workshop. It's also important to print or digitally share the worksheets from slides 23-32, reminding participants to bring devices if accessing them electronically. Lastly, if relevant, update slide 10 to reflect your embedding skills journey so far, which can provide context for the discussion and support you to celebrate achievements so far. </a:t>
            </a:r>
            <a:br>
              <a:rPr lang="en-GB" dirty="0">
                <a:cs typeface="+mn-lt"/>
              </a:rPr>
            </a:br>
            <a:endParaRPr lang="en-GB" dirty="0"/>
          </a:p>
        </p:txBody>
      </p:sp>
      <p:sp>
        <p:nvSpPr>
          <p:cNvPr id="4" name="Slide Number Placeholder 3"/>
          <p:cNvSpPr>
            <a:spLocks noGrp="1"/>
          </p:cNvSpPr>
          <p:nvPr>
            <p:ph type="sldNum" sz="quarter" idx="5"/>
          </p:nvPr>
        </p:nvSpPr>
        <p:spPr/>
        <p:txBody>
          <a:bodyPr/>
          <a:lstStyle/>
          <a:p>
            <a:fld id="{01D32DE8-0365-4237-B950-1CEC7FE1E863}" type="slidenum">
              <a:rPr lang="en-GB" smtClean="0"/>
              <a:t>1</a:t>
            </a:fld>
            <a:endParaRPr lang="en-GB"/>
          </a:p>
        </p:txBody>
      </p:sp>
    </p:spTree>
    <p:extLst>
      <p:ext uri="{BB962C8B-B14F-4D97-AF65-F5344CB8AC3E}">
        <p14:creationId xmlns:p14="http://schemas.microsoft.com/office/powerpoint/2010/main" val="2025252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CFEE8-4EE0-E1B4-0969-481B757184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C67E08-4824-D488-68FB-4AFD2D9C4E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39745E-5C00-1ACE-6E67-B56AFB5D1EB9}"/>
              </a:ext>
            </a:extLst>
          </p:cNvPr>
          <p:cNvSpPr>
            <a:spLocks noGrp="1"/>
          </p:cNvSpPr>
          <p:nvPr>
            <p:ph type="body" idx="1"/>
          </p:nvPr>
        </p:nvSpPr>
        <p:spPr/>
        <p:txBody>
          <a:bodyPr/>
          <a:lstStyle/>
          <a:p>
            <a:r>
              <a:rPr lang="en-GB" b="1" dirty="0"/>
              <a:t>Overview:</a:t>
            </a:r>
            <a:r>
              <a:rPr lang="en-GB" dirty="0"/>
              <a:t> This is an optional slide to capture any information/images about your embedding skills journey so far to recognise progress and that this session is about building on our progress so far and identifying next steps. You could organise your examples within the themes of commit, embed and mainstream to put these terms into context for staff. </a:t>
            </a:r>
          </a:p>
        </p:txBody>
      </p:sp>
      <p:sp>
        <p:nvSpPr>
          <p:cNvPr id="4" name="Slide Number Placeholder 3">
            <a:extLst>
              <a:ext uri="{FF2B5EF4-FFF2-40B4-BE49-F238E27FC236}">
                <a16:creationId xmlns:a16="http://schemas.microsoft.com/office/drawing/2014/main" id="{728520E9-CA2E-0988-B29A-49AE3545A24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D3FCA-EBEF-4206-85B7-69E76680270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8065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 </a:t>
            </a:r>
            <a:r>
              <a:rPr kumimoji="0" lang="en-GB" sz="1200" b="0" i="0" u="none" strike="noStrike" kern="1200" cap="none" spc="0" normalizeH="0" baseline="0" noProof="0" dirty="0">
                <a:ln>
                  <a:noFill/>
                </a:ln>
                <a:solidFill>
                  <a:prstClr val="black"/>
                </a:solidFill>
                <a:effectLst/>
                <a:uLnTx/>
                <a:uFillTx/>
                <a:latin typeface="Arial"/>
                <a:cs typeface="Arial"/>
              </a:rPr>
              <a:t>The embedding skills audit tool supports establishments to self-evaluate their skills approach against illustrative statements highlighting good practice within the commit, embed and mainstream stages of embedding skills.</a:t>
            </a:r>
            <a:endParaRPr lang="en-GB" sz="1200" b="0" i="0" u="none" strike="noStrike" kern="1200" cap="none" spc="0" normalizeH="0" baseline="0" noProof="0" dirty="0">
              <a:ln>
                <a:noFill/>
              </a:ln>
              <a:solidFill>
                <a:prstClr val="black"/>
              </a:solidFill>
              <a:effectLst/>
              <a:uLnTx/>
              <a:uFillTx/>
              <a:latin typeface="Arial"/>
              <a:cs typeface="Arial"/>
            </a:endParaRPr>
          </a:p>
        </p:txBody>
      </p:sp>
      <p:sp>
        <p:nvSpPr>
          <p:cNvPr id="4" name="Slide Number Placeholder 3"/>
          <p:cNvSpPr>
            <a:spLocks noGrp="1"/>
          </p:cNvSpPr>
          <p:nvPr>
            <p:ph type="sldNum" sz="quarter" idx="5"/>
          </p:nvPr>
        </p:nvSpPr>
        <p:spPr/>
        <p:txBody>
          <a:bodyPr/>
          <a:lstStyle/>
          <a:p>
            <a:pPr marL="0" marR="0" lvl="0" indent="0" algn="r" defTabSz="942277" rtl="0" eaLnBrk="1" fontAlgn="auto" latinLnBrk="0" hangingPunct="1">
              <a:lnSpc>
                <a:spcPct val="100000"/>
              </a:lnSpc>
              <a:spcBef>
                <a:spcPts val="0"/>
              </a:spcBef>
              <a:spcAft>
                <a:spcPts val="0"/>
              </a:spcAft>
              <a:buClrTx/>
              <a:buSzTx/>
              <a:buFontTx/>
              <a:buNone/>
              <a:tabLst/>
              <a:defRPr/>
            </a:pPr>
            <a:fld id="{BC60B498-F926-4EC4-ADEC-068A9053108F}"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77"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512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9410F-B756-9298-B4C9-61FF205116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184EDF-8858-7F23-9867-E2B0A5A988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F025B2-7FBB-33EC-4B4D-AC83649AC77B}"/>
              </a:ext>
            </a:extLst>
          </p:cNvPr>
          <p:cNvSpPr>
            <a:spLocks noGrp="1"/>
          </p:cNvSpPr>
          <p:nvPr>
            <p:ph type="body" idx="1"/>
          </p:nvPr>
        </p:nvSpPr>
        <p:spPr/>
        <p:txBody>
          <a:bodyPr/>
          <a:lstStyle/>
          <a:p>
            <a:pPr>
              <a:buNone/>
            </a:pPr>
            <a:r>
              <a:rPr lang="en-GB" b="1" dirty="0"/>
              <a:t>Overview:</a:t>
            </a:r>
            <a:r>
              <a:rPr lang="en-GB" dirty="0"/>
              <a:t> Participants are encouraged to individually score their department's progress on the emerging, progressing, or fully established scale. They will then participate in a collaborative discussion on strengths, challenges, and opportunities, leading to a collective understanding of areas for improvement. </a:t>
            </a:r>
            <a:br>
              <a:rPr lang="en-GB" dirty="0"/>
            </a:br>
            <a:endParaRPr lang="en-GB" dirty="0"/>
          </a:p>
          <a:p>
            <a:br>
              <a:rPr lang="en-GB" dirty="0"/>
            </a:br>
            <a:r>
              <a:rPr lang="en-GB" b="1" dirty="0">
                <a:solidFill>
                  <a:schemeClr val="tx1"/>
                </a:solidFill>
              </a:rPr>
              <a:t>Key Message: </a:t>
            </a:r>
            <a:r>
              <a:rPr lang="en-GB" b="0" dirty="0">
                <a:solidFill>
                  <a:schemeClr val="tx1"/>
                </a:solidFill>
              </a:rPr>
              <a:t>There are three steps to completing the embedding skills audit tool: individual scoring, focused discussion and action planning.</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Notes: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Outline the three steps, the activities that staff will be completing and timings associated with each activity:</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 </a:t>
            </a:r>
            <a:r>
              <a:rPr lang="en-GB" sz="1800" b="1" dirty="0">
                <a:solidFill>
                  <a:schemeClr val="tx1"/>
                </a:solidFill>
                <a:latin typeface="Arial" panose="020B0604020202020204" pitchFamily="34" charset="0"/>
                <a:cs typeface="Arial" panose="020B0604020202020204" pitchFamily="34" charset="0"/>
              </a:rPr>
              <a:t>Individually </a:t>
            </a:r>
            <a:r>
              <a:rPr lang="en-GB" dirty="0">
                <a:solidFill>
                  <a:schemeClr val="tx1"/>
                </a:solidFill>
                <a:latin typeface="Arial" panose="020B0604020202020204" pitchFamily="34" charset="0"/>
                <a:cs typeface="Arial" panose="020B0604020202020204" pitchFamily="34" charset="0"/>
              </a:rPr>
              <a:t>score where you feel your department are on the emerging, progressing or fully established scale.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 </a:t>
            </a:r>
            <a:r>
              <a:rPr lang="en-GB" sz="1800" b="1" dirty="0">
                <a:solidFill>
                  <a:schemeClr val="tx1"/>
                </a:solidFill>
                <a:latin typeface="Arial" panose="020B0604020202020204" pitchFamily="34" charset="0"/>
                <a:cs typeface="Arial" panose="020B0604020202020204" pitchFamily="34" charset="0"/>
              </a:rPr>
              <a:t>In pairs  </a:t>
            </a:r>
            <a:r>
              <a:rPr lang="en-GB" dirty="0">
                <a:solidFill>
                  <a:schemeClr val="tx1"/>
                </a:solidFill>
                <a:latin typeface="Arial" panose="020B0604020202020204" pitchFamily="34" charset="0"/>
                <a:cs typeface="Arial" panose="020B0604020202020204" pitchFamily="34" charset="0"/>
              </a:rPr>
              <a:t>discuss and capture your strengths, challenges and opportunities as a department.</a:t>
            </a:r>
          </a:p>
          <a:p>
            <a:r>
              <a:rPr lang="en-GB" dirty="0">
                <a:solidFill>
                  <a:schemeClr val="tx1"/>
                </a:solidFill>
                <a:latin typeface="Arial" panose="020B0604020202020204" pitchFamily="34" charset="0"/>
                <a:cs typeface="Arial" panose="020B0604020202020204" pitchFamily="34" charset="0"/>
              </a:rPr>
              <a:t>(3) </a:t>
            </a:r>
            <a:r>
              <a:rPr lang="en-GB" sz="1800" b="1" dirty="0">
                <a:solidFill>
                  <a:schemeClr val="tx1"/>
                </a:solidFill>
                <a:latin typeface="Arial" panose="020B0604020202020204" pitchFamily="34" charset="0"/>
                <a:cs typeface="Arial" panose="020B0604020202020204" pitchFamily="34" charset="0"/>
              </a:rPr>
              <a:t>As a group </a:t>
            </a:r>
            <a:r>
              <a:rPr lang="en-GB" dirty="0">
                <a:solidFill>
                  <a:schemeClr val="tx1"/>
                </a:solidFill>
                <a:latin typeface="Arial" panose="020B0604020202020204" pitchFamily="34" charset="0"/>
                <a:cs typeface="Arial" panose="020B0604020202020204" pitchFamily="34" charset="0"/>
              </a:rPr>
              <a:t>Identify and capture agreed key areas for improvement.</a:t>
            </a:r>
          </a:p>
          <a:p>
            <a:endParaRPr lang="en-GB" dirty="0">
              <a:solidFill>
                <a:schemeClr val="tx1"/>
              </a:solidFill>
              <a:latin typeface="Arial" panose="020B0604020202020204" pitchFamily="34" charset="0"/>
              <a:cs typeface="Arial" panose="020B0604020202020204" pitchFamily="34" charset="0"/>
            </a:endParaRPr>
          </a:p>
          <a:p>
            <a:r>
              <a:rPr lang="en-GB" dirty="0">
                <a:solidFill>
                  <a:schemeClr val="tx1"/>
                </a:solidFill>
                <a:latin typeface="Arial" panose="020B0604020202020204" pitchFamily="34" charset="0"/>
                <a:cs typeface="Arial" panose="020B0604020202020204" pitchFamily="34" charset="0"/>
              </a:rPr>
              <a:t>Note: Timings can be amended to suit the time you have available and group sizes can be amended or removed based on how many practitioners are expected to participate. For example, you might ask staff to complete the first step prior to attending the workshop.</a:t>
            </a:r>
          </a:p>
          <a:p>
            <a:r>
              <a:rPr lang="en-GB" dirty="0">
                <a:solidFill>
                  <a:schemeClr val="tx1"/>
                </a:solidFill>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761D0594-88A1-144C-042B-14011DAC8C8E}"/>
              </a:ext>
            </a:extLst>
          </p:cNvPr>
          <p:cNvSpPr>
            <a:spLocks noGrp="1"/>
          </p:cNvSpPr>
          <p:nvPr>
            <p:ph type="sldNum" sz="quarter" idx="5"/>
          </p:nvPr>
        </p:nvSpPr>
        <p:spPr/>
        <p:txBody>
          <a:bodyPr/>
          <a:lstStyle/>
          <a:p>
            <a:pPr marL="0" marR="0" lvl="0" indent="0" algn="r" defTabSz="942277" rtl="0" eaLnBrk="1" fontAlgn="auto" latinLnBrk="0" hangingPunct="1">
              <a:lnSpc>
                <a:spcPct val="100000"/>
              </a:lnSpc>
              <a:spcBef>
                <a:spcPts val="0"/>
              </a:spcBef>
              <a:spcAft>
                <a:spcPts val="0"/>
              </a:spcAft>
              <a:buClrTx/>
              <a:buSzTx/>
              <a:buFontTx/>
              <a:buNone/>
              <a:tabLst/>
              <a:defRPr/>
            </a:pPr>
            <a:fld id="{BC60B498-F926-4EC4-ADEC-068A9053108F}"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77"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6700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A8970-7A69-2E0B-2648-D1B671FC68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850365-B6EC-706F-36CB-AFE22CD251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5C1AAA-74A5-B747-058C-3DD7ABBB33AC}"/>
              </a:ext>
            </a:extLst>
          </p:cNvPr>
          <p:cNvSpPr>
            <a:spLocks noGrp="1"/>
          </p:cNvSpPr>
          <p:nvPr>
            <p:ph type="body" idx="1"/>
          </p:nvPr>
        </p:nvSpPr>
        <p:spPr/>
        <p:txBody>
          <a:bodyPr/>
          <a:lstStyle/>
          <a:p>
            <a:pPr>
              <a:buNone/>
            </a:pPr>
            <a:r>
              <a:rPr lang="en-GB" b="1" dirty="0"/>
              <a:t>Activity duration: </a:t>
            </a:r>
            <a:r>
              <a:rPr lang="en-GB" b="0" dirty="0"/>
              <a:t>10 minutes</a:t>
            </a:r>
          </a:p>
          <a:p>
            <a:pPr>
              <a:buNone/>
            </a:pPr>
            <a:endParaRPr lang="en-GB" b="0" dirty="0"/>
          </a:p>
          <a:p>
            <a:pPr>
              <a:buNone/>
            </a:pPr>
            <a:r>
              <a:rPr lang="en-GB" b="1" dirty="0"/>
              <a:t>Overview:</a:t>
            </a:r>
            <a:r>
              <a:rPr lang="en-GB" dirty="0"/>
              <a:t> This slide introduces illustrative statements and the Excel scoresheet, which are essential for capturing and analysing data related to the embedding skills audit. These tools will support departments in their self-evaluation process. </a:t>
            </a:r>
            <a:br>
              <a:rPr lang="en-GB" dirty="0"/>
            </a:br>
            <a:br>
              <a:rPr lang="en-GB" dirty="0"/>
            </a:br>
            <a:r>
              <a:rPr lang="en-GB" b="1" dirty="0">
                <a:solidFill>
                  <a:schemeClr val="tx1"/>
                </a:solidFill>
              </a:rPr>
              <a:t>Key message: </a:t>
            </a:r>
            <a:r>
              <a:rPr kumimoji="0" lang="en-GB" sz="1200" b="0" i="0" u="none" strike="noStrike" kern="1200" cap="none" spc="0" normalizeH="0" baseline="0" noProof="0" dirty="0">
                <a:ln>
                  <a:noFill/>
                </a:ln>
                <a:solidFill>
                  <a:schemeClr val="tx1"/>
                </a:solidFill>
                <a:effectLst/>
                <a:uLnTx/>
                <a:uFillTx/>
                <a:latin typeface="Arial"/>
                <a:ea typeface="+mn-ea"/>
                <a:cs typeface="Arial"/>
              </a:rPr>
              <a:t>Ask staff to take each statement in turn and evaluate where they feel their department are on the emerging, progressing or fully established scale. </a:t>
            </a:r>
          </a:p>
          <a:p>
            <a:pPr>
              <a:buNone/>
            </a:pPr>
            <a:endParaRPr kumimoji="0" lang="en-GB" sz="1200" b="0" i="0" u="none" strike="noStrike" kern="1200" cap="none" spc="0" normalizeH="0" baseline="0" noProof="0" dirty="0">
              <a:ln>
                <a:noFill/>
              </a:ln>
              <a:solidFill>
                <a:schemeClr val="tx1"/>
              </a:solidFill>
              <a:effectLst/>
              <a:uLnTx/>
              <a:uFillTx/>
              <a:latin typeface="Arial"/>
              <a:ea typeface="+mn-ea"/>
              <a:cs typeface="Arial"/>
            </a:endParaRPr>
          </a:p>
          <a:p>
            <a:pPr>
              <a:buNone/>
            </a:pPr>
            <a:r>
              <a:rPr kumimoji="0" lang="en-GB" sz="1200" b="1" i="0" u="none" strike="noStrike" kern="1200" cap="none" spc="0" normalizeH="0" baseline="0" noProof="0" dirty="0">
                <a:ln>
                  <a:noFill/>
                </a:ln>
                <a:solidFill>
                  <a:schemeClr val="tx1"/>
                </a:solidFill>
                <a:effectLst/>
                <a:uLnTx/>
                <a:uFillTx/>
                <a:latin typeface="Arial"/>
                <a:ea typeface="+mn-ea"/>
                <a:cs typeface="Arial"/>
              </a:rPr>
              <a:t>Notes: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base" latinLnBrk="0" hangingPunct="1">
              <a:lnSpc>
                <a:spcPct val="100000"/>
              </a:lnSpc>
              <a:spcBef>
                <a:spcPts val="0"/>
              </a:spcBef>
              <a:spcAft>
                <a:spcPts val="0"/>
              </a:spcAft>
              <a:buClrTx/>
              <a:buSzTx/>
              <a:buFont typeface="Courier New" panose="02070309020205020404" pitchFamily="49" charset="0"/>
              <a:buChar char="o"/>
              <a:tabLst/>
              <a:defRPr/>
            </a:pPr>
            <a:r>
              <a:rPr kumimoji="0" lang="en-GB" sz="1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Emerging is depicted by a score of 1-2​</a:t>
            </a:r>
          </a:p>
          <a:p>
            <a:pPr marL="285750" marR="0" lvl="0" indent="-285750" algn="l" defTabSz="914400" rtl="0" eaLnBrk="1" fontAlgn="base"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Courier New" panose="02070309020205020404" pitchFamily="49" charset="0"/>
              <a:buChar char="o"/>
              <a:tabLst/>
              <a:defRPr/>
            </a:pPr>
            <a:r>
              <a:rPr kumimoji="0" lang="en-GB" sz="1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Progressing is depicted by a score of 3-4​</a:t>
            </a:r>
          </a:p>
          <a:p>
            <a:pPr marL="285750" marR="0" lvl="0" indent="-285750" algn="l" defTabSz="914400" rtl="0" eaLnBrk="1" fontAlgn="base"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Courier New" panose="02070309020205020404" pitchFamily="49" charset="0"/>
              <a:buChar char="o"/>
              <a:tabLst/>
              <a:defRPr/>
            </a:pPr>
            <a:r>
              <a:rPr kumimoji="0" lang="en-GB" sz="1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Fully established is depicted by a score of 5.​</a:t>
            </a:r>
          </a:p>
          <a:p>
            <a:pPr marL="285750" marR="0" lvl="0" indent="-285750" algn="l" defTabSz="914400" rtl="0" eaLnBrk="1" fontAlgn="base"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Courier New" panose="02070309020205020404" pitchFamily="49" charset="0"/>
              <a:buNone/>
              <a:tabLst/>
              <a:defRPr/>
            </a:pP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The provided examples </a:t>
            </a:r>
            <a:r>
              <a:rPr lang="en-GB" sz="1200" dirty="0">
                <a:latin typeface="Arial"/>
                <a:cs typeface="Arial"/>
              </a:rPr>
              <a:t>are not the only ways in which these statements could be scored, and we would ask you to use your own judgement (supported by evidence) when considering your position against the statements. Staff can add other examples to determine their score. </a:t>
            </a:r>
            <a:endParaRPr kumimoji="0" lang="en-GB" sz="1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Capture your scores on the ‘embedding skills audit excel</a:t>
            </a:r>
            <a:r>
              <a:rPr lang="en-GB" sz="1200" b="0" dirty="0">
                <a:solidFill>
                  <a:schemeClr val="tx1"/>
                </a:solidFill>
                <a:latin typeface="Arial" panose="020B0604020202020204" pitchFamily="34" charset="0"/>
                <a:cs typeface="Arial" panose="020B0604020202020204" pitchFamily="34" charset="0"/>
              </a:rPr>
              <a:t> scoresheet’</a:t>
            </a: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using the reflective questions on the individual scoring worksheet to support you.</a:t>
            </a:r>
          </a:p>
        </p:txBody>
      </p:sp>
      <p:sp>
        <p:nvSpPr>
          <p:cNvPr id="4" name="Slide Number Placeholder 3">
            <a:extLst>
              <a:ext uri="{FF2B5EF4-FFF2-40B4-BE49-F238E27FC236}">
                <a16:creationId xmlns:a16="http://schemas.microsoft.com/office/drawing/2014/main" id="{5B59CCFE-F81E-F7E0-9F2E-6150BC0FF8F2}"/>
              </a:ext>
            </a:extLst>
          </p:cNvPr>
          <p:cNvSpPr>
            <a:spLocks noGrp="1"/>
          </p:cNvSpPr>
          <p:nvPr>
            <p:ph type="sldNum" sz="quarter" idx="5"/>
          </p:nvPr>
        </p:nvSpPr>
        <p:spPr/>
        <p:txBody>
          <a:bodyPr/>
          <a:lstStyle/>
          <a:p>
            <a:pPr marL="0" marR="0" lvl="0" indent="0" algn="r" defTabSz="942277" rtl="0" eaLnBrk="1" fontAlgn="auto" latinLnBrk="0" hangingPunct="1">
              <a:lnSpc>
                <a:spcPct val="100000"/>
              </a:lnSpc>
              <a:spcBef>
                <a:spcPts val="0"/>
              </a:spcBef>
              <a:spcAft>
                <a:spcPts val="0"/>
              </a:spcAft>
              <a:buClrTx/>
              <a:buSzTx/>
              <a:buFontTx/>
              <a:buNone/>
              <a:tabLst/>
              <a:defRPr/>
            </a:pPr>
            <a:fld id="{BC60B498-F926-4EC4-ADEC-068A9053108F}"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77"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8196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83B79-8172-4460-E629-DFAC20388C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C03142-5C4A-606B-1B73-C1FA42F9B7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470D1E-64F7-07F2-9B38-9EE1DDF60E0A}"/>
              </a:ext>
            </a:extLst>
          </p:cNvPr>
          <p:cNvSpPr>
            <a:spLocks noGrp="1"/>
          </p:cNvSpPr>
          <p:nvPr>
            <p:ph type="body" idx="1"/>
          </p:nvPr>
        </p:nvSpPr>
        <p:spPr/>
        <p:txBody>
          <a:bodyPr/>
          <a:lstStyle/>
          <a:p>
            <a:pPr>
              <a:buNone/>
            </a:pPr>
            <a:r>
              <a:rPr lang="en-GB" b="1" dirty="0"/>
              <a:t>Activity duration: </a:t>
            </a:r>
            <a:r>
              <a:rPr lang="en-GB" b="0" dirty="0"/>
              <a:t>20 minutes</a:t>
            </a:r>
          </a:p>
          <a:p>
            <a:pPr>
              <a:buNone/>
            </a:pPr>
            <a:endParaRPr lang="en-GB" b="0" dirty="0"/>
          </a:p>
          <a:p>
            <a:pPr>
              <a:buNone/>
            </a:pPr>
            <a:r>
              <a:rPr lang="en-GB" b="1" dirty="0"/>
              <a:t>Overview:</a:t>
            </a:r>
            <a:r>
              <a:rPr lang="en-GB" dirty="0"/>
              <a:t> This slide introduces department worksheets which can be used to document discussions and reflections during the embedding skills audit process. They provide a structured format for capturing insights and action points to support step 3. </a:t>
            </a:r>
          </a:p>
          <a:p>
            <a:br>
              <a:rPr lang="en-GB" dirty="0"/>
            </a:br>
            <a:r>
              <a:rPr lang="en-GB" b="1" dirty="0"/>
              <a:t>Key message: </a:t>
            </a:r>
          </a:p>
          <a:p>
            <a:pPr marL="0" marR="0" lvl="0" indent="0" algn="l" defTabSz="9422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Ask staff to work in pairs and discuss their strengths, challenges and opportunities as a department and key points on the ‘department worksheets’ provided. </a:t>
            </a:r>
          </a:p>
          <a:p>
            <a:pPr marL="0" marR="0" lvl="0" indent="0" algn="l" defTabSz="942277"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422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Notes: </a:t>
            </a:r>
          </a:p>
          <a:p>
            <a:pPr marL="0" marR="0" lvl="0" indent="0" algn="l" defTabSz="942277"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422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Staff can use discussion prompts provided within the worksheets to support discussion, if necessary.</a:t>
            </a:r>
          </a:p>
          <a:p>
            <a:pPr marL="0" marR="0" lvl="0" indent="0" algn="l" defTabSz="942277"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422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Whilst staff are working on department worksheets, check the bar chart depicting the average score for the school. You can keep this open as a tab on your device to show prior to action planning or screenshot/right click and copy the chart into a slide.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3C56280A-0AB9-78A8-C2BE-13B981F793E0}"/>
              </a:ext>
            </a:extLst>
          </p:cNvPr>
          <p:cNvSpPr>
            <a:spLocks noGrp="1"/>
          </p:cNvSpPr>
          <p:nvPr>
            <p:ph type="sldNum" sz="quarter" idx="5"/>
          </p:nvPr>
        </p:nvSpPr>
        <p:spPr/>
        <p:txBody>
          <a:bodyPr/>
          <a:lstStyle/>
          <a:p>
            <a:pPr marL="0" marR="0" lvl="0" indent="0" algn="r" defTabSz="942277" rtl="0" eaLnBrk="1" fontAlgn="auto" latinLnBrk="0" hangingPunct="1">
              <a:lnSpc>
                <a:spcPct val="100000"/>
              </a:lnSpc>
              <a:spcBef>
                <a:spcPts val="0"/>
              </a:spcBef>
              <a:spcAft>
                <a:spcPts val="0"/>
              </a:spcAft>
              <a:buClrTx/>
              <a:buSzTx/>
              <a:buFontTx/>
              <a:buNone/>
              <a:tabLst/>
              <a:defRPr/>
            </a:pPr>
            <a:fld id="{BC60B498-F926-4EC4-ADEC-068A9053108F}"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77"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5227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80846-6546-7831-CDCB-86A04DBB2F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C8EDFD-9196-85C3-0966-A6EF4F20E2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E27B2F-0B72-1C1D-107A-593C37957CE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Overview:</a:t>
            </a:r>
            <a:r>
              <a:rPr lang="en-GB" dirty="0"/>
              <a:t> This optional slide for the whole school bar chart allows participants to visualize common themes identified during the embedding skills audit. It serves as a tool for summarising findings and guiding further discussions. </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Key message</a:t>
            </a:r>
            <a:r>
              <a:rPr lang="en-GB" dirty="0"/>
              <a:t>: This slide shows the average whole school score, depicted as a bar chart within the ‘Embedding skills audit tool – excel scoresheet’. </a:t>
            </a:r>
            <a:br>
              <a:rPr lang="en-GB" dirty="0"/>
            </a:br>
            <a:br>
              <a:rPr lang="en-GB" dirty="0"/>
            </a:br>
            <a:endParaRPr lang="en-GB" dirty="0"/>
          </a:p>
          <a:p>
            <a:pPr marL="0" indent="0" defTabSz="942277">
              <a:buFont typeface="Arial" panose="020B0604020202020204" pitchFamily="34" charset="0"/>
              <a:buNone/>
              <a:defRPr/>
            </a:pPr>
            <a:r>
              <a:rPr lang="en-GB" b="1" dirty="0"/>
              <a:t>Notes: </a:t>
            </a:r>
          </a:p>
          <a:p>
            <a:pPr marL="0" indent="0" defTabSz="942277">
              <a:buFont typeface="Arial" panose="020B0604020202020204" pitchFamily="34" charset="0"/>
              <a:buNone/>
              <a:defRPr/>
            </a:pPr>
            <a:r>
              <a:rPr lang="en-GB" b="0" dirty="0"/>
              <a:t>The commit statements appear at the bottom of the chart to represent that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want to ensure that we a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build strong foundation and structure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ensure that we can fully implement our skills framework to support learners to understand their skills. If this foundation isn’t strong, it could impact consistency across the embedding stage. </a:t>
            </a:r>
            <a:endParaRPr lang="en-GB" b="1" dirty="0"/>
          </a:p>
          <a:p>
            <a:pPr marL="0" indent="0" defTabSz="942277">
              <a:buFont typeface="Arial" panose="020B0604020202020204" pitchFamily="34" charset="0"/>
              <a:buNone/>
              <a:defRPr/>
            </a:pPr>
            <a:endParaRPr lang="en-GB" b="1" dirty="0"/>
          </a:p>
          <a:p>
            <a:pPr marL="0" indent="0" defTabSz="942277">
              <a:buFont typeface="Arial" panose="020B0604020202020204" pitchFamily="34" charset="0"/>
              <a:buNone/>
              <a:defRPr/>
            </a:pPr>
            <a:r>
              <a:rPr lang="en-GB" dirty="0"/>
              <a:t>This is an optional slide for you to amend to copy and paste the average whole school score bar chart generated for you within the embedding skills audit tool excel scoresheet.  (right click and copy on the excel and then paste into the PowerPoint. Alternatively, use snipping tool or print screen or you can show the chart from the excel. </a:t>
            </a:r>
          </a:p>
        </p:txBody>
      </p:sp>
      <p:sp>
        <p:nvSpPr>
          <p:cNvPr id="4" name="Slide Number Placeholder 3">
            <a:extLst>
              <a:ext uri="{FF2B5EF4-FFF2-40B4-BE49-F238E27FC236}">
                <a16:creationId xmlns:a16="http://schemas.microsoft.com/office/drawing/2014/main" id="{64B9DD76-7ED2-2B75-2F2E-C51C1AC9AEA2}"/>
              </a:ext>
            </a:extLst>
          </p:cNvPr>
          <p:cNvSpPr>
            <a:spLocks noGrp="1"/>
          </p:cNvSpPr>
          <p:nvPr>
            <p:ph type="sldNum" sz="quarter" idx="5"/>
          </p:nvPr>
        </p:nvSpPr>
        <p:spPr/>
        <p:txBody>
          <a:bodyPr/>
          <a:lstStyle/>
          <a:p>
            <a:pPr marL="0" marR="0" lvl="0" indent="0" algn="r" defTabSz="942277" rtl="0" eaLnBrk="1" fontAlgn="auto" latinLnBrk="0" hangingPunct="1">
              <a:lnSpc>
                <a:spcPct val="100000"/>
              </a:lnSpc>
              <a:spcBef>
                <a:spcPts val="0"/>
              </a:spcBef>
              <a:spcAft>
                <a:spcPts val="0"/>
              </a:spcAft>
              <a:buClrTx/>
              <a:buSzTx/>
              <a:buFontTx/>
              <a:buNone/>
              <a:tabLst/>
              <a:defRPr/>
            </a:pPr>
            <a:fld id="{BC60B498-F926-4EC4-ADEC-068A9053108F}"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77"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971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73874-1B1C-1D3E-B7FA-26746D5CCD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08713C-4D02-4C16-227F-23632F91F6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5BA54E-79FD-097C-1CC3-89DEDDB8BBF7}"/>
              </a:ext>
            </a:extLst>
          </p:cNvPr>
          <p:cNvSpPr>
            <a:spLocks noGrp="1"/>
          </p:cNvSpPr>
          <p:nvPr>
            <p:ph type="body" idx="1"/>
          </p:nvPr>
        </p:nvSpPr>
        <p:spPr/>
        <p:txBody>
          <a:bodyPr/>
          <a:lstStyle/>
          <a:p>
            <a:pPr>
              <a:buNone/>
            </a:pPr>
            <a:r>
              <a:rPr lang="en-GB" b="1" dirty="0"/>
              <a:t>Activity duration: </a:t>
            </a:r>
            <a:r>
              <a:rPr lang="en-GB" b="0" dirty="0"/>
              <a:t>30 minutes</a:t>
            </a:r>
          </a:p>
          <a:p>
            <a:pPr>
              <a:buNone/>
            </a:pPr>
            <a:endParaRPr lang="en-GB" b="1" dirty="0"/>
          </a:p>
          <a:p>
            <a:pPr>
              <a:buNone/>
            </a:pPr>
            <a:r>
              <a:rPr lang="en-GB" b="1" dirty="0"/>
              <a:t>Overview: </a:t>
            </a:r>
            <a:r>
              <a:rPr lang="en-GB" dirty="0"/>
              <a:t>This slide introduces action planning worksheets which support staff to translate insights from reflective discussions into actionable steps. They help teams identify specific areas for improvement and outline strategies for implementation. </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r>
              <a:rPr lang="en-GB" b="1" dirty="0"/>
              <a:t>Key message: </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Ask staff to work as a whole group to identify key areas of strength and key areas for improvement before voting/agreeing the areas for improvement that would have the most impact/ that you want to take forward as measurable actions. </a:t>
            </a:r>
            <a:endParaRPr lang="en-GB" b="1" dirty="0"/>
          </a:p>
          <a:p>
            <a:endParaRPr lang="en-GB" b="1" dirty="0"/>
          </a:p>
          <a:p>
            <a:r>
              <a:rPr lang="en-GB" b="1" dirty="0"/>
              <a:t>Notes:</a:t>
            </a:r>
          </a:p>
          <a:p>
            <a:pPr marL="0" indent="0" defTabSz="942277">
              <a:buFont typeface="Arial" panose="020B0604020202020204" pitchFamily="34" charset="0"/>
              <a:buNone/>
              <a:defRPr/>
            </a:pPr>
            <a:r>
              <a:rPr lang="en-GB" dirty="0"/>
              <a:t>Working as a whole group: </a:t>
            </a:r>
          </a:p>
          <a:p>
            <a:pPr marL="285750" marR="0" lvl="0" indent="-285750" algn="l" defTabSz="914400" rtl="0" eaLnBrk="1" fontAlgn="base" latinLnBrk="0" hangingPunct="1">
              <a:lnSpc>
                <a:spcPct val="100000"/>
              </a:lnSpc>
              <a:spcBef>
                <a:spcPts val="0"/>
              </a:spcBef>
              <a:spcAft>
                <a:spcPts val="0"/>
              </a:spcAft>
              <a:buClrTx/>
              <a:buSzTx/>
              <a:buFont typeface="Courier New" panose="02070309020205020404" pitchFamily="49" charset="0"/>
              <a:buChar char="o"/>
              <a:tabLst/>
              <a:defRPr/>
            </a:pPr>
            <a:r>
              <a:rPr kumimoji="0" lang="en-GB" sz="1200" b="0" i="0" u="none" strike="noStrike" kern="1200" cap="none" spc="0" normalizeH="0" baseline="0" noProof="0" dirty="0">
                <a:ln>
                  <a:noFill/>
                </a:ln>
                <a:solidFill>
                  <a:prstClr val="white"/>
                </a:solidFill>
                <a:effectLst/>
                <a:uLnTx/>
                <a:uFillTx/>
                <a:latin typeface="Arial"/>
                <a:ea typeface="+mn-ea"/>
                <a:cs typeface="Arial"/>
              </a:rPr>
              <a:t>From quantitative (excel score) and qualitative (worksheets) data captured, identify common themes for strengths and areas for improvement.</a:t>
            </a:r>
          </a:p>
          <a:p>
            <a:pPr marL="285750" marR="0" lvl="0" indent="-285750" algn="l" defTabSz="914400" rtl="0" eaLnBrk="1" fontAlgn="base"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200" b="0" i="0" u="none" strike="noStrike" kern="1200" cap="none" spc="0" normalizeH="0" baseline="0" noProof="0" dirty="0">
              <a:ln>
                <a:noFill/>
              </a:ln>
              <a:solidFill>
                <a:prstClr val="white"/>
              </a:solidFill>
              <a:effectLst/>
              <a:uLnTx/>
              <a:uFillTx/>
              <a:latin typeface="Arial"/>
              <a:ea typeface="+mn-ea"/>
              <a:cs typeface="Arial"/>
            </a:endParaRPr>
          </a:p>
          <a:p>
            <a:pPr marL="285750" marR="0" lvl="0" indent="-285750" algn="l" defTabSz="914400" rtl="0" eaLnBrk="1" fontAlgn="base" latinLnBrk="0" hangingPunct="1">
              <a:lnSpc>
                <a:spcPct val="100000"/>
              </a:lnSpc>
              <a:spcBef>
                <a:spcPts val="0"/>
              </a:spcBef>
              <a:spcAft>
                <a:spcPts val="0"/>
              </a:spcAft>
              <a:buClrTx/>
              <a:buSzTx/>
              <a:buFont typeface="Courier New" panose="02070309020205020404" pitchFamily="49" charset="0"/>
              <a:buChar char="o"/>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Identify and capture agreed key areas for improvement </a:t>
            </a:r>
          </a:p>
          <a:p>
            <a:pPr marL="285750" marR="0" lvl="0" indent="-285750" algn="l" defTabSz="914400" rtl="0" eaLnBrk="1" fontAlgn="base"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Courier New" panose="02070309020205020404" pitchFamily="49" charset="0"/>
              <a:buChar char="o"/>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For each area of improvement, identify targets and break down targets into manageable tasks with agreed timescales.</a:t>
            </a:r>
          </a:p>
          <a:p>
            <a:pPr marL="0" marR="0" lvl="0" indent="0" algn="l" defTabSz="914400" rtl="0" eaLnBrk="1" fontAlgn="base" latinLnBrk="0" hangingPunct="1">
              <a:lnSpc>
                <a:spcPct val="100000"/>
              </a:lnSpc>
              <a:spcBef>
                <a:spcPts val="0"/>
              </a:spcBef>
              <a:spcAft>
                <a:spcPts val="0"/>
              </a:spcAft>
              <a:buClrTx/>
              <a:buSzTx/>
              <a:buFont typeface="Courier New" panose="02070309020205020404" pitchFamily="49" charset="0"/>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Courier New" panose="02070309020205020404" pitchFamily="49" charset="0"/>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If you would prefer, please use your own action planning template.</a:t>
            </a:r>
          </a:p>
        </p:txBody>
      </p:sp>
      <p:sp>
        <p:nvSpPr>
          <p:cNvPr id="4" name="Slide Number Placeholder 3">
            <a:extLst>
              <a:ext uri="{FF2B5EF4-FFF2-40B4-BE49-F238E27FC236}">
                <a16:creationId xmlns:a16="http://schemas.microsoft.com/office/drawing/2014/main" id="{4395A7DD-C5A4-7D37-EE5E-E8FE0E5FC6B9}"/>
              </a:ext>
            </a:extLst>
          </p:cNvPr>
          <p:cNvSpPr>
            <a:spLocks noGrp="1"/>
          </p:cNvSpPr>
          <p:nvPr>
            <p:ph type="sldNum" sz="quarter" idx="5"/>
          </p:nvPr>
        </p:nvSpPr>
        <p:spPr/>
        <p:txBody>
          <a:bodyPr/>
          <a:lstStyle/>
          <a:p>
            <a:pPr marL="0" marR="0" lvl="0" indent="0" algn="r" defTabSz="942277" rtl="0" eaLnBrk="1" fontAlgn="auto" latinLnBrk="0" hangingPunct="1">
              <a:lnSpc>
                <a:spcPct val="100000"/>
              </a:lnSpc>
              <a:spcBef>
                <a:spcPts val="0"/>
              </a:spcBef>
              <a:spcAft>
                <a:spcPts val="0"/>
              </a:spcAft>
              <a:buClrTx/>
              <a:buSzTx/>
              <a:buFontTx/>
              <a:buNone/>
              <a:tabLst/>
              <a:defRPr/>
            </a:pPr>
            <a:fld id="{BC60B498-F926-4EC4-ADEC-068A9053108F}"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77"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7749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b="1" dirty="0"/>
              <a:t>Key message</a:t>
            </a:r>
            <a:r>
              <a:rPr lang="en-GB" dirty="0"/>
              <a:t>: As we conclude, thank you for your engagement and contributions. Action planning will help us to ensure our approach best supports our learners to recognise and develop their skills within our setting and beyond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69B8C8-C92B-45AD-BC60-88FD5083DB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3031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dirty="0"/>
              <a:t>Illustrative statements – slide 20-22</a:t>
            </a:r>
          </a:p>
          <a:p>
            <a:br>
              <a:rPr lang="en-GB" dirty="0"/>
            </a:br>
            <a:endParaRPr lang="en-GB" dirty="0"/>
          </a:p>
        </p:txBody>
      </p:sp>
      <p:sp>
        <p:nvSpPr>
          <p:cNvPr id="4" name="Slide Number Placeholder 3"/>
          <p:cNvSpPr>
            <a:spLocks noGrp="1"/>
          </p:cNvSpPr>
          <p:nvPr>
            <p:ph type="sldNum" sz="quarter" idx="5"/>
          </p:nvPr>
        </p:nvSpPr>
        <p:spPr/>
        <p:txBody>
          <a:bodyPr/>
          <a:lstStyle/>
          <a:p>
            <a:fld id="{01D32DE8-0365-4237-B950-1CEC7FE1E863}" type="slidenum">
              <a:rPr lang="en-GB" smtClean="0"/>
              <a:t>18</a:t>
            </a:fld>
            <a:endParaRPr lang="en-GB"/>
          </a:p>
        </p:txBody>
      </p:sp>
    </p:spTree>
    <p:extLst>
      <p:ext uri="{BB962C8B-B14F-4D97-AF65-F5344CB8AC3E}">
        <p14:creationId xmlns:p14="http://schemas.microsoft.com/office/powerpoint/2010/main" val="3903617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dirty="0"/>
              <a:t>Can be printed or used electronically. If printing, A3 is recommended.</a:t>
            </a:r>
          </a:p>
        </p:txBody>
      </p:sp>
      <p:sp>
        <p:nvSpPr>
          <p:cNvPr id="4" name="Slide Number Placeholder 3"/>
          <p:cNvSpPr>
            <a:spLocks noGrp="1"/>
          </p:cNvSpPr>
          <p:nvPr>
            <p:ph type="sldNum" sz="quarter" idx="5"/>
          </p:nvPr>
        </p:nvSpPr>
        <p:spPr/>
        <p:txBody>
          <a:bodyPr/>
          <a:lstStyle/>
          <a:p>
            <a:fld id="{01D32DE8-0365-4237-B950-1CEC7FE1E863}" type="slidenum">
              <a:rPr lang="en-GB" smtClean="0"/>
              <a:t>19</a:t>
            </a:fld>
            <a:endParaRPr lang="en-GB"/>
          </a:p>
        </p:txBody>
      </p:sp>
    </p:spTree>
    <p:extLst>
      <p:ext uri="{BB962C8B-B14F-4D97-AF65-F5344CB8AC3E}">
        <p14:creationId xmlns:p14="http://schemas.microsoft.com/office/powerpoint/2010/main" val="1181886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b="1" dirty="0"/>
              <a:t>Overview</a:t>
            </a:r>
            <a:r>
              <a:rPr lang="en-GB" dirty="0"/>
              <a:t>: This slide outlines the purpose and usage of the embedding skills audit tool. The embedding skills audit tool is a mechanism for establishments to self-evaluate their skills approach against a 3-stage model of embedding skills. The tool is designed for extended leadership teams, emphasising the importance of time for reflection and discussion during the evaluation process. The three-step scoring system allows individuals to categorise their progress, to help establishments identify their strengths and areas for improvement. </a:t>
            </a:r>
            <a:br>
              <a:rPr lang="en-GB" dirty="0">
                <a:cs typeface="+mn-lt"/>
              </a:rPr>
            </a:br>
            <a:endParaRPr lang="en-GB" dirty="0"/>
          </a:p>
          <a:p>
            <a:br>
              <a:rPr lang="en-GB" dirty="0">
                <a:cs typeface="+mn-lt"/>
              </a:rPr>
            </a:br>
            <a:endParaRPr lang="en-GB" dirty="0"/>
          </a:p>
        </p:txBody>
      </p:sp>
      <p:sp>
        <p:nvSpPr>
          <p:cNvPr id="4" name="Slide Number Placeholder 3"/>
          <p:cNvSpPr>
            <a:spLocks noGrp="1"/>
          </p:cNvSpPr>
          <p:nvPr>
            <p:ph type="sldNum" sz="quarter" idx="5"/>
          </p:nvPr>
        </p:nvSpPr>
        <p:spPr/>
        <p:txBody>
          <a:bodyPr/>
          <a:lstStyle/>
          <a:p>
            <a:fld id="{01D32DE8-0365-4237-B950-1CEC7FE1E863}" type="slidenum">
              <a:rPr lang="en-GB" smtClean="0"/>
              <a:t>2</a:t>
            </a:fld>
            <a:endParaRPr lang="en-GB"/>
          </a:p>
        </p:txBody>
      </p:sp>
    </p:spTree>
    <p:extLst>
      <p:ext uri="{BB962C8B-B14F-4D97-AF65-F5344CB8AC3E}">
        <p14:creationId xmlns:p14="http://schemas.microsoft.com/office/powerpoint/2010/main" val="934430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dirty="0"/>
              <a:t>Can be printed or used electronically. If printing, A3 is recommended</a:t>
            </a:r>
          </a:p>
        </p:txBody>
      </p:sp>
      <p:sp>
        <p:nvSpPr>
          <p:cNvPr id="4" name="Slide Number Placeholder 3"/>
          <p:cNvSpPr>
            <a:spLocks noGrp="1"/>
          </p:cNvSpPr>
          <p:nvPr>
            <p:ph type="sldNum" sz="quarter" idx="5"/>
          </p:nvPr>
        </p:nvSpPr>
        <p:spPr/>
        <p:txBody>
          <a:bodyPr/>
          <a:lstStyle/>
          <a:p>
            <a:fld id="{01D32DE8-0365-4237-B950-1CEC7FE1E863}" type="slidenum">
              <a:rPr lang="en-GB" smtClean="0"/>
              <a:t>20</a:t>
            </a:fld>
            <a:endParaRPr lang="en-GB"/>
          </a:p>
        </p:txBody>
      </p:sp>
    </p:spTree>
    <p:extLst>
      <p:ext uri="{BB962C8B-B14F-4D97-AF65-F5344CB8AC3E}">
        <p14:creationId xmlns:p14="http://schemas.microsoft.com/office/powerpoint/2010/main" val="1431058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be printed or used electronically. If printing, A3 is recommended.</a:t>
            </a:r>
            <a:br>
              <a:rPr lang="en-GB" dirty="0"/>
            </a:br>
            <a:endParaRPr lang="en-GB" dirty="0"/>
          </a:p>
        </p:txBody>
      </p:sp>
      <p:sp>
        <p:nvSpPr>
          <p:cNvPr id="4" name="Slide Number Placeholder 3"/>
          <p:cNvSpPr>
            <a:spLocks noGrp="1"/>
          </p:cNvSpPr>
          <p:nvPr>
            <p:ph type="sldNum" sz="quarter" idx="5"/>
          </p:nvPr>
        </p:nvSpPr>
        <p:spPr/>
        <p:txBody>
          <a:bodyPr/>
          <a:lstStyle/>
          <a:p>
            <a:fld id="{01D32DE8-0365-4237-B950-1CEC7FE1E863}" type="slidenum">
              <a:rPr lang="en-GB" smtClean="0"/>
              <a:t>21</a:t>
            </a:fld>
            <a:endParaRPr lang="en-GB"/>
          </a:p>
        </p:txBody>
      </p:sp>
    </p:spTree>
    <p:extLst>
      <p:ext uri="{BB962C8B-B14F-4D97-AF65-F5344CB8AC3E}">
        <p14:creationId xmlns:p14="http://schemas.microsoft.com/office/powerpoint/2010/main" val="3342443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dirty="0"/>
              <a:t>The Individual Scoresheet slide is designed for participants to record their scores during the embedding skills audit process. Slides 24-25</a:t>
            </a:r>
          </a:p>
          <a:p>
            <a:br>
              <a:rPr lang="en-GB" dirty="0"/>
            </a:br>
            <a:endParaRPr lang="en-GB" dirty="0"/>
          </a:p>
        </p:txBody>
      </p:sp>
      <p:sp>
        <p:nvSpPr>
          <p:cNvPr id="4" name="Slide Number Placeholder 3"/>
          <p:cNvSpPr>
            <a:spLocks noGrp="1"/>
          </p:cNvSpPr>
          <p:nvPr>
            <p:ph type="sldNum" sz="quarter" idx="5"/>
          </p:nvPr>
        </p:nvSpPr>
        <p:spPr/>
        <p:txBody>
          <a:bodyPr/>
          <a:lstStyle/>
          <a:p>
            <a:fld id="{01D32DE8-0365-4237-B950-1CEC7FE1E863}" type="slidenum">
              <a:rPr lang="en-GB" smtClean="0"/>
              <a:t>22</a:t>
            </a:fld>
            <a:endParaRPr lang="en-GB"/>
          </a:p>
        </p:txBody>
      </p:sp>
    </p:spTree>
    <p:extLst>
      <p:ext uri="{BB962C8B-B14F-4D97-AF65-F5344CB8AC3E}">
        <p14:creationId xmlns:p14="http://schemas.microsoft.com/office/powerpoint/2010/main" val="2949055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dirty="0"/>
              <a:t>Can be printed or used electronically. If printing, A4 or A3 is suitable.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42FA72-89BF-4057-A700-89260811A5E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9648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be printed or used electronically. If printing, A4 or A3 is suitable.</a:t>
            </a:r>
          </a:p>
        </p:txBody>
      </p:sp>
      <p:sp>
        <p:nvSpPr>
          <p:cNvPr id="4" name="Slide Number Placeholder 3"/>
          <p:cNvSpPr>
            <a:spLocks noGrp="1"/>
          </p:cNvSpPr>
          <p:nvPr>
            <p:ph type="sldNum" sz="quarter" idx="5"/>
          </p:nvPr>
        </p:nvSpPr>
        <p:spPr/>
        <p:txBody>
          <a:bodyPr/>
          <a:lstStyle/>
          <a:p>
            <a:fld id="{01D32DE8-0365-4237-B950-1CEC7FE1E863}" type="slidenum">
              <a:rPr lang="en-GB" smtClean="0"/>
              <a:t>24</a:t>
            </a:fld>
            <a:endParaRPr lang="en-GB"/>
          </a:p>
        </p:txBody>
      </p:sp>
    </p:spTree>
    <p:extLst>
      <p:ext uri="{BB962C8B-B14F-4D97-AF65-F5344CB8AC3E}">
        <p14:creationId xmlns:p14="http://schemas.microsoft.com/office/powerpoint/2010/main" val="19505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dirty="0"/>
              <a:t>The Focused Discussion Worksheet supports participants to reflect on their department's strengths and challenges. Slides 27-28</a:t>
            </a:r>
            <a:br>
              <a:rPr lang="en-GB" dirty="0"/>
            </a:br>
            <a:br>
              <a:rPr lang="en-GB" dirty="0"/>
            </a:br>
            <a:endParaRPr lang="en-GB" dirty="0"/>
          </a:p>
        </p:txBody>
      </p:sp>
      <p:sp>
        <p:nvSpPr>
          <p:cNvPr id="4" name="Slide Number Placeholder 3"/>
          <p:cNvSpPr>
            <a:spLocks noGrp="1"/>
          </p:cNvSpPr>
          <p:nvPr>
            <p:ph type="sldNum" sz="quarter" idx="5"/>
          </p:nvPr>
        </p:nvSpPr>
        <p:spPr/>
        <p:txBody>
          <a:bodyPr/>
          <a:lstStyle/>
          <a:p>
            <a:fld id="{01D32DE8-0365-4237-B950-1CEC7FE1E863}" type="slidenum">
              <a:rPr lang="en-GB" smtClean="0"/>
              <a:t>25</a:t>
            </a:fld>
            <a:endParaRPr lang="en-GB"/>
          </a:p>
        </p:txBody>
      </p:sp>
    </p:spTree>
    <p:extLst>
      <p:ext uri="{BB962C8B-B14F-4D97-AF65-F5344CB8AC3E}">
        <p14:creationId xmlns:p14="http://schemas.microsoft.com/office/powerpoint/2010/main" val="513271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dirty="0"/>
              <a:t>Can be printed or used electronically. If printing, A4 or A3 is suitable.</a:t>
            </a:r>
          </a:p>
        </p:txBody>
      </p:sp>
      <p:sp>
        <p:nvSpPr>
          <p:cNvPr id="4" name="Slide Number Placeholder 3"/>
          <p:cNvSpPr>
            <a:spLocks noGrp="1"/>
          </p:cNvSpPr>
          <p:nvPr>
            <p:ph type="sldNum" sz="quarter" idx="5"/>
          </p:nvPr>
        </p:nvSpPr>
        <p:spPr/>
        <p:txBody>
          <a:bodyPr/>
          <a:lstStyle/>
          <a:p>
            <a:fld id="{01D32DE8-0365-4237-B950-1CEC7FE1E863}" type="slidenum">
              <a:rPr lang="en-GB" smtClean="0"/>
              <a:t>26</a:t>
            </a:fld>
            <a:endParaRPr lang="en-GB"/>
          </a:p>
        </p:txBody>
      </p:sp>
    </p:spTree>
    <p:extLst>
      <p:ext uri="{BB962C8B-B14F-4D97-AF65-F5344CB8AC3E}">
        <p14:creationId xmlns:p14="http://schemas.microsoft.com/office/powerpoint/2010/main" val="22937784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dirty="0"/>
              <a:t>Can be printed for used electronically. If printing, A4 or A3 is suitable.</a:t>
            </a:r>
          </a:p>
        </p:txBody>
      </p:sp>
      <p:sp>
        <p:nvSpPr>
          <p:cNvPr id="4" name="Slide Number Placeholder 3"/>
          <p:cNvSpPr>
            <a:spLocks noGrp="1"/>
          </p:cNvSpPr>
          <p:nvPr>
            <p:ph type="sldNum" sz="quarter" idx="5"/>
          </p:nvPr>
        </p:nvSpPr>
        <p:spPr/>
        <p:txBody>
          <a:bodyPr/>
          <a:lstStyle/>
          <a:p>
            <a:fld id="{01D32DE8-0365-4237-B950-1CEC7FE1E863}" type="slidenum">
              <a:rPr lang="en-GB" smtClean="0"/>
              <a:t>27</a:t>
            </a:fld>
            <a:endParaRPr lang="en-GB"/>
          </a:p>
        </p:txBody>
      </p:sp>
    </p:spTree>
    <p:extLst>
      <p:ext uri="{BB962C8B-B14F-4D97-AF65-F5344CB8AC3E}">
        <p14:creationId xmlns:p14="http://schemas.microsoft.com/office/powerpoint/2010/main" val="474644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dirty="0"/>
              <a:t>The Action Planning Template slides 30-33. Please use your own action planning template if you would prefer.</a:t>
            </a:r>
          </a:p>
          <a:p>
            <a:br>
              <a:rPr lang="en-GB" dirty="0"/>
            </a:br>
            <a:endParaRPr lang="en-GB" dirty="0"/>
          </a:p>
        </p:txBody>
      </p:sp>
      <p:sp>
        <p:nvSpPr>
          <p:cNvPr id="4" name="Slide Number Placeholder 3"/>
          <p:cNvSpPr>
            <a:spLocks noGrp="1"/>
          </p:cNvSpPr>
          <p:nvPr>
            <p:ph type="sldNum" sz="quarter" idx="5"/>
          </p:nvPr>
        </p:nvSpPr>
        <p:spPr/>
        <p:txBody>
          <a:bodyPr/>
          <a:lstStyle/>
          <a:p>
            <a:fld id="{01D32DE8-0365-4237-B950-1CEC7FE1E863}" type="slidenum">
              <a:rPr lang="en-GB" smtClean="0"/>
              <a:t>28</a:t>
            </a:fld>
            <a:endParaRPr lang="en-GB"/>
          </a:p>
        </p:txBody>
      </p:sp>
    </p:spTree>
    <p:extLst>
      <p:ext uri="{BB962C8B-B14F-4D97-AF65-F5344CB8AC3E}">
        <p14:creationId xmlns:p14="http://schemas.microsoft.com/office/powerpoint/2010/main" val="8566013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dirty="0"/>
              <a:t>Can be printed or used electronically. If printing, A4 or A3 is suitable.</a:t>
            </a:r>
          </a:p>
        </p:txBody>
      </p:sp>
      <p:sp>
        <p:nvSpPr>
          <p:cNvPr id="4" name="Slide Number Placeholder 3"/>
          <p:cNvSpPr>
            <a:spLocks noGrp="1"/>
          </p:cNvSpPr>
          <p:nvPr>
            <p:ph type="sldNum" sz="quarter" idx="5"/>
          </p:nvPr>
        </p:nvSpPr>
        <p:spPr/>
        <p:txBody>
          <a:bodyPr/>
          <a:lstStyle/>
          <a:p>
            <a:fld id="{01D32DE8-0365-4237-B950-1CEC7FE1E863}" type="slidenum">
              <a:rPr lang="en-GB" smtClean="0"/>
              <a:t>29</a:t>
            </a:fld>
            <a:endParaRPr lang="en-GB"/>
          </a:p>
        </p:txBody>
      </p:sp>
    </p:spTree>
    <p:extLst>
      <p:ext uri="{BB962C8B-B14F-4D97-AF65-F5344CB8AC3E}">
        <p14:creationId xmlns:p14="http://schemas.microsoft.com/office/powerpoint/2010/main" val="691471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b="1"/>
              <a:t>Overview: </a:t>
            </a:r>
            <a:r>
              <a:rPr lang="en-GB"/>
              <a:t>In these steps, participants will engage in focused discussions in pairs, reflecting on their department’s scores. This collaborative approach encourages the sharing of insights on strengths, challenges, and opportunities. The goal is to capture key points in the provided worksheet, which will guide future action planning. The subsequent action planning phase will utilize both quantitative and qualitative data to identify areas for improvement and set actionable targets. </a:t>
            </a:r>
            <a:br>
              <a:rPr lang="en-GB" dirty="0">
                <a:cs typeface="+mn-lt"/>
              </a:rPr>
            </a:br>
            <a:br>
              <a:rPr lang="en-GB" dirty="0">
                <a:cs typeface="+mn-lt"/>
              </a:rPr>
            </a:br>
            <a:endParaRPr lang="en-GB" dirty="0"/>
          </a:p>
        </p:txBody>
      </p:sp>
      <p:sp>
        <p:nvSpPr>
          <p:cNvPr id="4" name="Slide Number Placeholder 3"/>
          <p:cNvSpPr>
            <a:spLocks noGrp="1"/>
          </p:cNvSpPr>
          <p:nvPr>
            <p:ph type="sldNum" sz="quarter" idx="5"/>
          </p:nvPr>
        </p:nvSpPr>
        <p:spPr/>
        <p:txBody>
          <a:bodyPr/>
          <a:lstStyle/>
          <a:p>
            <a:fld id="{01D32DE8-0365-4237-B950-1CEC7FE1E863}" type="slidenum">
              <a:rPr lang="en-GB" smtClean="0"/>
              <a:t>3</a:t>
            </a:fld>
            <a:endParaRPr lang="en-GB"/>
          </a:p>
        </p:txBody>
      </p:sp>
    </p:spTree>
    <p:extLst>
      <p:ext uri="{BB962C8B-B14F-4D97-AF65-F5344CB8AC3E}">
        <p14:creationId xmlns:p14="http://schemas.microsoft.com/office/powerpoint/2010/main" val="19375499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be printed for used electronically. If printing, A4 or A3 is suitable.</a:t>
            </a:r>
            <a:br>
              <a:rPr lang="en-GB" dirty="0"/>
            </a:br>
            <a:endParaRPr lang="en-GB" dirty="0"/>
          </a:p>
        </p:txBody>
      </p:sp>
      <p:sp>
        <p:nvSpPr>
          <p:cNvPr id="4" name="Slide Number Placeholder 3"/>
          <p:cNvSpPr>
            <a:spLocks noGrp="1"/>
          </p:cNvSpPr>
          <p:nvPr>
            <p:ph type="sldNum" sz="quarter" idx="5"/>
          </p:nvPr>
        </p:nvSpPr>
        <p:spPr/>
        <p:txBody>
          <a:bodyPr/>
          <a:lstStyle/>
          <a:p>
            <a:fld id="{01D32DE8-0365-4237-B950-1CEC7FE1E863}" type="slidenum">
              <a:rPr lang="en-GB" smtClean="0"/>
              <a:t>30</a:t>
            </a:fld>
            <a:endParaRPr lang="en-GB"/>
          </a:p>
        </p:txBody>
      </p:sp>
    </p:spTree>
    <p:extLst>
      <p:ext uri="{BB962C8B-B14F-4D97-AF65-F5344CB8AC3E}">
        <p14:creationId xmlns:p14="http://schemas.microsoft.com/office/powerpoint/2010/main" val="7001637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12515-C1B6-E582-E47A-7D84FE59FC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8C947B-4F2C-0625-A971-A906696CD4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8ED955-9ECE-799F-BBC2-B760FBAEF631}"/>
              </a:ext>
            </a:extLst>
          </p:cNvPr>
          <p:cNvSpPr>
            <a:spLocks noGrp="1"/>
          </p:cNvSpPr>
          <p:nvPr>
            <p:ph type="body" idx="1"/>
          </p:nvPr>
        </p:nvSpPr>
        <p:spPr/>
        <p:txBody>
          <a:bodyPr/>
          <a:lstStyle/>
          <a:p>
            <a:r>
              <a:rPr lang="en-GB" dirty="0"/>
              <a:t>Can be printed for used electronically. If printing, A4 or A3 is suitable.</a:t>
            </a:r>
            <a:br>
              <a:rPr lang="en-GB" dirty="0"/>
            </a:br>
            <a:endParaRPr lang="en-GB" dirty="0"/>
          </a:p>
        </p:txBody>
      </p:sp>
      <p:sp>
        <p:nvSpPr>
          <p:cNvPr id="4" name="Slide Number Placeholder 3">
            <a:extLst>
              <a:ext uri="{FF2B5EF4-FFF2-40B4-BE49-F238E27FC236}">
                <a16:creationId xmlns:a16="http://schemas.microsoft.com/office/drawing/2014/main" id="{69F45B11-7B8E-6323-8AA6-37AA52DE4379}"/>
              </a:ext>
            </a:extLst>
          </p:cNvPr>
          <p:cNvSpPr>
            <a:spLocks noGrp="1"/>
          </p:cNvSpPr>
          <p:nvPr>
            <p:ph type="sldNum" sz="quarter" idx="5"/>
          </p:nvPr>
        </p:nvSpPr>
        <p:spPr/>
        <p:txBody>
          <a:bodyPr/>
          <a:lstStyle/>
          <a:p>
            <a:fld id="{01D32DE8-0365-4237-B950-1CEC7FE1E863}" type="slidenum">
              <a:rPr lang="en-GB" smtClean="0"/>
              <a:t>31</a:t>
            </a:fld>
            <a:endParaRPr lang="en-GB"/>
          </a:p>
        </p:txBody>
      </p:sp>
    </p:spTree>
    <p:extLst>
      <p:ext uri="{BB962C8B-B14F-4D97-AF65-F5344CB8AC3E}">
        <p14:creationId xmlns:p14="http://schemas.microsoft.com/office/powerpoint/2010/main" val="153468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7BA82-9A3F-611F-245C-0F9553A174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C6CC6B-55CA-7CAE-386E-A9C39A53EE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86F74D-A06B-E3F4-6877-F4713253B781}"/>
              </a:ext>
            </a:extLst>
          </p:cNvPr>
          <p:cNvSpPr>
            <a:spLocks noGrp="1"/>
          </p:cNvSpPr>
          <p:nvPr>
            <p:ph type="body" idx="1"/>
          </p:nvPr>
        </p:nvSpPr>
        <p:spPr/>
        <p:txBody>
          <a:bodyPr/>
          <a:lstStyle/>
          <a:p>
            <a:r>
              <a:rPr lang="en-GB" dirty="0"/>
              <a:t>Can be printed for used electronically. If printing, A4 or A3 is suitable.</a:t>
            </a:r>
            <a:br>
              <a:rPr lang="en-GB" dirty="0"/>
            </a:br>
            <a:endParaRPr lang="en-GB" dirty="0"/>
          </a:p>
        </p:txBody>
      </p:sp>
      <p:sp>
        <p:nvSpPr>
          <p:cNvPr id="4" name="Slide Number Placeholder 3">
            <a:extLst>
              <a:ext uri="{FF2B5EF4-FFF2-40B4-BE49-F238E27FC236}">
                <a16:creationId xmlns:a16="http://schemas.microsoft.com/office/drawing/2014/main" id="{2623510C-5B6C-C94D-B4BC-3D96C6B734D0}"/>
              </a:ext>
            </a:extLst>
          </p:cNvPr>
          <p:cNvSpPr>
            <a:spLocks noGrp="1"/>
          </p:cNvSpPr>
          <p:nvPr>
            <p:ph type="sldNum" sz="quarter" idx="5"/>
          </p:nvPr>
        </p:nvSpPr>
        <p:spPr/>
        <p:txBody>
          <a:bodyPr/>
          <a:lstStyle/>
          <a:p>
            <a:fld id="{01D32DE8-0365-4237-B950-1CEC7FE1E863}" type="slidenum">
              <a:rPr lang="en-GB" smtClean="0"/>
              <a:t>32</a:t>
            </a:fld>
            <a:endParaRPr lang="en-GB"/>
          </a:p>
        </p:txBody>
      </p:sp>
    </p:spTree>
    <p:extLst>
      <p:ext uri="{BB962C8B-B14F-4D97-AF65-F5344CB8AC3E}">
        <p14:creationId xmlns:p14="http://schemas.microsoft.com/office/powerpoint/2010/main" val="3949733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b="1" dirty="0"/>
              <a:t>Face to Face workshop </a:t>
            </a:r>
          </a:p>
          <a:p>
            <a:endParaRPr lang="en-GB" b="1" dirty="0"/>
          </a:p>
          <a:p>
            <a:r>
              <a:rPr lang="en-GB" b="1" dirty="0"/>
              <a:t>Timings:</a:t>
            </a:r>
            <a:r>
              <a:rPr lang="en-GB" dirty="0"/>
              <a:t> Minimum of 75 mins</a:t>
            </a:r>
          </a:p>
          <a:p>
            <a:endParaRPr lang="en-GB" dirty="0"/>
          </a:p>
          <a:p>
            <a:r>
              <a:rPr lang="en-GB" b="1" dirty="0"/>
              <a:t>Background:</a:t>
            </a:r>
          </a:p>
          <a:p>
            <a:pPr marL="171450" marR="0" lvl="0" indent="-171450" algn="l" defTabSz="914400" rtl="0" eaLnBrk="1" fontAlgn="auto" latinLnBrk="0" hangingPunct="1">
              <a:lnSpc>
                <a:spcPct val="106000"/>
              </a:lnSpc>
              <a:spcBef>
                <a:spcPts val="0"/>
              </a:spcBef>
              <a:spcAft>
                <a:spcPts val="0"/>
              </a:spcAft>
              <a:buClrTx/>
              <a:buSzTx/>
              <a:buFont typeface="Arial" panose="020B0604020202020204" pitchFamily="34" charset="0"/>
              <a:buChar char="•"/>
              <a:tabLst/>
              <a:defRPr/>
            </a:pPr>
            <a:r>
              <a:rPr lang="en-GB" dirty="0"/>
              <a:t>This workshop is aimed at extended leadership teams (both primary and secondary) to evaluate their whole school approach to embedding skills across the curriculum. </a:t>
            </a:r>
          </a:p>
          <a:p>
            <a:pPr marL="171450" marR="0" lvl="0" indent="-171450" algn="l" defTabSz="914400" rtl="0" eaLnBrk="1" fontAlgn="auto" latinLnBrk="0" hangingPunct="1">
              <a:lnSpc>
                <a:spcPct val="106000"/>
              </a:lnSpc>
              <a:spcBef>
                <a:spcPts val="0"/>
              </a:spcBef>
              <a:spcAft>
                <a:spcPts val="0"/>
              </a:spcAft>
              <a:buClrTx/>
              <a:buSzTx/>
              <a:buFont typeface="Arial" panose="020B0604020202020204" pitchFamily="34" charset="0"/>
              <a:buChar char="•"/>
              <a:tabLst/>
              <a:defRPr/>
            </a:pPr>
            <a:endParaRPr lang="en-GB" dirty="0"/>
          </a:p>
          <a:p>
            <a:pPr marL="0" indent="0">
              <a:buFont typeface="Arial" panose="020B0604020202020204" pitchFamily="34" charset="0"/>
              <a:buNone/>
            </a:pPr>
            <a:r>
              <a:rPr lang="en-GB" b="1" dirty="0"/>
              <a:t>Resource checklist</a:t>
            </a:r>
            <a:endParaRPr lang="en-GB" dirty="0"/>
          </a:p>
          <a:p>
            <a:pPr marL="171450" indent="-171450">
              <a:buFont typeface="Arial" panose="020B0604020202020204" pitchFamily="34" charset="0"/>
              <a:buChar char="•"/>
            </a:pPr>
            <a:r>
              <a:rPr lang="en-GB" dirty="0"/>
              <a:t>Read the skills audit tool guidance (slides 2-4)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Go through slide deck and amend to suit the time you have and amount of participants.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If you are using the embedding skills audit excel scoresheet, save this is a shared space for staff to access during the session.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Print out worksheets (slides 23-33) or store them in a shared space for staff to access electronically. Remind staff to bring a device with them if accessing electronically.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If applicable, amend slide 11 to capture example of your embedding skills journey so far.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12BA44-155B-4F7B-B6C6-35AF0A37EA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7157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Overview:</a:t>
            </a:r>
            <a:r>
              <a:rPr lang="en-GB" dirty="0"/>
              <a:t> The aim of this session is to empower extended leadership teams to evaluate their school's approach to embedding skills. By the end, participants will have completed a self-evaluation, engaged in meaningful discussions about their practices, and developed an introductory action plan based on their reflections. </a:t>
            </a:r>
            <a:br>
              <a:rPr lang="en-GB" dirty="0">
                <a:cs typeface="+mn-lt"/>
              </a:rPr>
            </a:b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60B498-F926-4EC4-ADEC-068A9053108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950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 </a:t>
            </a:r>
            <a:r>
              <a:rPr lang="en-GB" dirty="0"/>
              <a:t>a number of key policy drivers within the education system highlight the importance of embedding skills in the curriculum. </a:t>
            </a:r>
          </a:p>
          <a:p>
            <a:endParaRPr lang="en-GB" dirty="0"/>
          </a:p>
          <a:p>
            <a:r>
              <a:rPr lang="en-GB" b="1" dirty="0"/>
              <a:t>Notes: </a:t>
            </a:r>
          </a:p>
          <a:p>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Curriculum for Excellence: </a:t>
            </a:r>
            <a:r>
              <a:rPr lang="en-GB" sz="1200" dirty="0">
                <a:solidFill>
                  <a:prstClr val="black"/>
                </a:solidFill>
                <a:latin typeface="Arial" panose="020B0604020202020204" pitchFamily="34" charset="0"/>
                <a:cs typeface="Arial" panose="020B0604020202020204" pitchFamily="34" charset="0"/>
              </a:rPr>
              <a:t>The curriculum for excellence aims to provide learners with the </a:t>
            </a:r>
            <a:r>
              <a:rPr lang="en-GB" sz="1200" b="1" dirty="0">
                <a:solidFill>
                  <a:prstClr val="black"/>
                </a:solidFill>
                <a:latin typeface="Arial" panose="020B0604020202020204" pitchFamily="34" charset="0"/>
                <a:cs typeface="Arial" panose="020B0604020202020204" pitchFamily="34" charset="0"/>
              </a:rPr>
              <a:t>knowledge, skills and attributes needed to thrive in the 21</a:t>
            </a:r>
            <a:r>
              <a:rPr lang="en-GB" sz="1200" b="1" baseline="30000" dirty="0">
                <a:solidFill>
                  <a:prstClr val="black"/>
                </a:solidFill>
                <a:latin typeface="Arial" panose="020B0604020202020204" pitchFamily="34" charset="0"/>
                <a:cs typeface="Arial" panose="020B0604020202020204" pitchFamily="34" charset="0"/>
              </a:rPr>
              <a:t>st</a:t>
            </a:r>
            <a:r>
              <a:rPr lang="en-GB" sz="1200" b="1" dirty="0">
                <a:solidFill>
                  <a:prstClr val="black"/>
                </a:solidFill>
                <a:latin typeface="Arial" panose="020B0604020202020204" pitchFamily="34" charset="0"/>
                <a:cs typeface="Arial" panose="020B0604020202020204" pitchFamily="34" charset="0"/>
              </a:rPr>
              <a:t> century. </a:t>
            </a:r>
          </a:p>
          <a:p>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National Improvement Framework: </a:t>
            </a:r>
            <a:r>
              <a:rPr lang="en-GB" sz="1200" dirty="0">
                <a:solidFill>
                  <a:prstClr val="black"/>
                </a:solidFill>
                <a:latin typeface="Arial" panose="020B0604020202020204" pitchFamily="34" charset="0"/>
                <a:cs typeface="Arial" panose="020B0604020202020204" pitchFamily="34" charset="0"/>
              </a:rPr>
              <a:t>Highlights the importance of the </a:t>
            </a:r>
            <a:r>
              <a:rPr lang="en-GB" sz="1200" dirty="0">
                <a:solidFill>
                  <a:srgbClr val="1A1A1A"/>
                </a:solidFill>
                <a:latin typeface="Arial" panose="020B0604020202020204" pitchFamily="34" charset="0"/>
                <a:cs typeface="Arial" panose="020B0604020202020204" pitchFamily="34" charset="0"/>
              </a:rPr>
              <a:t>development of </a:t>
            </a:r>
            <a:r>
              <a:rPr lang="en-GB" sz="1200" b="1" dirty="0">
                <a:solidFill>
                  <a:srgbClr val="1A1A1A"/>
                </a:solidFill>
                <a:latin typeface="Arial" panose="020B0604020202020204" pitchFamily="34" charset="0"/>
                <a:cs typeface="Arial" panose="020B0604020202020204" pitchFamily="34" charset="0"/>
              </a:rPr>
              <a:t>knowledge, skills, values, and attributes</a:t>
            </a:r>
            <a:r>
              <a:rPr lang="en-GB" sz="1200" dirty="0">
                <a:solidFill>
                  <a:srgbClr val="1A1A1A"/>
                </a:solidFill>
                <a:latin typeface="Arial" panose="020B0604020202020204" pitchFamily="34" charset="0"/>
                <a:cs typeface="Arial" panose="020B0604020202020204" pitchFamily="34" charset="0"/>
              </a:rPr>
              <a:t> that give learners the best opportunity to </a:t>
            </a:r>
            <a:r>
              <a:rPr lang="en-GB" sz="1200" b="1" dirty="0">
                <a:solidFill>
                  <a:srgbClr val="1A1A1A"/>
                </a:solidFill>
                <a:latin typeface="Arial" panose="020B0604020202020204" pitchFamily="34" charset="0"/>
                <a:cs typeface="Arial" panose="020B0604020202020204" pitchFamily="34" charset="0"/>
              </a:rPr>
              <a:t>navigate and contribute to Scotland’s society and economy. </a:t>
            </a:r>
            <a:endParaRPr lang="en-GB" sz="1200" b="1" dirty="0">
              <a:solidFill>
                <a:prstClr val="black"/>
              </a:solidFill>
              <a:latin typeface="Arial" panose="020B0604020202020204" pitchFamily="34" charset="0"/>
              <a:cs typeface="Arial" panose="020B0604020202020204" pitchFamily="34" charset="0"/>
            </a:endParaRPr>
          </a:p>
          <a:p>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err="1"/>
              <a:t>HMIe</a:t>
            </a:r>
            <a:r>
              <a:rPr lang="en-GB" dirty="0"/>
              <a:t>: </a:t>
            </a:r>
            <a:r>
              <a:rPr lang="en-GB" sz="1200" dirty="0">
                <a:latin typeface="Arial" panose="020B0604020202020204" pitchFamily="34" charset="0"/>
                <a:cs typeface="Arial" panose="020B0604020202020204" pitchFamily="34" charset="0"/>
              </a:rPr>
              <a:t>Enhanced expectations on schools having a </a:t>
            </a:r>
            <a:r>
              <a:rPr lang="en-GB" sz="1200" b="1" dirty="0">
                <a:latin typeface="Arial" panose="020B0604020202020204" pitchFamily="34" charset="0"/>
                <a:cs typeface="Arial" panose="020B0604020202020204" pitchFamily="34" charset="0"/>
              </a:rPr>
              <a:t>shared skills framework, </a:t>
            </a:r>
            <a:r>
              <a:rPr lang="en-GB" sz="1200" dirty="0">
                <a:latin typeface="Arial" panose="020B0604020202020204" pitchFamily="34" charset="0"/>
                <a:cs typeface="Arial" panose="020B0604020202020204" pitchFamily="34" charset="0"/>
              </a:rPr>
              <a:t>the ability of young people to talk about their skills development ​and on the </a:t>
            </a:r>
            <a:r>
              <a:rPr lang="en-GB" sz="1200" b="1" dirty="0">
                <a:latin typeface="Arial" panose="020B0604020202020204" pitchFamily="34" charset="0"/>
                <a:cs typeface="Arial" panose="020B0604020202020204" pitchFamily="34" charset="0"/>
              </a:rPr>
              <a:t>systematic tracking and profiling of skills and achievements .</a:t>
            </a: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UNCRC: </a:t>
            </a:r>
            <a:r>
              <a:rPr lang="en-GB" sz="1200" dirty="0">
                <a:latin typeface="Arial" panose="020B0604020202020204" pitchFamily="34" charset="0"/>
                <a:cs typeface="Arial" panose="020B0604020202020204" pitchFamily="34" charset="0"/>
              </a:rPr>
              <a:t>Promote the development of children and young people’s </a:t>
            </a:r>
            <a:r>
              <a:rPr lang="en-GB" sz="1200" b="1" dirty="0">
                <a:latin typeface="Arial" panose="020B0604020202020204" pitchFamily="34" charset="0"/>
                <a:cs typeface="Arial" panose="020B0604020202020204" pitchFamily="34" charset="0"/>
              </a:rPr>
              <a:t>personalities and talents to their full potential,</a:t>
            </a:r>
            <a:r>
              <a:rPr lang="en-GB" sz="1200" dirty="0">
                <a:latin typeface="Arial" panose="020B0604020202020204" pitchFamily="34" charset="0"/>
                <a:cs typeface="Arial" panose="020B0604020202020204" pitchFamily="34" charset="0"/>
              </a:rPr>
              <a:t> including mental, physical, and creative pursuits</a:t>
            </a:r>
            <a:r>
              <a:rPr lang="en-GB" sz="1200" dirty="0"/>
              <a:t>.</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Career Education: </a:t>
            </a:r>
            <a:r>
              <a:rPr lang="en-GB" sz="1200" dirty="0">
                <a:latin typeface="Arial" panose="020B0604020202020204" pitchFamily="34" charset="0"/>
                <a:cs typeface="Arial" panose="020B0604020202020204" pitchFamily="34" charset="0"/>
              </a:rPr>
              <a:t>Learners are entitled to develop </a:t>
            </a:r>
            <a:r>
              <a:rPr lang="en-GB" sz="1200" b="1" dirty="0">
                <a:latin typeface="Arial" panose="020B0604020202020204" pitchFamily="34" charset="0"/>
                <a:cs typeface="Arial" panose="020B0604020202020204" pitchFamily="34" charset="0"/>
              </a:rPr>
              <a:t>skills for learning, life and work as an integral part of their education </a:t>
            </a:r>
            <a:r>
              <a:rPr lang="en-GB" sz="1200" dirty="0">
                <a:latin typeface="Arial" panose="020B0604020202020204" pitchFamily="34" charset="0"/>
                <a:cs typeface="Arial" panose="020B0604020202020204" pitchFamily="34" charset="0"/>
              </a:rPr>
              <a:t>and be clear about how all their achievements relate to these. They should have </a:t>
            </a:r>
            <a:r>
              <a:rPr lang="en-GB" sz="1200" b="1" dirty="0">
                <a:latin typeface="Arial" panose="020B0604020202020204" pitchFamily="34" charset="0"/>
                <a:cs typeface="Arial" panose="020B0604020202020204" pitchFamily="34" charset="0"/>
              </a:rPr>
              <a:t>opportunities to engage in profiling </a:t>
            </a:r>
            <a:r>
              <a:rPr lang="en-GB" sz="1200" dirty="0">
                <a:latin typeface="Arial" panose="020B0604020202020204" pitchFamily="34" charset="0"/>
                <a:cs typeface="Arial" panose="020B0604020202020204" pitchFamily="34" charset="0"/>
              </a:rPr>
              <a:t>that supports learning and the development of skills for work and future career choices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Education Reform: </a:t>
            </a:r>
            <a:r>
              <a:rPr lang="en-GB" sz="1200" b="1" dirty="0">
                <a:solidFill>
                  <a:prstClr val="black"/>
                </a:solidFill>
                <a:latin typeface="Arial" panose="020B0604020202020204" pitchFamily="34" charset="0"/>
                <a:cs typeface="Arial" panose="020B0604020202020204" pitchFamily="34" charset="0"/>
              </a:rPr>
              <a:t>Clarifying the role and purpose of skills </a:t>
            </a:r>
            <a:r>
              <a:rPr lang="en-GB" sz="1200" dirty="0">
                <a:solidFill>
                  <a:prstClr val="black"/>
                </a:solidFill>
                <a:latin typeface="Arial" panose="020B0604020202020204" pitchFamily="34" charset="0"/>
                <a:cs typeface="Arial" panose="020B0604020202020204" pitchFamily="34" charset="0"/>
              </a:rPr>
              <a:t>will be a key area of work in the CIC process; working towards </a:t>
            </a:r>
            <a:r>
              <a:rPr lang="en-GB" sz="1200" b="1" dirty="0">
                <a:solidFill>
                  <a:prstClr val="black"/>
                </a:solidFill>
                <a:latin typeface="Arial" panose="020B0604020202020204" pitchFamily="34" charset="0"/>
                <a:cs typeface="Arial" panose="020B0604020202020204" pitchFamily="34" charset="0"/>
              </a:rPr>
              <a:t>a clearer alignment of skills across the curriculum.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1"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This approach aims to nurture the holistic development of children and young people, ensuring they are prepared for future challenges. </a:t>
            </a:r>
            <a:endParaRPr lang="en-GB" sz="1200" b="1" dirty="0">
              <a:solidFill>
                <a:prstClr val="black"/>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Curriculum for Excellence refreshed narrative: https://home.scotlandscurriculum.scot/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Improvement Framework: https://www.gov.scot/binaries/content/documents/govscot/publications/strategy-plan/2024/12/achieving-excellence-equity-2025-national-improvement-framework/documents/achieving-excellence-equity-2025-national-improvement-framework/achieving-excellence-equity-2025-national-improvement-framework/govscot%3Adocument/achieving-excellence-equity-2025-national-improvement-framework.pd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HMIe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https://education.gov.scot/inspection-and-review/find-an-inspection-report/find-an-inspection-report/?searchFor=schoolsOrganisations&amp;orderAlias=relevance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UNCRC: https://www.playscotland.org/resources/print/CRC_POSTER_LEAFLET_FINAL.pdf?plsctml_id=11961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Career Education Standard: https://education.gov.scot/media/1okhy35c/dyw2-career-education-standard-0915.pdf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Career Review: https://www.skillsdevelopmentscotland.co.uk/media/xvync3xg/career-review-final-report-230306-final.pdf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Education Reform Curriculum Improvement Cycle: https://blogs.glowscotland.org.uk/glowblogs/cices/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9BA74-B907-4275-87A9-6C3F5608DB2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25489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Overview:</a:t>
            </a:r>
            <a:r>
              <a:rPr lang="en-GB" dirty="0"/>
              <a:t> Future trends indicate a growing emphasis on lifelong learning and the development of meta-skills, which are critical for adaptive learners. The Employer Skills Survey 2022 noted the importance employers place on skills.  </a:t>
            </a:r>
          </a:p>
          <a:p>
            <a:pPr>
              <a:buNone/>
            </a:pPr>
            <a:endParaRPr lang="en-GB" dirty="0"/>
          </a:p>
          <a:p>
            <a:pPr>
              <a:buNone/>
            </a:pPr>
            <a:r>
              <a:rPr lang="en-GB" dirty="0"/>
              <a:t>These reports provide future evidence that providing opportunities for learners to develop their skills is key to supporting them for the future. </a:t>
            </a:r>
            <a:br>
              <a:rPr lang="en-GB" dirty="0">
                <a:cs typeface="+mn-lt"/>
              </a:rPr>
            </a:br>
            <a:br>
              <a:rPr lang="en-GB" dirty="0">
                <a:cs typeface="+mn-lt"/>
              </a:rPr>
            </a:br>
            <a:r>
              <a:rPr lang="en-GB" b="1" dirty="0"/>
              <a:t>Key message: </a:t>
            </a:r>
          </a:p>
          <a:p>
            <a:r>
              <a:rPr lang="en-GB" dirty="0"/>
              <a:t>The importance of skills has been highlighted in Future Trends for Scotland forecasts for the economy as well as within the 2022 Employer Skills Survey.</a:t>
            </a:r>
          </a:p>
          <a:p>
            <a:endParaRPr lang="en-GB" dirty="0"/>
          </a:p>
          <a:p>
            <a:r>
              <a:rPr lang="en-GB" b="1" dirty="0"/>
              <a:t>Notes:</a:t>
            </a:r>
          </a:p>
          <a:p>
            <a:endParaRPr lang="en-GB" dirty="0"/>
          </a:p>
          <a:p>
            <a:r>
              <a:rPr lang="en-GB" dirty="0"/>
              <a:t>The recent Future Trends for Scotland 2025 publication provides robust evidence of trends likely to be important in Scotland over the next 10 to 20 years.  The trends cover a broad range of themes including the economy.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this theme it was noted that the focus on skills will grow in the future.  With an </a:t>
            </a:r>
            <a:r>
              <a:rPr lang="en-GB" sz="1200" dirty="0">
                <a:latin typeface="Arial" panose="020B0604020202020204" pitchFamily="34" charset="0"/>
                <a:cs typeface="Arial" panose="020B0604020202020204" pitchFamily="34" charset="0"/>
              </a:rPr>
              <a:t>increasing focus on ‘meta-skills’, i.e. skills that create adaptive learners and thinkers such as communication, collaboration, creativity and critical thinking.</a:t>
            </a:r>
          </a:p>
          <a:p>
            <a:endParaRPr lang="en-GB" dirty="0"/>
          </a:p>
          <a:p>
            <a:r>
              <a:rPr lang="en-GB" dirty="0"/>
              <a:t>The importance of skills has also been highlighted by over 5000 employers within the 2022 Employer Skills Survey. Within this survey seven in ten (71%) employers considered meta-skills such as problem-solving, critical thinking, communication and leadership, to be of critical or significant importance when recruiting.</a:t>
            </a:r>
          </a:p>
          <a:p>
            <a:endParaRPr lang="en-GB" b="1" dirty="0"/>
          </a:p>
          <a:p>
            <a:r>
              <a:rPr lang="en-GB" b="1" dirty="0"/>
              <a:t>Further information:</a:t>
            </a:r>
          </a:p>
          <a:p>
            <a:endParaRPr lang="en-GB" b="1" dirty="0"/>
          </a:p>
          <a:p>
            <a:r>
              <a:rPr lang="en-GB" b="0" dirty="0"/>
              <a:t>Future Trends for Scotland 2025</a:t>
            </a:r>
          </a:p>
          <a:p>
            <a:r>
              <a:rPr lang="en-GB" dirty="0"/>
              <a:t>https://www.gov.scot/binaries/content/documents/govscot/publications/research-and-analysis/2025/06/future-trends-scotland-findings-2024-25-horizon-scanning-project/documents/future-trends-scotland-findings-2024-25-horizon-scanning-project/future-trends-scotland-findings-2024-25-horizon-scanning-project/govscot%3Adocument/future-trends-scotland-findings-2024-25-horizon-scanning-project.pdf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dirty="0">
                <a:latin typeface="Arial" panose="020B0604020202020204" pitchFamily="34" charset="0"/>
                <a:cs typeface="Arial" panose="020B0604020202020204" pitchFamily="34" charset="0"/>
              </a:rPr>
              <a:t>The </a:t>
            </a:r>
            <a:r>
              <a:rPr lang="en-GB" sz="1200" i="1" dirty="0">
                <a:solidFill>
                  <a:srgbClr val="005F72"/>
                </a:solidFill>
                <a:latin typeface="Arial" panose="020B0604020202020204" pitchFamily="34" charset="0"/>
                <a:cs typeface="Arial" panose="020B0604020202020204" pitchFamily="34" charset="0"/>
              </a:rPr>
              <a:t>Employer Skills Survey 2022 - Scotland</a:t>
            </a:r>
            <a:endParaRPr lang="en-GB"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dirty="0">
                <a:solidFill>
                  <a:schemeClr val="tx1"/>
                </a:solidFill>
                <a:effectLst/>
                <a:latin typeface="Arial" panose="020B0604020202020204" pitchFamily="34" charset="0"/>
                <a:ea typeface="+mn-ea"/>
                <a:cs typeface="Arial" panose="020B0604020202020204" pitchFamily="34" charset="0"/>
              </a:rPr>
              <a:t>https://www.gov.scot/binaries/content/documents/govscot/publications/statistics/2023/11/uk-employer-skills-survey-2022-scotland-report/documents/employer-skills-survey-2022-scotland-report/employer-skills-survey-2022-scotland-report/govscot%3Adocument/employer-skills-survey-2022-scotland-report.pdf  published in November 2023.</a:t>
            </a:r>
          </a:p>
        </p:txBody>
      </p:sp>
      <p:sp>
        <p:nvSpPr>
          <p:cNvPr id="4" name="Slide Number Placeholder 3"/>
          <p:cNvSpPr>
            <a:spLocks noGrp="1"/>
          </p:cNvSpPr>
          <p:nvPr>
            <p:ph type="sldNum" sz="quarter" idx="5"/>
          </p:nvPr>
        </p:nvSpPr>
        <p:spPr/>
        <p:txBody>
          <a:bodyPr/>
          <a:lstStyle/>
          <a:p>
            <a:fld id="{01D32DE8-0365-4237-B950-1CEC7FE1E863}" type="slidenum">
              <a:rPr lang="en-GB" smtClean="0"/>
              <a:t>7</a:t>
            </a:fld>
            <a:endParaRPr lang="en-GB"/>
          </a:p>
        </p:txBody>
      </p:sp>
    </p:spTree>
    <p:extLst>
      <p:ext uri="{BB962C8B-B14F-4D97-AF65-F5344CB8AC3E}">
        <p14:creationId xmlns:p14="http://schemas.microsoft.com/office/powerpoint/2010/main" val="3778609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b="1" dirty="0"/>
              <a:t>Key message</a:t>
            </a:r>
            <a:r>
              <a:rPr lang="en-GB" dirty="0"/>
              <a:t>: A whole school approach to embedding skills is essential to support learners to identify, understand, harness and articulate their skills. </a:t>
            </a:r>
            <a:br>
              <a:rPr lang="en-GB" dirty="0"/>
            </a:b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D3FCA-EBEF-4206-85B7-69E76680270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0349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b="1" dirty="0"/>
              <a:t>Overview: </a:t>
            </a:r>
            <a:r>
              <a:rPr lang="en-GB" dirty="0"/>
              <a:t>This slide presents a structured approach to embedding skills within educational settings. It outlines the commit, embed, and mainstream stages, emphasising the importance of establishing a common language and framework, integrating skills into everyday practice, and ensuring consistent application across all levels of education. </a:t>
            </a:r>
            <a:br>
              <a:rPr lang="en-GB" dirty="0"/>
            </a:br>
            <a:br>
              <a:rPr lang="en-GB" dirty="0"/>
            </a:br>
            <a:r>
              <a:rPr lang="en-GB" b="1" dirty="0"/>
              <a:t>Key Message:  </a:t>
            </a:r>
            <a:r>
              <a:rPr lang="en-GB" dirty="0"/>
              <a:t>There are three stages to embedding skills into the curriculum</a:t>
            </a:r>
            <a:endParaRPr lang="en-GB" b="1" dirty="0"/>
          </a:p>
          <a:p>
            <a:pPr marL="0" indent="0" defTabSz="942277">
              <a:buFont typeface="Arial" panose="020B0604020202020204" pitchFamily="34" charset="0"/>
              <a:buNone/>
              <a:defRPr/>
            </a:pPr>
            <a:endParaRPr lang="en-GB" b="1" dirty="0"/>
          </a:p>
          <a:p>
            <a:pPr marL="0" indent="0" defTabSz="942277">
              <a:buFont typeface="Arial" panose="020B0604020202020204" pitchFamily="34" charset="0"/>
              <a:buNone/>
              <a:defRPr/>
            </a:pPr>
            <a:r>
              <a:rPr lang="en-GB" b="1" dirty="0"/>
              <a:t>Notes:</a:t>
            </a:r>
            <a:r>
              <a:rPr lang="en-GB" dirty="0"/>
              <a:t> On screen now we can see the stages involved to best embed skills into the curriculum.  </a:t>
            </a:r>
          </a:p>
          <a:p>
            <a:pPr marL="0" indent="0" defTabSz="942277">
              <a:buFont typeface="Arial" panose="020B0604020202020204" pitchFamily="34" charset="0"/>
              <a:buNone/>
              <a:defRPr/>
            </a:pPr>
            <a:endParaRPr lang="en-GB" dirty="0"/>
          </a:p>
          <a:p>
            <a:pPr marL="0" indent="0" defTabSz="942277">
              <a:buFont typeface="Arial" panose="020B0604020202020204" pitchFamily="34" charset="0"/>
              <a:buNone/>
              <a:defRPr/>
            </a:pPr>
            <a:r>
              <a:rPr lang="en-GB" dirty="0"/>
              <a:t>The first stage focuses on commitment.  It starts with establishing a common language/ skills framework as well as developing an understanding of this language/framework and practitioner's roles.  This initial stage will support the ability to embed skills within the curriculum, by laying strong foundations.  </a:t>
            </a:r>
          </a:p>
          <a:p>
            <a:pPr marL="0" indent="0" defTabSz="942277">
              <a:buFont typeface="Arial" panose="020B0604020202020204" pitchFamily="34" charset="0"/>
              <a:buNone/>
              <a:defRPr/>
            </a:pPr>
            <a:endParaRPr lang="en-GB" dirty="0"/>
          </a:p>
          <a:p>
            <a:pPr marL="0" indent="0" defTabSz="942277">
              <a:buFont typeface="Arial" panose="020B0604020202020204" pitchFamily="34" charset="0"/>
              <a:buNone/>
              <a:defRPr/>
            </a:pPr>
            <a:r>
              <a:rPr lang="en-GB" dirty="0"/>
              <a:t>The embed stage focuses on identifying skills when planning learning and recognises the importance of making skills visible in the classroom.  It is very clear that learners develop skills within their learning.  By making skills more explicit in learning, learners will be able to recognise these skills within themselves.  </a:t>
            </a:r>
          </a:p>
          <a:p>
            <a:pPr marL="0" indent="0" defTabSz="942277">
              <a:buFont typeface="Arial" panose="020B0604020202020204" pitchFamily="34" charset="0"/>
              <a:buNone/>
              <a:defRPr/>
            </a:pPr>
            <a:r>
              <a:rPr lang="en-GB" dirty="0"/>
              <a:t>Therefore: </a:t>
            </a:r>
          </a:p>
          <a:p>
            <a:pPr marL="171450" indent="-171450" defTabSz="942277">
              <a:buFont typeface="Arial" panose="020B0604020202020204" pitchFamily="34" charset="0"/>
              <a:buChar char="•"/>
              <a:defRPr/>
            </a:pPr>
            <a:r>
              <a:rPr lang="en-GB" dirty="0"/>
              <a:t>Making skills more visible</a:t>
            </a:r>
          </a:p>
          <a:p>
            <a:pPr marL="171450" indent="-171450" defTabSz="942277">
              <a:buFont typeface="Arial" panose="020B0604020202020204" pitchFamily="34" charset="0"/>
              <a:buChar char="•"/>
              <a:defRPr/>
            </a:pPr>
            <a:r>
              <a:rPr lang="en-GB" dirty="0"/>
              <a:t>highlighting how they link to learning</a:t>
            </a:r>
          </a:p>
          <a:p>
            <a:pPr marL="171450" indent="-171450" defTabSz="942277">
              <a:buFont typeface="Arial" panose="020B0604020202020204" pitchFamily="34" charset="0"/>
              <a:buChar char="•"/>
              <a:defRPr/>
            </a:pPr>
            <a:r>
              <a:rPr lang="en-GB" dirty="0"/>
              <a:t>giving time to reflect,</a:t>
            </a:r>
          </a:p>
          <a:p>
            <a:pPr marL="171450" indent="-171450" defTabSz="942277">
              <a:buFont typeface="Arial" panose="020B0604020202020204" pitchFamily="34" charset="0"/>
              <a:buChar char="•"/>
              <a:defRPr/>
            </a:pPr>
            <a:r>
              <a:rPr lang="en-GB" dirty="0"/>
              <a:t>Providing space to record and explore skills </a:t>
            </a:r>
          </a:p>
          <a:p>
            <a:pPr marL="0" indent="0" defTabSz="942277">
              <a:buFont typeface="Arial" panose="020B0604020202020204" pitchFamily="34" charset="0"/>
              <a:buNone/>
              <a:defRPr/>
            </a:pPr>
            <a:r>
              <a:rPr lang="en-GB" dirty="0"/>
              <a:t>enables learners to develop and understand their skills, supporting them to manage and grow in their future</a:t>
            </a:r>
          </a:p>
          <a:p>
            <a:pPr marL="0" indent="0" defTabSz="942277">
              <a:buFont typeface="Arial" panose="020B0604020202020204" pitchFamily="34" charset="0"/>
              <a:buNone/>
              <a:defRPr/>
            </a:pPr>
            <a:r>
              <a:rPr lang="en-GB" dirty="0"/>
              <a:t>The final stage is mainstream.  This stage recognises the need to review and reflect on this process as well as supporting the learner journey by using a shared skills language through primary to secondary and beyond.</a:t>
            </a:r>
          </a:p>
        </p:txBody>
      </p:sp>
      <p:sp>
        <p:nvSpPr>
          <p:cNvPr id="4" name="Slide Number Placeholder 3"/>
          <p:cNvSpPr>
            <a:spLocks noGrp="1"/>
          </p:cNvSpPr>
          <p:nvPr>
            <p:ph type="sldNum" sz="quarter" idx="5"/>
          </p:nvPr>
        </p:nvSpPr>
        <p:spPr/>
        <p:txBody>
          <a:bodyPr/>
          <a:lstStyle/>
          <a:p>
            <a:pPr marL="0" marR="0" lvl="0" indent="0" algn="r" defTabSz="942277" rtl="0" eaLnBrk="1" fontAlgn="auto" latinLnBrk="0" hangingPunct="1">
              <a:lnSpc>
                <a:spcPct val="100000"/>
              </a:lnSpc>
              <a:spcBef>
                <a:spcPts val="0"/>
              </a:spcBef>
              <a:spcAft>
                <a:spcPts val="0"/>
              </a:spcAft>
              <a:buClrTx/>
              <a:buSzTx/>
              <a:buFontTx/>
              <a:buNone/>
              <a:tabLst/>
              <a:defRPr/>
            </a:pPr>
            <a:fld id="{BC60B498-F926-4EC4-ADEC-068A9053108F}"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77"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5764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13AA8C-C857-4090-81EB-89513B764ADC}" type="datetimeFigureOut">
              <a:rPr lang="en-GB" smtClean="0"/>
              <a:t>25/08/2025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75434-60BC-4B84-8234-4989D18E98ED}" type="slidenum">
              <a:rPr lang="en-GB" smtClean="0"/>
              <a:t>‹#›</a:t>
            </a:fld>
            <a:endParaRPr lang="en-GB"/>
          </a:p>
        </p:txBody>
      </p:sp>
    </p:spTree>
    <p:extLst>
      <p:ext uri="{BB962C8B-B14F-4D97-AF65-F5344CB8AC3E}">
        <p14:creationId xmlns:p14="http://schemas.microsoft.com/office/powerpoint/2010/main" val="2425480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3AA8C-C857-4090-81EB-89513B764ADC}" type="datetimeFigureOut">
              <a:rPr lang="en-GB" smtClean="0"/>
              <a:t>25/08/2025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75434-60BC-4B84-8234-4989D18E98ED}" type="slidenum">
              <a:rPr lang="en-GB" smtClean="0"/>
              <a:t>‹#›</a:t>
            </a:fld>
            <a:endParaRPr lang="en-GB"/>
          </a:p>
        </p:txBody>
      </p:sp>
    </p:spTree>
    <p:extLst>
      <p:ext uri="{BB962C8B-B14F-4D97-AF65-F5344CB8AC3E}">
        <p14:creationId xmlns:p14="http://schemas.microsoft.com/office/powerpoint/2010/main" val="10684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3AA8C-C857-4090-81EB-89513B764ADC}" type="datetimeFigureOut">
              <a:rPr lang="en-GB" smtClean="0"/>
              <a:t>25/08/2025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75434-60BC-4B84-8234-4989D18E98ED}" type="slidenum">
              <a:rPr lang="en-GB" smtClean="0"/>
              <a:t>‹#›</a:t>
            </a:fld>
            <a:endParaRPr lang="en-GB"/>
          </a:p>
        </p:txBody>
      </p:sp>
    </p:spTree>
    <p:extLst>
      <p:ext uri="{BB962C8B-B14F-4D97-AF65-F5344CB8AC3E}">
        <p14:creationId xmlns:p14="http://schemas.microsoft.com/office/powerpoint/2010/main" val="669945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DF828C-34AB-C85F-F0A0-7DF6BA64439C}"/>
              </a:ext>
            </a:extLst>
          </p:cNvPr>
          <p:cNvSpPr/>
          <p:nvPr userDrawn="1"/>
        </p:nvSpPr>
        <p:spPr>
          <a:xfrm>
            <a:off x="0" y="0"/>
            <a:ext cx="12192000" cy="900000"/>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848233527"/>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623059-CDAF-9663-8D7B-6943A7F064B2}"/>
              </a:ext>
            </a:extLst>
          </p:cNvPr>
          <p:cNvSpPr/>
          <p:nvPr userDrawn="1"/>
        </p:nvSpPr>
        <p:spPr>
          <a:xfrm>
            <a:off x="0" y="0"/>
            <a:ext cx="12192000" cy="5239512"/>
          </a:xfrm>
          <a:prstGeom prst="rect">
            <a:avLst/>
          </a:prstGeom>
          <a:solidFill>
            <a:srgbClr val="005F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4FB7ACF9-00D4-F493-A093-01A151332E1E}"/>
              </a:ext>
            </a:extLst>
          </p:cNvPr>
          <p:cNvPicPr>
            <a:picLocks noChangeAspect="1"/>
          </p:cNvPicPr>
          <p:nvPr userDrawn="1"/>
        </p:nvPicPr>
        <p:blipFill>
          <a:blip r:embed="rId3"/>
          <a:stretch>
            <a:fillRect/>
          </a:stretch>
        </p:blipFill>
        <p:spPr>
          <a:xfrm>
            <a:off x="0" y="658260"/>
            <a:ext cx="1981200" cy="1041400"/>
          </a:xfrm>
          <a:prstGeom prst="rect">
            <a:avLst/>
          </a:prstGeom>
        </p:spPr>
      </p:pic>
      <p:pic>
        <p:nvPicPr>
          <p:cNvPr id="10" name="Picture 9">
            <a:extLst>
              <a:ext uri="{FF2B5EF4-FFF2-40B4-BE49-F238E27FC236}">
                <a16:creationId xmlns:a16="http://schemas.microsoft.com/office/drawing/2014/main" id="{37F18BF1-A2D1-3C56-F25D-36B143636A7B}"/>
              </a:ext>
            </a:extLst>
          </p:cNvPr>
          <p:cNvPicPr>
            <a:picLocks noChangeAspect="1"/>
          </p:cNvPicPr>
          <p:nvPr userDrawn="1"/>
        </p:nvPicPr>
        <p:blipFill>
          <a:blip r:embed="rId4"/>
          <a:stretch>
            <a:fillRect/>
          </a:stretch>
        </p:blipFill>
        <p:spPr>
          <a:xfrm>
            <a:off x="10179848" y="576552"/>
            <a:ext cx="1570720" cy="1570720"/>
          </a:xfrm>
          <a:prstGeom prst="rect">
            <a:avLst/>
          </a:prstGeom>
        </p:spPr>
      </p:pic>
      <p:sp>
        <p:nvSpPr>
          <p:cNvPr id="11" name="TextBox 10">
            <a:extLst>
              <a:ext uri="{FF2B5EF4-FFF2-40B4-BE49-F238E27FC236}">
                <a16:creationId xmlns:a16="http://schemas.microsoft.com/office/drawing/2014/main" id="{5E51E00B-EB0B-392A-A175-7BB314F271E5}"/>
              </a:ext>
            </a:extLst>
          </p:cNvPr>
          <p:cNvSpPr txBox="1"/>
          <p:nvPr userDrawn="1"/>
        </p:nvSpPr>
        <p:spPr>
          <a:xfrm>
            <a:off x="652850" y="4164321"/>
            <a:ext cx="793904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Professional learning for practitioners</a:t>
            </a:r>
          </a:p>
        </p:txBody>
      </p:sp>
    </p:spTree>
    <p:custDataLst>
      <p:tags r:id="rId1"/>
    </p:custDataLst>
    <p:extLst>
      <p:ext uri="{BB962C8B-B14F-4D97-AF65-F5344CB8AC3E}">
        <p14:creationId xmlns:p14="http://schemas.microsoft.com/office/powerpoint/2010/main" val="847306955"/>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623059-CDAF-9663-8D7B-6943A7F064B2}"/>
              </a:ext>
            </a:extLst>
          </p:cNvPr>
          <p:cNvSpPr/>
          <p:nvPr userDrawn="1"/>
        </p:nvSpPr>
        <p:spPr>
          <a:xfrm>
            <a:off x="0" y="0"/>
            <a:ext cx="12192000" cy="5239512"/>
          </a:xfrm>
          <a:prstGeom prst="rect">
            <a:avLst/>
          </a:prstGeom>
          <a:solidFill>
            <a:srgbClr val="005F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297160221"/>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DF828C-34AB-C85F-F0A0-7DF6BA64439C}"/>
              </a:ext>
            </a:extLst>
          </p:cNvPr>
          <p:cNvSpPr/>
          <p:nvPr userDrawn="1"/>
        </p:nvSpPr>
        <p:spPr>
          <a:xfrm>
            <a:off x="0" y="0"/>
            <a:ext cx="12192000" cy="6858000"/>
          </a:xfrm>
          <a:prstGeom prst="rect">
            <a:avLst/>
          </a:prstGeom>
          <a:solidFill>
            <a:srgbClr val="005F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028778455"/>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DF828C-34AB-C85F-F0A0-7DF6BA64439C}"/>
              </a:ext>
            </a:extLst>
          </p:cNvPr>
          <p:cNvSpPr/>
          <p:nvPr userDrawn="1"/>
        </p:nvSpPr>
        <p:spPr>
          <a:xfrm>
            <a:off x="0" y="0"/>
            <a:ext cx="12192000" cy="900000"/>
          </a:xfrm>
          <a:prstGeom prst="rect">
            <a:avLst/>
          </a:prstGeom>
          <a:solidFill>
            <a:srgbClr val="005F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912253999"/>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879313924"/>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623059-CDAF-9663-8D7B-6943A7F064B2}"/>
              </a:ext>
            </a:extLst>
          </p:cNvPr>
          <p:cNvSpPr/>
          <p:nvPr userDrawn="1"/>
        </p:nvSpPr>
        <p:spPr>
          <a:xfrm>
            <a:off x="0" y="0"/>
            <a:ext cx="12192000" cy="5239512"/>
          </a:xfrm>
          <a:prstGeom prst="rect">
            <a:avLst/>
          </a:prstGeom>
          <a:solidFill>
            <a:srgbClr val="005F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FB7ACF9-00D4-F493-A093-01A151332E1E}"/>
              </a:ext>
            </a:extLst>
          </p:cNvPr>
          <p:cNvPicPr>
            <a:picLocks noChangeAspect="1"/>
          </p:cNvPicPr>
          <p:nvPr userDrawn="1"/>
        </p:nvPicPr>
        <p:blipFill>
          <a:blip r:embed="rId3"/>
          <a:stretch>
            <a:fillRect/>
          </a:stretch>
        </p:blipFill>
        <p:spPr>
          <a:xfrm>
            <a:off x="0" y="658260"/>
            <a:ext cx="1981200" cy="1041400"/>
          </a:xfrm>
          <a:prstGeom prst="rect">
            <a:avLst/>
          </a:prstGeom>
        </p:spPr>
      </p:pic>
      <p:sp>
        <p:nvSpPr>
          <p:cNvPr id="9" name="TextBox 8">
            <a:extLst>
              <a:ext uri="{FF2B5EF4-FFF2-40B4-BE49-F238E27FC236}">
                <a16:creationId xmlns:a16="http://schemas.microsoft.com/office/drawing/2014/main" id="{E6B0B03D-A6B3-EF48-A6DD-62372FA4D534}"/>
              </a:ext>
            </a:extLst>
          </p:cNvPr>
          <p:cNvSpPr txBox="1"/>
          <p:nvPr userDrawn="1"/>
        </p:nvSpPr>
        <p:spPr>
          <a:xfrm>
            <a:off x="831033" y="2805572"/>
            <a:ext cx="10529935" cy="769441"/>
          </a:xfrm>
          <a:prstGeom prst="rect">
            <a:avLst/>
          </a:prstGeom>
          <a:noFill/>
        </p:spPr>
        <p:txBody>
          <a:bodyPr wrap="square" rtlCol="0">
            <a:spAutoFit/>
          </a:bodyPr>
          <a:lstStyle/>
          <a:p>
            <a:pPr algn="ctr"/>
            <a:r>
              <a:rPr lang="en-US" sz="4400" b="1">
                <a:solidFill>
                  <a:schemeClr val="bg1"/>
                </a:solidFill>
                <a:latin typeface="Arial" panose="020B0604020202020204" pitchFamily="34" charset="0"/>
                <a:cs typeface="Arial" panose="020B0604020202020204" pitchFamily="34" charset="0"/>
              </a:rPr>
              <a:t>Professional Learning for Practitioners</a:t>
            </a:r>
          </a:p>
        </p:txBody>
      </p:sp>
      <p:pic>
        <p:nvPicPr>
          <p:cNvPr id="10" name="Picture 9">
            <a:extLst>
              <a:ext uri="{FF2B5EF4-FFF2-40B4-BE49-F238E27FC236}">
                <a16:creationId xmlns:a16="http://schemas.microsoft.com/office/drawing/2014/main" id="{37F18BF1-A2D1-3C56-F25D-36B143636A7B}"/>
              </a:ext>
            </a:extLst>
          </p:cNvPr>
          <p:cNvPicPr>
            <a:picLocks noChangeAspect="1"/>
          </p:cNvPicPr>
          <p:nvPr userDrawn="1"/>
        </p:nvPicPr>
        <p:blipFill>
          <a:blip r:embed="rId4"/>
          <a:stretch>
            <a:fillRect/>
          </a:stretch>
        </p:blipFill>
        <p:spPr>
          <a:xfrm>
            <a:off x="10179848" y="576552"/>
            <a:ext cx="1570720" cy="1570720"/>
          </a:xfrm>
          <a:prstGeom prst="rect">
            <a:avLst/>
          </a:prstGeom>
        </p:spPr>
      </p:pic>
    </p:spTree>
    <p:custDataLst>
      <p:tags r:id="rId1"/>
    </p:custDataLst>
    <p:extLst>
      <p:ext uri="{BB962C8B-B14F-4D97-AF65-F5344CB8AC3E}">
        <p14:creationId xmlns:p14="http://schemas.microsoft.com/office/powerpoint/2010/main" val="2208129019"/>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034E2E-8E8F-4F45-A191-3D7DD95992A0}" type="datetimeFigureOut">
              <a:rPr lang="en-GB" smtClean="0"/>
              <a:t>25/08/2025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584C84-1E48-4646-A868-2C04D710C384}" type="slidenum">
              <a:rPr lang="en-GB" smtClean="0"/>
              <a:t>‹#›</a:t>
            </a:fld>
            <a:endParaRPr lang="en-GB"/>
          </a:p>
        </p:txBody>
      </p:sp>
    </p:spTree>
    <p:extLst>
      <p:ext uri="{BB962C8B-B14F-4D97-AF65-F5344CB8AC3E}">
        <p14:creationId xmlns:p14="http://schemas.microsoft.com/office/powerpoint/2010/main" val="1991001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3AA8C-C857-4090-81EB-89513B764ADC}" type="datetimeFigureOut">
              <a:rPr lang="en-GB" smtClean="0"/>
              <a:t>25/08/2025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75434-60BC-4B84-8234-4989D18E98ED}" type="slidenum">
              <a:rPr lang="en-GB" smtClean="0"/>
              <a:t>‹#›</a:t>
            </a:fld>
            <a:endParaRPr lang="en-GB"/>
          </a:p>
        </p:txBody>
      </p:sp>
    </p:spTree>
    <p:extLst>
      <p:ext uri="{BB962C8B-B14F-4D97-AF65-F5344CB8AC3E}">
        <p14:creationId xmlns:p14="http://schemas.microsoft.com/office/powerpoint/2010/main" val="2967563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034E2E-8E8F-4F45-A191-3D7DD95992A0}" type="datetimeFigureOut">
              <a:rPr lang="en-GB" smtClean="0"/>
              <a:t>25/08/2025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584C84-1E48-4646-A868-2C04D710C384}" type="slidenum">
              <a:rPr lang="en-GB" smtClean="0"/>
              <a:t>‹#›</a:t>
            </a:fld>
            <a:endParaRPr lang="en-GB"/>
          </a:p>
        </p:txBody>
      </p:sp>
    </p:spTree>
    <p:extLst>
      <p:ext uri="{BB962C8B-B14F-4D97-AF65-F5344CB8AC3E}">
        <p14:creationId xmlns:p14="http://schemas.microsoft.com/office/powerpoint/2010/main" val="954883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C4992-EE78-E87C-EE50-CA7C977464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39D06D-0A10-3E06-E4CA-3DAACEFFDE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5BEA8F-814F-9F1E-8249-7CCBA779D08B}"/>
              </a:ext>
            </a:extLst>
          </p:cNvPr>
          <p:cNvSpPr>
            <a:spLocks noGrp="1"/>
          </p:cNvSpPr>
          <p:nvPr>
            <p:ph type="dt" sz="half" idx="10"/>
          </p:nvPr>
        </p:nvSpPr>
        <p:spPr/>
        <p:txBody>
          <a:bodyPr/>
          <a:lstStyle/>
          <a:p>
            <a:fld id="{C3B0D981-B637-414F-B099-A52236CC4523}" type="datetimeFigureOut">
              <a:rPr lang="en-GB" smtClean="0"/>
              <a:t>25/08/2025</a:t>
            </a:fld>
            <a:endParaRPr lang="en-GB"/>
          </a:p>
        </p:txBody>
      </p:sp>
      <p:sp>
        <p:nvSpPr>
          <p:cNvPr id="5" name="Footer Placeholder 4">
            <a:extLst>
              <a:ext uri="{FF2B5EF4-FFF2-40B4-BE49-F238E27FC236}">
                <a16:creationId xmlns:a16="http://schemas.microsoft.com/office/drawing/2014/main" id="{98EF6C5E-466A-452B-DC13-6F8EFD7474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DD54B6-2C0C-F12F-458C-408245442CD4}"/>
              </a:ext>
            </a:extLst>
          </p:cNvPr>
          <p:cNvSpPr>
            <a:spLocks noGrp="1"/>
          </p:cNvSpPr>
          <p:nvPr>
            <p:ph type="sldNum" sz="quarter" idx="12"/>
          </p:nvPr>
        </p:nvSpPr>
        <p:spPr/>
        <p:txBody>
          <a:bodyPr/>
          <a:lstStyle/>
          <a:p>
            <a:fld id="{43895FFE-6D28-4166-A679-46B7FDB5C080}" type="slidenum">
              <a:rPr lang="en-GB" smtClean="0"/>
              <a:t>‹#›</a:t>
            </a:fld>
            <a:endParaRPr lang="en-GB"/>
          </a:p>
        </p:txBody>
      </p:sp>
    </p:spTree>
    <p:extLst>
      <p:ext uri="{BB962C8B-B14F-4D97-AF65-F5344CB8AC3E}">
        <p14:creationId xmlns:p14="http://schemas.microsoft.com/office/powerpoint/2010/main" val="3703484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2FB6C-7A0B-9430-FEA9-DAE3EC39F9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FF58A0-14B3-D0CF-19DA-088EF76215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816E67-F656-2BD8-1FDF-06A06F262B72}"/>
              </a:ext>
            </a:extLst>
          </p:cNvPr>
          <p:cNvSpPr>
            <a:spLocks noGrp="1"/>
          </p:cNvSpPr>
          <p:nvPr>
            <p:ph type="dt" sz="half" idx="10"/>
          </p:nvPr>
        </p:nvSpPr>
        <p:spPr/>
        <p:txBody>
          <a:bodyPr/>
          <a:lstStyle/>
          <a:p>
            <a:fld id="{C3B0D981-B637-414F-B099-A52236CC4523}" type="datetimeFigureOut">
              <a:rPr lang="en-GB" smtClean="0"/>
              <a:t>25/08/2025</a:t>
            </a:fld>
            <a:endParaRPr lang="en-GB"/>
          </a:p>
        </p:txBody>
      </p:sp>
      <p:sp>
        <p:nvSpPr>
          <p:cNvPr id="5" name="Footer Placeholder 4">
            <a:extLst>
              <a:ext uri="{FF2B5EF4-FFF2-40B4-BE49-F238E27FC236}">
                <a16:creationId xmlns:a16="http://schemas.microsoft.com/office/drawing/2014/main" id="{BEFC978C-1545-6E33-5DD6-F857628ACD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4FEB3D-01CB-FFCF-FDB8-4EFC78BB9CA7}"/>
              </a:ext>
            </a:extLst>
          </p:cNvPr>
          <p:cNvSpPr>
            <a:spLocks noGrp="1"/>
          </p:cNvSpPr>
          <p:nvPr>
            <p:ph type="sldNum" sz="quarter" idx="12"/>
          </p:nvPr>
        </p:nvSpPr>
        <p:spPr/>
        <p:txBody>
          <a:bodyPr/>
          <a:lstStyle/>
          <a:p>
            <a:fld id="{43895FFE-6D28-4166-A679-46B7FDB5C080}" type="slidenum">
              <a:rPr lang="en-GB" smtClean="0"/>
              <a:t>‹#›</a:t>
            </a:fld>
            <a:endParaRPr lang="en-GB"/>
          </a:p>
        </p:txBody>
      </p:sp>
    </p:spTree>
    <p:extLst>
      <p:ext uri="{BB962C8B-B14F-4D97-AF65-F5344CB8AC3E}">
        <p14:creationId xmlns:p14="http://schemas.microsoft.com/office/powerpoint/2010/main" val="262066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F094-3CC4-A8ED-8E38-EEC3EBE372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60780A5-45CE-C232-3CA0-5959503094E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3A7761-C201-4C54-B410-E135B5E9F57C}"/>
              </a:ext>
            </a:extLst>
          </p:cNvPr>
          <p:cNvSpPr>
            <a:spLocks noGrp="1"/>
          </p:cNvSpPr>
          <p:nvPr>
            <p:ph type="dt" sz="half" idx="10"/>
          </p:nvPr>
        </p:nvSpPr>
        <p:spPr/>
        <p:txBody>
          <a:bodyPr/>
          <a:lstStyle/>
          <a:p>
            <a:fld id="{C3B0D981-B637-414F-B099-A52236CC4523}" type="datetimeFigureOut">
              <a:rPr lang="en-GB" smtClean="0"/>
              <a:t>25/08/2025</a:t>
            </a:fld>
            <a:endParaRPr lang="en-GB"/>
          </a:p>
        </p:txBody>
      </p:sp>
      <p:sp>
        <p:nvSpPr>
          <p:cNvPr id="5" name="Footer Placeholder 4">
            <a:extLst>
              <a:ext uri="{FF2B5EF4-FFF2-40B4-BE49-F238E27FC236}">
                <a16:creationId xmlns:a16="http://schemas.microsoft.com/office/drawing/2014/main" id="{FAA9AE38-593F-CA21-B0F1-CBB6DC4281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2C27D2-35CF-ADDC-B336-9E5AC67C26ED}"/>
              </a:ext>
            </a:extLst>
          </p:cNvPr>
          <p:cNvSpPr>
            <a:spLocks noGrp="1"/>
          </p:cNvSpPr>
          <p:nvPr>
            <p:ph type="sldNum" sz="quarter" idx="12"/>
          </p:nvPr>
        </p:nvSpPr>
        <p:spPr/>
        <p:txBody>
          <a:bodyPr/>
          <a:lstStyle/>
          <a:p>
            <a:fld id="{43895FFE-6D28-4166-A679-46B7FDB5C080}" type="slidenum">
              <a:rPr lang="en-GB" smtClean="0"/>
              <a:t>‹#›</a:t>
            </a:fld>
            <a:endParaRPr lang="en-GB"/>
          </a:p>
        </p:txBody>
      </p:sp>
    </p:spTree>
    <p:extLst>
      <p:ext uri="{BB962C8B-B14F-4D97-AF65-F5344CB8AC3E}">
        <p14:creationId xmlns:p14="http://schemas.microsoft.com/office/powerpoint/2010/main" val="3768047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4E6B6-5CA1-9F0C-CA24-9A35162886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E455CD-1AE1-DF82-A181-0898E4E3BC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651D11-25C9-CCE3-DB83-92190BC0E2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78675E7-EA20-F73F-8265-758F4DDD90EA}"/>
              </a:ext>
            </a:extLst>
          </p:cNvPr>
          <p:cNvSpPr>
            <a:spLocks noGrp="1"/>
          </p:cNvSpPr>
          <p:nvPr>
            <p:ph type="dt" sz="half" idx="10"/>
          </p:nvPr>
        </p:nvSpPr>
        <p:spPr/>
        <p:txBody>
          <a:bodyPr/>
          <a:lstStyle/>
          <a:p>
            <a:fld id="{C3B0D981-B637-414F-B099-A52236CC4523}" type="datetimeFigureOut">
              <a:rPr lang="en-GB" smtClean="0"/>
              <a:t>25/08/2025</a:t>
            </a:fld>
            <a:endParaRPr lang="en-GB"/>
          </a:p>
        </p:txBody>
      </p:sp>
      <p:sp>
        <p:nvSpPr>
          <p:cNvPr id="6" name="Footer Placeholder 5">
            <a:extLst>
              <a:ext uri="{FF2B5EF4-FFF2-40B4-BE49-F238E27FC236}">
                <a16:creationId xmlns:a16="http://schemas.microsoft.com/office/drawing/2014/main" id="{7F34521A-6D72-8580-91E1-526CC94D8F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006938-CA6D-02B2-AB92-B28861662F28}"/>
              </a:ext>
            </a:extLst>
          </p:cNvPr>
          <p:cNvSpPr>
            <a:spLocks noGrp="1"/>
          </p:cNvSpPr>
          <p:nvPr>
            <p:ph type="sldNum" sz="quarter" idx="12"/>
          </p:nvPr>
        </p:nvSpPr>
        <p:spPr/>
        <p:txBody>
          <a:bodyPr/>
          <a:lstStyle/>
          <a:p>
            <a:fld id="{43895FFE-6D28-4166-A679-46B7FDB5C080}" type="slidenum">
              <a:rPr lang="en-GB" smtClean="0"/>
              <a:t>‹#›</a:t>
            </a:fld>
            <a:endParaRPr lang="en-GB"/>
          </a:p>
        </p:txBody>
      </p:sp>
    </p:spTree>
    <p:extLst>
      <p:ext uri="{BB962C8B-B14F-4D97-AF65-F5344CB8AC3E}">
        <p14:creationId xmlns:p14="http://schemas.microsoft.com/office/powerpoint/2010/main" val="15189284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CC1F7-2E81-DD6A-CB72-0B8DAA5603E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131E8D-83FF-9273-D5D3-3251961F4B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674BC2-6CD6-EF9F-1E78-3AB619A3AB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4725EFB-DF83-DF64-66AF-F0BB7F0B7A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AE2D76-255C-9D07-9AC8-D7BDBD254D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597961-F6AA-B2B7-C2D3-82CE700C8ED0}"/>
              </a:ext>
            </a:extLst>
          </p:cNvPr>
          <p:cNvSpPr>
            <a:spLocks noGrp="1"/>
          </p:cNvSpPr>
          <p:nvPr>
            <p:ph type="dt" sz="half" idx="10"/>
          </p:nvPr>
        </p:nvSpPr>
        <p:spPr/>
        <p:txBody>
          <a:bodyPr/>
          <a:lstStyle/>
          <a:p>
            <a:fld id="{C3B0D981-B637-414F-B099-A52236CC4523}" type="datetimeFigureOut">
              <a:rPr lang="en-GB" smtClean="0"/>
              <a:t>25/08/2025</a:t>
            </a:fld>
            <a:endParaRPr lang="en-GB"/>
          </a:p>
        </p:txBody>
      </p:sp>
      <p:sp>
        <p:nvSpPr>
          <p:cNvPr id="8" name="Footer Placeholder 7">
            <a:extLst>
              <a:ext uri="{FF2B5EF4-FFF2-40B4-BE49-F238E27FC236}">
                <a16:creationId xmlns:a16="http://schemas.microsoft.com/office/drawing/2014/main" id="{34F403A7-8F0E-1C15-BCCC-663E4D2B2B9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5796F1A-2335-451C-4104-C6E8566AC0FF}"/>
              </a:ext>
            </a:extLst>
          </p:cNvPr>
          <p:cNvSpPr>
            <a:spLocks noGrp="1"/>
          </p:cNvSpPr>
          <p:nvPr>
            <p:ph type="sldNum" sz="quarter" idx="12"/>
          </p:nvPr>
        </p:nvSpPr>
        <p:spPr/>
        <p:txBody>
          <a:bodyPr/>
          <a:lstStyle/>
          <a:p>
            <a:fld id="{43895FFE-6D28-4166-A679-46B7FDB5C080}" type="slidenum">
              <a:rPr lang="en-GB" smtClean="0"/>
              <a:t>‹#›</a:t>
            </a:fld>
            <a:endParaRPr lang="en-GB"/>
          </a:p>
        </p:txBody>
      </p:sp>
    </p:spTree>
    <p:extLst>
      <p:ext uri="{BB962C8B-B14F-4D97-AF65-F5344CB8AC3E}">
        <p14:creationId xmlns:p14="http://schemas.microsoft.com/office/powerpoint/2010/main" val="35729221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C5988-4378-22B0-E090-027B2840765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BF5E6C7-4756-75D7-2785-B1A28546FDBE}"/>
              </a:ext>
            </a:extLst>
          </p:cNvPr>
          <p:cNvSpPr>
            <a:spLocks noGrp="1"/>
          </p:cNvSpPr>
          <p:nvPr>
            <p:ph type="dt" sz="half" idx="10"/>
          </p:nvPr>
        </p:nvSpPr>
        <p:spPr/>
        <p:txBody>
          <a:bodyPr/>
          <a:lstStyle/>
          <a:p>
            <a:fld id="{C3B0D981-B637-414F-B099-A52236CC4523}" type="datetimeFigureOut">
              <a:rPr lang="en-GB" smtClean="0"/>
              <a:t>25/08/2025</a:t>
            </a:fld>
            <a:endParaRPr lang="en-GB"/>
          </a:p>
        </p:txBody>
      </p:sp>
      <p:sp>
        <p:nvSpPr>
          <p:cNvPr id="4" name="Footer Placeholder 3">
            <a:extLst>
              <a:ext uri="{FF2B5EF4-FFF2-40B4-BE49-F238E27FC236}">
                <a16:creationId xmlns:a16="http://schemas.microsoft.com/office/drawing/2014/main" id="{C944A003-984D-1688-8514-725B1918AE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D2B422D-4A12-50ED-7273-CEF673366184}"/>
              </a:ext>
            </a:extLst>
          </p:cNvPr>
          <p:cNvSpPr>
            <a:spLocks noGrp="1"/>
          </p:cNvSpPr>
          <p:nvPr>
            <p:ph type="sldNum" sz="quarter" idx="12"/>
          </p:nvPr>
        </p:nvSpPr>
        <p:spPr/>
        <p:txBody>
          <a:bodyPr/>
          <a:lstStyle/>
          <a:p>
            <a:fld id="{43895FFE-6D28-4166-A679-46B7FDB5C080}" type="slidenum">
              <a:rPr lang="en-GB" smtClean="0"/>
              <a:t>‹#›</a:t>
            </a:fld>
            <a:endParaRPr lang="en-GB"/>
          </a:p>
        </p:txBody>
      </p:sp>
    </p:spTree>
    <p:extLst>
      <p:ext uri="{BB962C8B-B14F-4D97-AF65-F5344CB8AC3E}">
        <p14:creationId xmlns:p14="http://schemas.microsoft.com/office/powerpoint/2010/main" val="2208082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348D64-7688-E4A8-6C82-AA152F790E82}"/>
              </a:ext>
            </a:extLst>
          </p:cNvPr>
          <p:cNvSpPr>
            <a:spLocks noGrp="1"/>
          </p:cNvSpPr>
          <p:nvPr>
            <p:ph type="dt" sz="half" idx="10"/>
          </p:nvPr>
        </p:nvSpPr>
        <p:spPr/>
        <p:txBody>
          <a:bodyPr/>
          <a:lstStyle/>
          <a:p>
            <a:fld id="{C3B0D981-B637-414F-B099-A52236CC4523}" type="datetimeFigureOut">
              <a:rPr lang="en-GB" smtClean="0"/>
              <a:t>25/08/2025</a:t>
            </a:fld>
            <a:endParaRPr lang="en-GB"/>
          </a:p>
        </p:txBody>
      </p:sp>
      <p:sp>
        <p:nvSpPr>
          <p:cNvPr id="3" name="Footer Placeholder 2">
            <a:extLst>
              <a:ext uri="{FF2B5EF4-FFF2-40B4-BE49-F238E27FC236}">
                <a16:creationId xmlns:a16="http://schemas.microsoft.com/office/drawing/2014/main" id="{89B6A98C-CD5D-E6BB-BAF8-0BCA8B67237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D69C893-4319-D3BA-740B-E670E95D8725}"/>
              </a:ext>
            </a:extLst>
          </p:cNvPr>
          <p:cNvSpPr>
            <a:spLocks noGrp="1"/>
          </p:cNvSpPr>
          <p:nvPr>
            <p:ph type="sldNum" sz="quarter" idx="12"/>
          </p:nvPr>
        </p:nvSpPr>
        <p:spPr/>
        <p:txBody>
          <a:bodyPr/>
          <a:lstStyle/>
          <a:p>
            <a:fld id="{43895FFE-6D28-4166-A679-46B7FDB5C080}" type="slidenum">
              <a:rPr lang="en-GB" smtClean="0"/>
              <a:t>‹#›</a:t>
            </a:fld>
            <a:endParaRPr lang="en-GB"/>
          </a:p>
        </p:txBody>
      </p:sp>
    </p:spTree>
    <p:extLst>
      <p:ext uri="{BB962C8B-B14F-4D97-AF65-F5344CB8AC3E}">
        <p14:creationId xmlns:p14="http://schemas.microsoft.com/office/powerpoint/2010/main" val="26209102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C1AD0-275B-236F-D1C4-4AE56224A0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A2F543-533F-F6D7-B05E-7798B28B44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52D8A1E-6008-02E7-FB1D-88A5B214C6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8FE9DC-309B-FED5-B175-715076AE653D}"/>
              </a:ext>
            </a:extLst>
          </p:cNvPr>
          <p:cNvSpPr>
            <a:spLocks noGrp="1"/>
          </p:cNvSpPr>
          <p:nvPr>
            <p:ph type="dt" sz="half" idx="10"/>
          </p:nvPr>
        </p:nvSpPr>
        <p:spPr/>
        <p:txBody>
          <a:bodyPr/>
          <a:lstStyle/>
          <a:p>
            <a:fld id="{C3B0D981-B637-414F-B099-A52236CC4523}" type="datetimeFigureOut">
              <a:rPr lang="en-GB" smtClean="0"/>
              <a:t>25/08/2025</a:t>
            </a:fld>
            <a:endParaRPr lang="en-GB"/>
          </a:p>
        </p:txBody>
      </p:sp>
      <p:sp>
        <p:nvSpPr>
          <p:cNvPr id="6" name="Footer Placeholder 5">
            <a:extLst>
              <a:ext uri="{FF2B5EF4-FFF2-40B4-BE49-F238E27FC236}">
                <a16:creationId xmlns:a16="http://schemas.microsoft.com/office/drawing/2014/main" id="{780B0E95-BF14-62A4-94AC-DD359A0E63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0EA7CD-55AF-CED2-BCC3-689FF2074397}"/>
              </a:ext>
            </a:extLst>
          </p:cNvPr>
          <p:cNvSpPr>
            <a:spLocks noGrp="1"/>
          </p:cNvSpPr>
          <p:nvPr>
            <p:ph type="sldNum" sz="quarter" idx="12"/>
          </p:nvPr>
        </p:nvSpPr>
        <p:spPr/>
        <p:txBody>
          <a:bodyPr/>
          <a:lstStyle/>
          <a:p>
            <a:fld id="{43895FFE-6D28-4166-A679-46B7FDB5C080}" type="slidenum">
              <a:rPr lang="en-GB" smtClean="0"/>
              <a:t>‹#›</a:t>
            </a:fld>
            <a:endParaRPr lang="en-GB"/>
          </a:p>
        </p:txBody>
      </p:sp>
    </p:spTree>
    <p:extLst>
      <p:ext uri="{BB962C8B-B14F-4D97-AF65-F5344CB8AC3E}">
        <p14:creationId xmlns:p14="http://schemas.microsoft.com/office/powerpoint/2010/main" val="644768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EBA3B-6509-06F4-2743-B56F3FCAEB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6F4645A-A254-0818-DEFC-7DC7131963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5394238-23A5-D8D4-59CC-B1E53587E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FFB712-CA12-2666-7D61-D7E375179011}"/>
              </a:ext>
            </a:extLst>
          </p:cNvPr>
          <p:cNvSpPr>
            <a:spLocks noGrp="1"/>
          </p:cNvSpPr>
          <p:nvPr>
            <p:ph type="dt" sz="half" idx="10"/>
          </p:nvPr>
        </p:nvSpPr>
        <p:spPr/>
        <p:txBody>
          <a:bodyPr/>
          <a:lstStyle/>
          <a:p>
            <a:fld id="{C3B0D981-B637-414F-B099-A52236CC4523}" type="datetimeFigureOut">
              <a:rPr lang="en-GB" smtClean="0"/>
              <a:t>25/08/2025</a:t>
            </a:fld>
            <a:endParaRPr lang="en-GB"/>
          </a:p>
        </p:txBody>
      </p:sp>
      <p:sp>
        <p:nvSpPr>
          <p:cNvPr id="6" name="Footer Placeholder 5">
            <a:extLst>
              <a:ext uri="{FF2B5EF4-FFF2-40B4-BE49-F238E27FC236}">
                <a16:creationId xmlns:a16="http://schemas.microsoft.com/office/drawing/2014/main" id="{DEF1FA6D-05BA-B914-1EBD-7D258DC3C6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122E11-EF84-64C6-287C-4FABB51721EA}"/>
              </a:ext>
            </a:extLst>
          </p:cNvPr>
          <p:cNvSpPr>
            <a:spLocks noGrp="1"/>
          </p:cNvSpPr>
          <p:nvPr>
            <p:ph type="sldNum" sz="quarter" idx="12"/>
          </p:nvPr>
        </p:nvSpPr>
        <p:spPr/>
        <p:txBody>
          <a:bodyPr/>
          <a:lstStyle/>
          <a:p>
            <a:fld id="{43895FFE-6D28-4166-A679-46B7FDB5C080}" type="slidenum">
              <a:rPr lang="en-GB" smtClean="0"/>
              <a:t>‹#›</a:t>
            </a:fld>
            <a:endParaRPr lang="en-GB"/>
          </a:p>
        </p:txBody>
      </p:sp>
    </p:spTree>
    <p:extLst>
      <p:ext uri="{BB962C8B-B14F-4D97-AF65-F5344CB8AC3E}">
        <p14:creationId xmlns:p14="http://schemas.microsoft.com/office/powerpoint/2010/main" val="3850192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3AA8C-C857-4090-81EB-89513B764ADC}" type="datetimeFigureOut">
              <a:rPr lang="en-GB" smtClean="0"/>
              <a:t>25/08/2025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75434-60BC-4B84-8234-4989D18E98ED}" type="slidenum">
              <a:rPr lang="en-GB" smtClean="0"/>
              <a:t>‹#›</a:t>
            </a:fld>
            <a:endParaRPr lang="en-GB"/>
          </a:p>
        </p:txBody>
      </p:sp>
    </p:spTree>
    <p:extLst>
      <p:ext uri="{BB962C8B-B14F-4D97-AF65-F5344CB8AC3E}">
        <p14:creationId xmlns:p14="http://schemas.microsoft.com/office/powerpoint/2010/main" val="16091701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61DC9-E115-8603-1D8D-C6167B4EF68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E1D9DB-BC64-54AE-8B11-FE73F04087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DAE048-AF13-23D3-74F3-AA1F05FD8035}"/>
              </a:ext>
            </a:extLst>
          </p:cNvPr>
          <p:cNvSpPr>
            <a:spLocks noGrp="1"/>
          </p:cNvSpPr>
          <p:nvPr>
            <p:ph type="dt" sz="half" idx="10"/>
          </p:nvPr>
        </p:nvSpPr>
        <p:spPr/>
        <p:txBody>
          <a:bodyPr/>
          <a:lstStyle/>
          <a:p>
            <a:fld id="{C3B0D981-B637-414F-B099-A52236CC4523}" type="datetimeFigureOut">
              <a:rPr lang="en-GB" smtClean="0"/>
              <a:t>25/08/2025</a:t>
            </a:fld>
            <a:endParaRPr lang="en-GB"/>
          </a:p>
        </p:txBody>
      </p:sp>
      <p:sp>
        <p:nvSpPr>
          <p:cNvPr id="5" name="Footer Placeholder 4">
            <a:extLst>
              <a:ext uri="{FF2B5EF4-FFF2-40B4-BE49-F238E27FC236}">
                <a16:creationId xmlns:a16="http://schemas.microsoft.com/office/drawing/2014/main" id="{D1C2CE20-6C04-5736-A8A6-14C8C22815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3675C7-3892-D80D-1C1C-8684D5FD799C}"/>
              </a:ext>
            </a:extLst>
          </p:cNvPr>
          <p:cNvSpPr>
            <a:spLocks noGrp="1"/>
          </p:cNvSpPr>
          <p:nvPr>
            <p:ph type="sldNum" sz="quarter" idx="12"/>
          </p:nvPr>
        </p:nvSpPr>
        <p:spPr/>
        <p:txBody>
          <a:bodyPr/>
          <a:lstStyle/>
          <a:p>
            <a:fld id="{43895FFE-6D28-4166-A679-46B7FDB5C080}" type="slidenum">
              <a:rPr lang="en-GB" smtClean="0"/>
              <a:t>‹#›</a:t>
            </a:fld>
            <a:endParaRPr lang="en-GB"/>
          </a:p>
        </p:txBody>
      </p:sp>
    </p:spTree>
    <p:extLst>
      <p:ext uri="{BB962C8B-B14F-4D97-AF65-F5344CB8AC3E}">
        <p14:creationId xmlns:p14="http://schemas.microsoft.com/office/powerpoint/2010/main" val="3720482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CAEFEE-E3DF-EF38-4F4E-C10431C2AC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D55C17-C29C-113E-7C5B-D21D64125A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F6D7B1-96EB-607D-EB7B-DA0C7C9360C8}"/>
              </a:ext>
            </a:extLst>
          </p:cNvPr>
          <p:cNvSpPr>
            <a:spLocks noGrp="1"/>
          </p:cNvSpPr>
          <p:nvPr>
            <p:ph type="dt" sz="half" idx="10"/>
          </p:nvPr>
        </p:nvSpPr>
        <p:spPr/>
        <p:txBody>
          <a:bodyPr/>
          <a:lstStyle/>
          <a:p>
            <a:fld id="{C3B0D981-B637-414F-B099-A52236CC4523}" type="datetimeFigureOut">
              <a:rPr lang="en-GB" smtClean="0"/>
              <a:t>25/08/2025</a:t>
            </a:fld>
            <a:endParaRPr lang="en-GB"/>
          </a:p>
        </p:txBody>
      </p:sp>
      <p:sp>
        <p:nvSpPr>
          <p:cNvPr id="5" name="Footer Placeholder 4">
            <a:extLst>
              <a:ext uri="{FF2B5EF4-FFF2-40B4-BE49-F238E27FC236}">
                <a16:creationId xmlns:a16="http://schemas.microsoft.com/office/drawing/2014/main" id="{E3398FD4-5292-DB1B-C897-828CD28D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CF00A7-63A0-2804-9884-7D21ACC77058}"/>
              </a:ext>
            </a:extLst>
          </p:cNvPr>
          <p:cNvSpPr>
            <a:spLocks noGrp="1"/>
          </p:cNvSpPr>
          <p:nvPr>
            <p:ph type="sldNum" sz="quarter" idx="12"/>
          </p:nvPr>
        </p:nvSpPr>
        <p:spPr/>
        <p:txBody>
          <a:bodyPr/>
          <a:lstStyle/>
          <a:p>
            <a:fld id="{43895FFE-6D28-4166-A679-46B7FDB5C080}" type="slidenum">
              <a:rPr lang="en-GB" smtClean="0"/>
              <a:t>‹#›</a:t>
            </a:fld>
            <a:endParaRPr lang="en-GB"/>
          </a:p>
        </p:txBody>
      </p:sp>
    </p:spTree>
    <p:extLst>
      <p:ext uri="{BB962C8B-B14F-4D97-AF65-F5344CB8AC3E}">
        <p14:creationId xmlns:p14="http://schemas.microsoft.com/office/powerpoint/2010/main" val="2646018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DF828C-34AB-C85F-F0A0-7DF6BA64439C}"/>
              </a:ext>
            </a:extLst>
          </p:cNvPr>
          <p:cNvSpPr/>
          <p:nvPr userDrawn="1"/>
        </p:nvSpPr>
        <p:spPr>
          <a:xfrm>
            <a:off x="0" y="0"/>
            <a:ext cx="12192000" cy="900000"/>
          </a:xfrm>
          <a:prstGeom prst="rect">
            <a:avLst/>
          </a:prstGeom>
          <a:solidFill>
            <a:srgbClr val="005F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70412063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3AA8C-C857-4090-81EB-89513B764ADC}" type="datetimeFigureOut">
              <a:rPr lang="en-GB" smtClean="0"/>
              <a:t>25/08/2025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375434-60BC-4B84-8234-4989D18E98ED}" type="slidenum">
              <a:rPr lang="en-GB" smtClean="0"/>
              <a:t>‹#›</a:t>
            </a:fld>
            <a:endParaRPr lang="en-GB"/>
          </a:p>
        </p:txBody>
      </p:sp>
    </p:spTree>
    <p:extLst>
      <p:ext uri="{BB962C8B-B14F-4D97-AF65-F5344CB8AC3E}">
        <p14:creationId xmlns:p14="http://schemas.microsoft.com/office/powerpoint/2010/main" val="3227917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3AA8C-C857-4090-81EB-89513B764ADC}" type="datetimeFigureOut">
              <a:rPr lang="en-GB" smtClean="0"/>
              <a:t>25/08/2025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375434-60BC-4B84-8234-4989D18E98ED}" type="slidenum">
              <a:rPr lang="en-GB" smtClean="0"/>
              <a:t>‹#›</a:t>
            </a:fld>
            <a:endParaRPr lang="en-GB"/>
          </a:p>
        </p:txBody>
      </p:sp>
    </p:spTree>
    <p:extLst>
      <p:ext uri="{BB962C8B-B14F-4D97-AF65-F5344CB8AC3E}">
        <p14:creationId xmlns:p14="http://schemas.microsoft.com/office/powerpoint/2010/main" val="3249732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3AA8C-C857-4090-81EB-89513B764ADC}" type="datetimeFigureOut">
              <a:rPr lang="en-GB" smtClean="0"/>
              <a:t>25/08/2025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375434-60BC-4B84-8234-4989D18E98ED}" type="slidenum">
              <a:rPr lang="en-GB" smtClean="0"/>
              <a:t>‹#›</a:t>
            </a:fld>
            <a:endParaRPr lang="en-GB"/>
          </a:p>
        </p:txBody>
      </p:sp>
    </p:spTree>
    <p:extLst>
      <p:ext uri="{BB962C8B-B14F-4D97-AF65-F5344CB8AC3E}">
        <p14:creationId xmlns:p14="http://schemas.microsoft.com/office/powerpoint/2010/main" val="2219031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3AA8C-C857-4090-81EB-89513B764ADC}" type="datetimeFigureOut">
              <a:rPr lang="en-GB" smtClean="0"/>
              <a:t>25/08/2025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375434-60BC-4B84-8234-4989D18E98ED}" type="slidenum">
              <a:rPr lang="en-GB" smtClean="0"/>
              <a:t>‹#›</a:t>
            </a:fld>
            <a:endParaRPr lang="en-GB"/>
          </a:p>
        </p:txBody>
      </p:sp>
    </p:spTree>
    <p:extLst>
      <p:ext uri="{BB962C8B-B14F-4D97-AF65-F5344CB8AC3E}">
        <p14:creationId xmlns:p14="http://schemas.microsoft.com/office/powerpoint/2010/main" val="3844240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13AA8C-C857-4090-81EB-89513B764ADC}" type="datetimeFigureOut">
              <a:rPr lang="en-GB" smtClean="0"/>
              <a:t>25/08/2025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375434-60BC-4B84-8234-4989D18E98ED}" type="slidenum">
              <a:rPr lang="en-GB" smtClean="0"/>
              <a:t>‹#›</a:t>
            </a:fld>
            <a:endParaRPr lang="en-GB"/>
          </a:p>
        </p:txBody>
      </p:sp>
    </p:spTree>
    <p:extLst>
      <p:ext uri="{BB962C8B-B14F-4D97-AF65-F5344CB8AC3E}">
        <p14:creationId xmlns:p14="http://schemas.microsoft.com/office/powerpoint/2010/main" val="942169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13AA8C-C857-4090-81EB-89513B764ADC}" type="datetimeFigureOut">
              <a:rPr lang="en-GB" smtClean="0"/>
              <a:t>25/08/2025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375434-60BC-4B84-8234-4989D18E98ED}" type="slidenum">
              <a:rPr lang="en-GB" smtClean="0"/>
              <a:t>‹#›</a:t>
            </a:fld>
            <a:endParaRPr lang="en-GB"/>
          </a:p>
        </p:txBody>
      </p:sp>
    </p:spTree>
    <p:extLst>
      <p:ext uri="{BB962C8B-B14F-4D97-AF65-F5344CB8AC3E}">
        <p14:creationId xmlns:p14="http://schemas.microsoft.com/office/powerpoint/2010/main" val="3409754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ags" Target="../tags/tag3.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519535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ustDataLst>
      <p:tags r:id="rId10"/>
    </p:custDataLst>
    <p:extLst>
      <p:ext uri="{BB962C8B-B14F-4D97-AF65-F5344CB8AC3E}">
        <p14:creationId xmlns:p14="http://schemas.microsoft.com/office/powerpoint/2010/main" val="164131378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1" r:id="rId6"/>
    <p:sldLayoutId id="2147483719" r:id="rId7"/>
    <p:sldLayoutId id="2147483720" r:id="rId8"/>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5A1F32-387D-BFCB-B9F5-764CF2D1F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410685-4AC9-F6CD-CF4A-B466A77AEA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0DCAD6-5B8C-DB4E-7FC7-5674A0991D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3B0D981-B637-414F-B099-A52236CC4523}" type="datetimeFigureOut">
              <a:rPr lang="en-GB" smtClean="0"/>
              <a:t>25/08/2025</a:t>
            </a:fld>
            <a:endParaRPr lang="en-GB"/>
          </a:p>
        </p:txBody>
      </p:sp>
      <p:sp>
        <p:nvSpPr>
          <p:cNvPr id="5" name="Footer Placeholder 4">
            <a:extLst>
              <a:ext uri="{FF2B5EF4-FFF2-40B4-BE49-F238E27FC236}">
                <a16:creationId xmlns:a16="http://schemas.microsoft.com/office/drawing/2014/main" id="{9090FAC6-DDED-60ED-B07C-D56FA69AA3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5256627-8B7B-666B-7D86-6155AD945B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3895FFE-6D28-4166-A679-46B7FDB5C080}" type="slidenum">
              <a:rPr lang="en-GB" smtClean="0"/>
              <a:t>‹#›</a:t>
            </a:fld>
            <a:endParaRPr lang="en-GB"/>
          </a:p>
        </p:txBody>
      </p:sp>
    </p:spTree>
    <p:extLst>
      <p:ext uri="{BB962C8B-B14F-4D97-AF65-F5344CB8AC3E}">
        <p14:creationId xmlns:p14="http://schemas.microsoft.com/office/powerpoint/2010/main" val="211516403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notesSlide" Target="../notesSlides/notesSlide12.xml"/><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slideLayout" Target="../slideLayouts/slideLayout22.xml"/><Relationship Id="rId1" Type="http://schemas.openxmlformats.org/officeDocument/2006/relationships/tags" Target="../tags/tag18.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 Id="rId1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3.xml"/><Relationship Id="rId7" Type="http://schemas.openxmlformats.org/officeDocument/2006/relationships/image" Target="../media/image34.png"/><Relationship Id="rId2" Type="http://schemas.openxmlformats.org/officeDocument/2006/relationships/slideLayout" Target="../slideLayouts/slideLayout22.xml"/><Relationship Id="rId1" Type="http://schemas.openxmlformats.org/officeDocument/2006/relationships/tags" Target="../tags/tag1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sv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7.svg"/><Relationship Id="rId2" Type="http://schemas.openxmlformats.org/officeDocument/2006/relationships/slideLayout" Target="../slideLayouts/slideLayout22.xml"/><Relationship Id="rId1" Type="http://schemas.openxmlformats.org/officeDocument/2006/relationships/tags" Target="../tags/tag20.xml"/><Relationship Id="rId6" Type="http://schemas.openxmlformats.org/officeDocument/2006/relationships/image" Target="../media/image26.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2.xml"/><Relationship Id="rId1" Type="http://schemas.openxmlformats.org/officeDocument/2006/relationships/tags" Target="../tags/tag21.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5.svg"/><Relationship Id="rId2" Type="http://schemas.openxmlformats.org/officeDocument/2006/relationships/slideLayout" Target="../slideLayouts/slideLayout22.xml"/><Relationship Id="rId1" Type="http://schemas.openxmlformats.org/officeDocument/2006/relationships/tags" Target="../tags/tag22.xml"/><Relationship Id="rId6" Type="http://schemas.openxmlformats.org/officeDocument/2006/relationships/image" Target="../media/image24.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ags" Target="../tags/tag23.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hyperlink" Target="https://www.skillsdevelopmentscotland.co.uk/media/wdbnxvwt/guide-to-meta-skills-across-the-curriculum.pdf"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0.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0.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4.jpeg"/><Relationship Id="rId5" Type="http://schemas.openxmlformats.org/officeDocument/2006/relationships/image" Target="../media/image9.jpeg"/><Relationship Id="rId10" Type="http://schemas.openxmlformats.org/officeDocument/2006/relationships/image" Target="../media/image13.png"/><Relationship Id="rId4" Type="http://schemas.openxmlformats.org/officeDocument/2006/relationships/image" Target="../media/image8.svg"/><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9.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346614C-3C38-8E8E-2FDE-8E2EE27A4DEF}"/>
              </a:ext>
            </a:extLst>
          </p:cNvPr>
          <p:cNvSpPr txBox="1">
            <a:spLocks noGrp="1" noRot="1" noMove="1" noResize="1" noEditPoints="1" noAdjustHandles="1" noChangeArrowheads="1" noChangeShapeType="1"/>
          </p:cNvSpPr>
          <p:nvPr/>
        </p:nvSpPr>
        <p:spPr>
          <a:xfrm>
            <a:off x="1524000" y="1479559"/>
            <a:ext cx="9603036"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Read the embedding skills audit tool workshop guidance (slides 2-3). </a:t>
            </a:r>
          </a:p>
        </p:txBody>
      </p:sp>
      <p:sp>
        <p:nvSpPr>
          <p:cNvPr id="8" name="TextBox 7">
            <a:extLst>
              <a:ext uri="{FF2B5EF4-FFF2-40B4-BE49-F238E27FC236}">
                <a16:creationId xmlns:a16="http://schemas.microsoft.com/office/drawing/2014/main" id="{AB7F8D5B-A720-D5B4-CE04-05E25CE9FE13}"/>
              </a:ext>
            </a:extLst>
          </p:cNvPr>
          <p:cNvSpPr txBox="1">
            <a:spLocks noGrp="1" noRot="1" noMove="1" noResize="1" noEditPoints="1" noAdjustHandles="1" noChangeArrowheads="1" noChangeShapeType="1"/>
          </p:cNvSpPr>
          <p:nvPr/>
        </p:nvSpPr>
        <p:spPr>
          <a:xfrm>
            <a:off x="1519646" y="2286919"/>
            <a:ext cx="9953740" cy="70788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Review slides and adjust as required to suit the time you have available and the number of participants.</a:t>
            </a:r>
          </a:p>
        </p:txBody>
      </p:sp>
      <p:sp>
        <p:nvSpPr>
          <p:cNvPr id="10" name="TextBox 9">
            <a:extLst>
              <a:ext uri="{FF2B5EF4-FFF2-40B4-BE49-F238E27FC236}">
                <a16:creationId xmlns:a16="http://schemas.microsoft.com/office/drawing/2014/main" id="{2827ED84-9DF5-9EE8-1F7E-0874B9018D4C}"/>
              </a:ext>
            </a:extLst>
          </p:cNvPr>
          <p:cNvSpPr txBox="1">
            <a:spLocks noGrp="1" noRot="1" noMove="1" noResize="1" noEditPoints="1" noAdjustHandles="1" noChangeArrowheads="1" noChangeShapeType="1"/>
          </p:cNvSpPr>
          <p:nvPr/>
        </p:nvSpPr>
        <p:spPr>
          <a:xfrm>
            <a:off x="1524000" y="3312707"/>
            <a:ext cx="9864698" cy="70788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If you are using the embedding skills audit excel scoresheet, save this </a:t>
            </a:r>
            <a:r>
              <a:rPr lang="en-GB" sz="2000">
                <a:latin typeface="Arial" panose="020B0604020202020204" pitchFamily="34" charset="0"/>
                <a:cs typeface="Arial" panose="020B0604020202020204" pitchFamily="34" charset="0"/>
              </a:rPr>
              <a:t>in</a:t>
            </a:r>
            <a:r>
              <a:rPr lang="en-GB" sz="2000" dirty="0">
                <a:latin typeface="Arial" panose="020B0604020202020204" pitchFamily="34" charset="0"/>
                <a:cs typeface="Arial" panose="020B0604020202020204" pitchFamily="34" charset="0"/>
              </a:rPr>
              <a:t> a shared space for staff to access during the session and amend the department names. </a:t>
            </a:r>
          </a:p>
        </p:txBody>
      </p:sp>
      <p:sp>
        <p:nvSpPr>
          <p:cNvPr id="12" name="TextBox 11">
            <a:extLst>
              <a:ext uri="{FF2B5EF4-FFF2-40B4-BE49-F238E27FC236}">
                <a16:creationId xmlns:a16="http://schemas.microsoft.com/office/drawing/2014/main" id="{EC98054E-886B-515E-5542-690A864D556D}"/>
              </a:ext>
            </a:extLst>
          </p:cNvPr>
          <p:cNvSpPr txBox="1">
            <a:spLocks noGrp="1" noRot="1" noMove="1" noResize="1" noEditPoints="1" noAdjustHandles="1" noChangeArrowheads="1" noChangeShapeType="1"/>
          </p:cNvSpPr>
          <p:nvPr/>
        </p:nvSpPr>
        <p:spPr>
          <a:xfrm>
            <a:off x="1524000" y="4330023"/>
            <a:ext cx="9864698" cy="70788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Print out worksheets (slides 23-32) or store them in a shared space for staff to access electronically. Remind staff to bring a device with them if accessing electronically.</a:t>
            </a:r>
          </a:p>
        </p:txBody>
      </p:sp>
      <p:sp>
        <p:nvSpPr>
          <p:cNvPr id="16" name="TextBox 15">
            <a:extLst>
              <a:ext uri="{FF2B5EF4-FFF2-40B4-BE49-F238E27FC236}">
                <a16:creationId xmlns:a16="http://schemas.microsoft.com/office/drawing/2014/main" id="{89A331CD-EE57-9328-DC5D-AF8E6C3C73FC}"/>
              </a:ext>
            </a:extLst>
          </p:cNvPr>
          <p:cNvSpPr txBox="1">
            <a:spLocks noGrp="1" noRot="1" noMove="1" noResize="1" noEditPoints="1" noAdjustHandles="1" noChangeArrowheads="1" noChangeShapeType="1"/>
          </p:cNvSpPr>
          <p:nvPr/>
        </p:nvSpPr>
        <p:spPr>
          <a:xfrm>
            <a:off x="1524000" y="5355811"/>
            <a:ext cx="9603036" cy="70788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If applicable, amend slide 10 to capture example of your embedding skills journey so far.</a:t>
            </a:r>
          </a:p>
        </p:txBody>
      </p:sp>
      <p:sp>
        <p:nvSpPr>
          <p:cNvPr id="3" name="Rectangle 2">
            <a:extLst>
              <a:ext uri="{FF2B5EF4-FFF2-40B4-BE49-F238E27FC236}">
                <a16:creationId xmlns:a16="http://schemas.microsoft.com/office/drawing/2014/main" id="{5CD1F0D8-0750-C5D8-4779-6E17502E8741}"/>
              </a:ext>
            </a:extLst>
          </p:cNvPr>
          <p:cNvSpPr>
            <a:spLocks noGrp="1" noRot="1" noMove="1" noResize="1" noEditPoints="1" noAdjustHandles="1" noChangeArrowheads="1" noChangeShapeType="1"/>
          </p:cNvSpPr>
          <p:nvPr/>
        </p:nvSpPr>
        <p:spPr>
          <a:xfrm>
            <a:off x="803302" y="1479559"/>
            <a:ext cx="366321" cy="366321"/>
          </a:xfrm>
          <a:prstGeom prst="rect">
            <a:avLst/>
          </a:pr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CCB51DE-49C6-873F-E0D2-59D64B9D7D3A}"/>
              </a:ext>
            </a:extLst>
          </p:cNvPr>
          <p:cNvSpPr>
            <a:spLocks noGrp="1" noRot="1" noMove="1" noResize="1" noEditPoints="1" noAdjustHandles="1" noChangeArrowheads="1" noChangeShapeType="1"/>
          </p:cNvSpPr>
          <p:nvPr/>
        </p:nvSpPr>
        <p:spPr>
          <a:xfrm>
            <a:off x="803302" y="2460410"/>
            <a:ext cx="366321" cy="366321"/>
          </a:xfrm>
          <a:prstGeom prst="rect">
            <a:avLst/>
          </a:pr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0C1422E-898D-B7EE-06BC-7E9E7F3EFD6E}"/>
              </a:ext>
            </a:extLst>
          </p:cNvPr>
          <p:cNvSpPr>
            <a:spLocks noGrp="1" noRot="1" noMove="1" noResize="1" noEditPoints="1" noAdjustHandles="1" noChangeArrowheads="1" noChangeShapeType="1"/>
          </p:cNvSpPr>
          <p:nvPr/>
        </p:nvSpPr>
        <p:spPr>
          <a:xfrm>
            <a:off x="803302" y="3483490"/>
            <a:ext cx="366321" cy="366321"/>
          </a:xfrm>
          <a:prstGeom prst="rect">
            <a:avLst/>
          </a:pr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C37074F7-5462-A6AB-C1C6-5DE893F2F88F}"/>
              </a:ext>
            </a:extLst>
          </p:cNvPr>
          <p:cNvSpPr>
            <a:spLocks noGrp="1" noRot="1" noMove="1" noResize="1" noEditPoints="1" noAdjustHandles="1" noChangeArrowheads="1" noChangeShapeType="1"/>
          </p:cNvSpPr>
          <p:nvPr/>
        </p:nvSpPr>
        <p:spPr>
          <a:xfrm>
            <a:off x="803302" y="4500806"/>
            <a:ext cx="366321" cy="366321"/>
          </a:xfrm>
          <a:prstGeom prst="rect">
            <a:avLst/>
          </a:pr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F3FDEBC5-157D-C554-00CE-987B7D22F495}"/>
              </a:ext>
            </a:extLst>
          </p:cNvPr>
          <p:cNvSpPr>
            <a:spLocks noGrp="1" noRot="1" noMove="1" noResize="1" noEditPoints="1" noAdjustHandles="1" noChangeArrowheads="1" noChangeShapeType="1"/>
          </p:cNvSpPr>
          <p:nvPr/>
        </p:nvSpPr>
        <p:spPr>
          <a:xfrm>
            <a:off x="803302" y="5526594"/>
            <a:ext cx="366321" cy="366321"/>
          </a:xfrm>
          <a:prstGeom prst="rect">
            <a:avLst/>
          </a:pr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Checkmark with solid fill">
            <a:extLst>
              <a:ext uri="{FF2B5EF4-FFF2-40B4-BE49-F238E27FC236}">
                <a16:creationId xmlns:a16="http://schemas.microsoft.com/office/drawing/2014/main" id="{A24D9424-BAE9-AD6D-99BC-5B914DADD6CA}"/>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714260" y="1157886"/>
            <a:ext cx="701407" cy="701407"/>
          </a:xfrm>
          <a:prstGeom prst="rect">
            <a:avLst/>
          </a:prstGeom>
        </p:spPr>
      </p:pic>
      <p:pic>
        <p:nvPicPr>
          <p:cNvPr id="14" name="Graphic 13" descr="Checkmark with solid fill">
            <a:extLst>
              <a:ext uri="{FF2B5EF4-FFF2-40B4-BE49-F238E27FC236}">
                <a16:creationId xmlns:a16="http://schemas.microsoft.com/office/drawing/2014/main" id="{B2673038-8A7B-B5D3-08A5-66190BF6EC6C}"/>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714260" y="2138737"/>
            <a:ext cx="701407" cy="701407"/>
          </a:xfrm>
          <a:prstGeom prst="rect">
            <a:avLst/>
          </a:prstGeom>
        </p:spPr>
      </p:pic>
      <p:pic>
        <p:nvPicPr>
          <p:cNvPr id="18" name="Graphic 17" descr="Checkmark with solid fill">
            <a:extLst>
              <a:ext uri="{FF2B5EF4-FFF2-40B4-BE49-F238E27FC236}">
                <a16:creationId xmlns:a16="http://schemas.microsoft.com/office/drawing/2014/main" id="{1AB30EC2-25C9-36A0-5AAE-3DAE10FA86A4}"/>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714260" y="3161817"/>
            <a:ext cx="701407" cy="701407"/>
          </a:xfrm>
          <a:prstGeom prst="rect">
            <a:avLst/>
          </a:prstGeom>
        </p:spPr>
      </p:pic>
      <p:pic>
        <p:nvPicPr>
          <p:cNvPr id="20" name="Graphic 19" descr="Checkmark with solid fill">
            <a:extLst>
              <a:ext uri="{FF2B5EF4-FFF2-40B4-BE49-F238E27FC236}">
                <a16:creationId xmlns:a16="http://schemas.microsoft.com/office/drawing/2014/main" id="{90D61C0B-283A-9B1F-A695-963C6BF9B0C6}"/>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714260" y="4179133"/>
            <a:ext cx="701407" cy="701407"/>
          </a:xfrm>
          <a:prstGeom prst="rect">
            <a:avLst/>
          </a:prstGeom>
        </p:spPr>
      </p:pic>
      <p:pic>
        <p:nvPicPr>
          <p:cNvPr id="22" name="Graphic 21" descr="Checkmark with solid fill">
            <a:extLst>
              <a:ext uri="{FF2B5EF4-FFF2-40B4-BE49-F238E27FC236}">
                <a16:creationId xmlns:a16="http://schemas.microsoft.com/office/drawing/2014/main" id="{BF08919A-489F-2064-24F0-1D321C09F4D7}"/>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714260" y="5204921"/>
            <a:ext cx="701407" cy="701407"/>
          </a:xfrm>
          <a:prstGeom prst="rect">
            <a:avLst/>
          </a:prstGeom>
        </p:spPr>
      </p:pic>
      <p:sp>
        <p:nvSpPr>
          <p:cNvPr id="25" name="Rectangle 24">
            <a:extLst>
              <a:ext uri="{FF2B5EF4-FFF2-40B4-BE49-F238E27FC236}">
                <a16:creationId xmlns:a16="http://schemas.microsoft.com/office/drawing/2014/main" id="{485EC612-18AA-48ED-5DFC-9829DB22CCCF}"/>
              </a:ext>
            </a:extLst>
          </p:cNvPr>
          <p:cNvSpPr>
            <a:spLocks noGrp="1" noRot="1" noMove="1" noResize="1" noEditPoints="1" noAdjustHandles="1" noChangeArrowheads="1" noChangeShapeType="1"/>
          </p:cNvSpPr>
          <p:nvPr/>
        </p:nvSpPr>
        <p:spPr>
          <a:xfrm>
            <a:off x="-10298" y="-1577"/>
            <a:ext cx="12202297" cy="820609"/>
          </a:xfrm>
          <a:prstGeom prst="rect">
            <a:avLst/>
          </a:prstGeom>
          <a:solidFill>
            <a:srgbClr val="142B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itle 1">
            <a:extLst>
              <a:ext uri="{FF2B5EF4-FFF2-40B4-BE49-F238E27FC236}">
                <a16:creationId xmlns:a16="http://schemas.microsoft.com/office/drawing/2014/main" id="{92E7CD4F-91E1-C826-5C91-9E5E451B70FC}"/>
              </a:ext>
            </a:extLst>
          </p:cNvPr>
          <p:cNvSpPr txBox="1">
            <a:spLocks noGrp="1" noRot="1" noMove="1" noResize="1" noEditPoints="1" noAdjustHandles="1" noChangeArrowheads="1" noChangeShapeType="1"/>
          </p:cNvSpPr>
          <p:nvPr/>
        </p:nvSpPr>
        <p:spPr>
          <a:xfrm>
            <a:off x="114599" y="206654"/>
            <a:ext cx="7506730" cy="5632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a:solidFill>
                  <a:schemeClr val="bg1"/>
                </a:solidFill>
                <a:latin typeface="Arial" panose="020B0604020202020204" pitchFamily="34" charset="0"/>
                <a:cs typeface="Arial" panose="020B0604020202020204" pitchFamily="34" charset="0"/>
              </a:rPr>
              <a:t>Workshop checklist</a:t>
            </a:r>
            <a:endParaRPr lang="en-GB" sz="4000" dirty="0">
              <a:solidFill>
                <a:schemeClr val="bg1"/>
              </a:solidFill>
              <a:latin typeface="Arial" panose="020B0604020202020204" pitchFamily="34" charset="0"/>
              <a:ea typeface="Calibri Light"/>
              <a:cs typeface="Arial" panose="020B0604020202020204" pitchFamily="34" charset="0"/>
            </a:endParaRPr>
          </a:p>
        </p:txBody>
      </p:sp>
    </p:spTree>
    <p:custDataLst>
      <p:tags r:id="rId1"/>
    </p:custDataLst>
    <p:extLst>
      <p:ext uri="{BB962C8B-B14F-4D97-AF65-F5344CB8AC3E}">
        <p14:creationId xmlns:p14="http://schemas.microsoft.com/office/powerpoint/2010/main" val="2472376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86DE87B-67E3-1AB5-DE55-091387B4CC5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DEBB7C2-6F8F-A708-67F2-07DE0AB09375}"/>
              </a:ext>
            </a:extLst>
          </p:cNvPr>
          <p:cNvSpPr>
            <a:spLocks noGrp="1" noRot="1" noMove="1" noResize="1" noEditPoints="1" noAdjustHandles="1" noChangeArrowheads="1" noChangeShapeType="1"/>
          </p:cNvSpPr>
          <p:nvPr/>
        </p:nvSpPr>
        <p:spPr>
          <a:xfrm>
            <a:off x="0" y="0"/>
            <a:ext cx="12192000" cy="908720"/>
          </a:xfrm>
          <a:prstGeom prst="rect">
            <a:avLst/>
          </a:prstGeom>
          <a:solidFill>
            <a:srgbClr val="142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81D1DD7-7551-C75C-B682-1DC680564FBB}"/>
              </a:ext>
            </a:extLst>
          </p:cNvPr>
          <p:cNvSpPr txBox="1">
            <a:spLocks noGrp="1" noRot="1" noMove="1" noResize="1" noEditPoints="1" noAdjustHandles="1" noChangeArrowheads="1" noChangeShapeType="1"/>
          </p:cNvSpPr>
          <p:nvPr/>
        </p:nvSpPr>
        <p:spPr>
          <a:xfrm>
            <a:off x="134044" y="100417"/>
            <a:ext cx="11572405" cy="707886"/>
          </a:xfrm>
          <a:prstGeom prst="rect">
            <a:avLst/>
          </a:prstGeom>
          <a:solidFill>
            <a:srgbClr val="142B5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dirty="0">
                <a:solidFill>
                  <a:prstClr val="white"/>
                </a:solidFill>
                <a:latin typeface="Arial" panose="020B0604020202020204" pitchFamily="34" charset="0"/>
                <a:cs typeface="Arial" panose="020B0604020202020204" pitchFamily="34" charset="0"/>
              </a:rPr>
              <a:t>Our embedding skills journey so far… </a:t>
            </a:r>
            <a:endParaRPr kumimoji="0" lang="en-GB"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34994BD6-D085-9DDB-2375-FA7B6A01E5F0}"/>
              </a:ext>
            </a:extLst>
          </p:cNvPr>
          <p:cNvSpPr txBox="1"/>
          <p:nvPr/>
        </p:nvSpPr>
        <p:spPr>
          <a:xfrm>
            <a:off x="2298700" y="2310537"/>
            <a:ext cx="8191499" cy="2677656"/>
          </a:xfrm>
          <a:prstGeom prst="rect">
            <a:avLst/>
          </a:prstGeom>
          <a:noFill/>
        </p:spPr>
        <p:txBody>
          <a:bodyPr wrap="square">
            <a:spAutoFit/>
          </a:bodyPr>
          <a:lstStyle/>
          <a:p>
            <a:r>
              <a:rPr lang="en-GB" sz="2400" dirty="0">
                <a:solidFill>
                  <a:schemeClr val="bg2">
                    <a:lumMod val="50000"/>
                  </a:schemeClr>
                </a:solidFill>
                <a:latin typeface="Arial" panose="020B0604020202020204" pitchFamily="34" charset="0"/>
                <a:cs typeface="Arial" panose="020B0604020202020204" pitchFamily="34" charset="0"/>
              </a:rPr>
              <a:t>This is an optional slide to capture any information/images about your embedding skills journey so far to recognise progress and that this session is about building on our progress so far and identifying next steps. You could organise your examples within the themes of commit, embed and mainstream to put these terms into context for staff. </a:t>
            </a:r>
          </a:p>
        </p:txBody>
      </p:sp>
    </p:spTree>
    <p:custDataLst>
      <p:tags r:id="rId1"/>
    </p:custDataLst>
    <p:extLst>
      <p:ext uri="{BB962C8B-B14F-4D97-AF65-F5344CB8AC3E}">
        <p14:creationId xmlns:p14="http://schemas.microsoft.com/office/powerpoint/2010/main" val="3711281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D58CB7-7825-4167-B4DA-92C36FDFD8CD}"/>
              </a:ext>
            </a:extLst>
          </p:cNvPr>
          <p:cNvSpPr>
            <a:spLocks noGrp="1" noRot="1" noMove="1" noResize="1" noEditPoints="1" noAdjustHandles="1" noChangeArrowheads="1" noChangeShapeType="1"/>
          </p:cNvSpPr>
          <p:nvPr/>
        </p:nvSpPr>
        <p:spPr>
          <a:xfrm>
            <a:off x="0" y="0"/>
            <a:ext cx="12192000" cy="908720"/>
          </a:xfrm>
          <a:prstGeom prst="rect">
            <a:avLst/>
          </a:prstGeom>
          <a:solidFill>
            <a:srgbClr val="142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6842FA6-463B-5683-B695-BFA133BE7E13}"/>
              </a:ext>
            </a:extLst>
          </p:cNvPr>
          <p:cNvSpPr txBox="1">
            <a:spLocks noGrp="1" noRot="1" noMove="1" noResize="1" noEditPoints="1" noAdjustHandles="1" noChangeArrowheads="1" noChangeShapeType="1"/>
          </p:cNvSpPr>
          <p:nvPr/>
        </p:nvSpPr>
        <p:spPr>
          <a:xfrm>
            <a:off x="173373" y="67493"/>
            <a:ext cx="11572405" cy="707886"/>
          </a:xfrm>
          <a:prstGeom prst="rect">
            <a:avLst/>
          </a:prstGeom>
          <a:solidFill>
            <a:srgbClr val="142B5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Embedding Skills Audit Tool </a:t>
            </a:r>
          </a:p>
        </p:txBody>
      </p:sp>
      <p:sp>
        <p:nvSpPr>
          <p:cNvPr id="13" name="TextBox 12">
            <a:extLst>
              <a:ext uri="{FF2B5EF4-FFF2-40B4-BE49-F238E27FC236}">
                <a16:creationId xmlns:a16="http://schemas.microsoft.com/office/drawing/2014/main" id="{85782E17-F4FE-6780-EB7C-8D790209A5BB}"/>
              </a:ext>
            </a:extLst>
          </p:cNvPr>
          <p:cNvSpPr txBox="1">
            <a:spLocks noGrp="1" noRot="1" noMove="1" noResize="1" noEditPoints="1" noAdjustHandles="1" noChangeArrowheads="1" noChangeShapeType="1"/>
          </p:cNvSpPr>
          <p:nvPr/>
        </p:nvSpPr>
        <p:spPr>
          <a:xfrm>
            <a:off x="173373" y="2305615"/>
            <a:ext cx="4497533" cy="2246769"/>
          </a:xfrm>
          <a:prstGeom prst="rect">
            <a:avLst/>
          </a:prstGeom>
          <a:noFill/>
        </p:spPr>
        <p:txBody>
          <a:bodyPr wrap="square">
            <a:spAutoFit/>
          </a:bodyPr>
          <a:lstStyle/>
          <a:p>
            <a:pPr algn="l" rtl="0" fontAlgn="base"/>
            <a:r>
              <a:rPr lang="en-GB" sz="2000">
                <a:highlight>
                  <a:srgbClr val="F5F5F5"/>
                </a:highlight>
                <a:latin typeface="Arial" panose="020B0604020202020204" pitchFamily="34" charset="0"/>
                <a:cs typeface="Arial" panose="020B0604020202020204" pitchFamily="34" charset="0"/>
              </a:rPr>
              <a:t>​</a:t>
            </a:r>
            <a:r>
              <a:rPr lang="en-GB" sz="2000">
                <a:latin typeface="Arial" panose="020B0604020202020204" pitchFamily="34" charset="0"/>
                <a:cs typeface="Arial" panose="020B0604020202020204" pitchFamily="34" charset="0"/>
              </a:rPr>
              <a:t>The embedding skills audit tool supports establishments to self-evaluate their skills approach against illustrative statements highlighting good practice within the commit, embed and mainstream stages of embedding skills.</a:t>
            </a:r>
          </a:p>
        </p:txBody>
      </p:sp>
      <p:pic>
        <p:nvPicPr>
          <p:cNvPr id="15" name="Picture 14">
            <a:extLst>
              <a:ext uri="{FF2B5EF4-FFF2-40B4-BE49-F238E27FC236}">
                <a16:creationId xmlns:a16="http://schemas.microsoft.com/office/drawing/2014/main" id="{EC2DB068-EE1C-FED9-2880-36B7837F8DE8}"/>
              </a:ext>
            </a:extLst>
          </p:cNvPr>
          <p:cNvPicPr>
            <a:picLocks noGrp="1" noRot="1" noChangeAspect="1" noMove="1" noResize="1" noEditPoints="1" noAdjustHandles="1" noChangeArrowheads="1" noChangeShapeType="1" noCrop="1"/>
          </p:cNvPicPr>
          <p:nvPr/>
        </p:nvPicPr>
        <p:blipFill>
          <a:blip r:embed="rId4"/>
          <a:stretch>
            <a:fillRect/>
          </a:stretch>
        </p:blipFill>
        <p:spPr>
          <a:xfrm>
            <a:off x="5824268" y="1119883"/>
            <a:ext cx="3468643" cy="2599362"/>
          </a:xfrm>
          <a:prstGeom prst="rect">
            <a:avLst/>
          </a:prstGeom>
        </p:spPr>
      </p:pic>
      <p:pic>
        <p:nvPicPr>
          <p:cNvPr id="17" name="Picture 16">
            <a:extLst>
              <a:ext uri="{FF2B5EF4-FFF2-40B4-BE49-F238E27FC236}">
                <a16:creationId xmlns:a16="http://schemas.microsoft.com/office/drawing/2014/main" id="{C7F65CED-1AFB-5DC8-A3FD-152A3C8F1E01}"/>
              </a:ext>
            </a:extLst>
          </p:cNvPr>
          <p:cNvPicPr>
            <a:picLocks noGrp="1" noRot="1" noChangeAspect="1" noMove="1" noResize="1" noEditPoints="1" noAdjustHandles="1" noChangeArrowheads="1" noChangeShapeType="1" noCrop="1"/>
          </p:cNvPicPr>
          <p:nvPr/>
        </p:nvPicPr>
        <p:blipFill>
          <a:blip r:embed="rId5"/>
          <a:stretch>
            <a:fillRect/>
          </a:stretch>
        </p:blipFill>
        <p:spPr>
          <a:xfrm>
            <a:off x="7016070" y="2462319"/>
            <a:ext cx="3468643" cy="2513851"/>
          </a:xfrm>
          <a:prstGeom prst="rect">
            <a:avLst/>
          </a:prstGeom>
        </p:spPr>
      </p:pic>
      <p:pic>
        <p:nvPicPr>
          <p:cNvPr id="19" name="Picture 18">
            <a:extLst>
              <a:ext uri="{FF2B5EF4-FFF2-40B4-BE49-F238E27FC236}">
                <a16:creationId xmlns:a16="http://schemas.microsoft.com/office/drawing/2014/main" id="{C5CB2249-4EFA-54E2-0436-0F415B470868}"/>
              </a:ext>
            </a:extLst>
          </p:cNvPr>
          <p:cNvPicPr>
            <a:picLocks noGrp="1" noRot="1" noChangeAspect="1" noMove="1" noResize="1" noEditPoints="1" noAdjustHandles="1" noChangeArrowheads="1" noChangeShapeType="1" noCrop="1"/>
          </p:cNvPicPr>
          <p:nvPr/>
        </p:nvPicPr>
        <p:blipFill>
          <a:blip r:embed="rId6"/>
          <a:stretch>
            <a:fillRect/>
          </a:stretch>
        </p:blipFill>
        <p:spPr>
          <a:xfrm>
            <a:off x="8448523" y="3821450"/>
            <a:ext cx="3468643" cy="2513851"/>
          </a:xfrm>
          <a:prstGeom prst="rect">
            <a:avLst/>
          </a:prstGeom>
        </p:spPr>
      </p:pic>
    </p:spTree>
    <p:custDataLst>
      <p:tags r:id="rId1"/>
    </p:custDataLst>
    <p:extLst>
      <p:ext uri="{BB962C8B-B14F-4D97-AF65-F5344CB8AC3E}">
        <p14:creationId xmlns:p14="http://schemas.microsoft.com/office/powerpoint/2010/main" val="3333981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B1CCA-01D7-B7B0-EFF5-1BEE4C10E03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4389C47-C910-99F6-7DC6-19E12037C222}"/>
              </a:ext>
            </a:extLst>
          </p:cNvPr>
          <p:cNvSpPr>
            <a:spLocks noGrp="1" noRot="1" noMove="1" noResize="1" noEditPoints="1" noAdjustHandles="1" noChangeArrowheads="1" noChangeShapeType="1"/>
          </p:cNvSpPr>
          <p:nvPr/>
        </p:nvSpPr>
        <p:spPr>
          <a:xfrm>
            <a:off x="0" y="0"/>
            <a:ext cx="12192000" cy="908720"/>
          </a:xfrm>
          <a:prstGeom prst="rect">
            <a:avLst/>
          </a:prstGeom>
          <a:solidFill>
            <a:srgbClr val="142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FAFEAD4-31A5-3CA2-D86D-8B0E688EF050}"/>
              </a:ext>
            </a:extLst>
          </p:cNvPr>
          <p:cNvSpPr txBox="1">
            <a:spLocks noGrp="1" noRot="1" noMove="1" noResize="1" noEditPoints="1" noAdjustHandles="1" noChangeArrowheads="1" noChangeShapeType="1"/>
          </p:cNvSpPr>
          <p:nvPr/>
        </p:nvSpPr>
        <p:spPr>
          <a:xfrm>
            <a:off x="143877" y="86682"/>
            <a:ext cx="11572405" cy="707886"/>
          </a:xfrm>
          <a:prstGeom prst="rect">
            <a:avLst/>
          </a:prstGeom>
          <a:solidFill>
            <a:srgbClr val="142B5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Embedding Skills Audit Tool </a:t>
            </a:r>
          </a:p>
        </p:txBody>
      </p:sp>
      <p:sp>
        <p:nvSpPr>
          <p:cNvPr id="2" name="Rectangle: Rounded Corners 1">
            <a:extLst>
              <a:ext uri="{FF2B5EF4-FFF2-40B4-BE49-F238E27FC236}">
                <a16:creationId xmlns:a16="http://schemas.microsoft.com/office/drawing/2014/main" id="{6FBE9E6E-D181-6296-7057-758CA57E6B1E}"/>
              </a:ext>
            </a:extLst>
          </p:cNvPr>
          <p:cNvSpPr>
            <a:spLocks noGrp="1" noRot="1" noMove="1" noResize="1" noEditPoints="1" noAdjustHandles="1" noChangeArrowheads="1" noChangeShapeType="1"/>
          </p:cNvSpPr>
          <p:nvPr/>
        </p:nvSpPr>
        <p:spPr>
          <a:xfrm>
            <a:off x="1147872" y="2149632"/>
            <a:ext cx="2379043" cy="3939540"/>
          </a:xfrm>
          <a:prstGeom prst="roundRect">
            <a:avLst/>
          </a:prstGeom>
          <a:solidFill>
            <a:srgbClr val="0D8CBF"/>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19488E8B-CAA7-FCDE-3801-1426291B1FFB}"/>
              </a:ext>
            </a:extLst>
          </p:cNvPr>
          <p:cNvSpPr>
            <a:spLocks noGrp="1" noRot="1" noMove="1" noResize="1" noEditPoints="1" noAdjustHandles="1" noChangeArrowheads="1" noChangeShapeType="1"/>
          </p:cNvSpPr>
          <p:nvPr/>
        </p:nvSpPr>
        <p:spPr>
          <a:xfrm>
            <a:off x="4938563" y="2149632"/>
            <a:ext cx="2379043" cy="3939540"/>
          </a:xfrm>
          <a:prstGeom prst="roundRect">
            <a:avLst/>
          </a:prstGeom>
          <a:solidFill>
            <a:schemeClr val="accent4">
              <a:lumMod val="75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Rectangle: Rounded Corners 5">
            <a:extLst>
              <a:ext uri="{FF2B5EF4-FFF2-40B4-BE49-F238E27FC236}">
                <a16:creationId xmlns:a16="http://schemas.microsoft.com/office/drawing/2014/main" id="{61CBB683-6B78-E2F6-D367-031074949284}"/>
              </a:ext>
            </a:extLst>
          </p:cNvPr>
          <p:cNvSpPr>
            <a:spLocks noGrp="1" noRot="1" noMove="1" noResize="1" noEditPoints="1" noAdjustHandles="1" noChangeArrowheads="1" noChangeShapeType="1"/>
          </p:cNvSpPr>
          <p:nvPr/>
        </p:nvSpPr>
        <p:spPr>
          <a:xfrm>
            <a:off x="8729253" y="2149631"/>
            <a:ext cx="2379043" cy="4023771"/>
          </a:xfrm>
          <a:prstGeom prst="roundRect">
            <a:avLst/>
          </a:prstGeom>
          <a:solidFill>
            <a:schemeClr val="accent4">
              <a:lumMod val="50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Graphic 6" descr="Badge 1 with solid fill">
            <a:extLst>
              <a:ext uri="{FF2B5EF4-FFF2-40B4-BE49-F238E27FC236}">
                <a16:creationId xmlns:a16="http://schemas.microsoft.com/office/drawing/2014/main" id="{65654ECC-0E96-AE60-5CB0-F647BCCAF2B3}"/>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1997448" y="2149632"/>
            <a:ext cx="642605" cy="642605"/>
          </a:xfrm>
          <a:prstGeom prst="rect">
            <a:avLst/>
          </a:prstGeom>
          <a:effectLst/>
        </p:spPr>
      </p:pic>
      <p:pic>
        <p:nvPicPr>
          <p:cNvPr id="8" name="Graphic 7" descr="Badge 3 with solid fill">
            <a:extLst>
              <a:ext uri="{FF2B5EF4-FFF2-40B4-BE49-F238E27FC236}">
                <a16:creationId xmlns:a16="http://schemas.microsoft.com/office/drawing/2014/main" id="{695E9FFF-8D92-F2A9-B51D-4000340EE9D3}"/>
              </a:ext>
            </a:extLst>
          </p:cNvPr>
          <p:cNvPicPr>
            <a:picLocks noGrp="1" noRot="1" noChangeAspec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tretch>
            <a:fillRect/>
          </a:stretch>
        </p:blipFill>
        <p:spPr>
          <a:xfrm>
            <a:off x="9616114" y="2171412"/>
            <a:ext cx="642605" cy="642605"/>
          </a:xfrm>
          <a:prstGeom prst="rect">
            <a:avLst/>
          </a:prstGeom>
        </p:spPr>
      </p:pic>
      <p:pic>
        <p:nvPicPr>
          <p:cNvPr id="9" name="Graphic 8" descr="Badge with solid fill">
            <a:extLst>
              <a:ext uri="{FF2B5EF4-FFF2-40B4-BE49-F238E27FC236}">
                <a16:creationId xmlns:a16="http://schemas.microsoft.com/office/drawing/2014/main" id="{C61AEA3C-03E4-FD1E-5927-86FAA46A2BA9}"/>
              </a:ext>
            </a:extLst>
          </p:cNvPr>
          <p:cNvPicPr>
            <a:picLocks noGrp="1" noRot="1" noChangeAspect="1" noMove="1" noResize="1" noEditPoints="1" noAdjustHandles="1" noChangeArrowheads="1" noChangeShapeType="1" noCrop="1"/>
          </p:cNvPicPr>
          <p:nvPr/>
        </p:nvPicPr>
        <p:blipFill>
          <a:blip r:embed="rId8">
            <a:extLst>
              <a:ext uri="{96DAC541-7B7A-43D3-8B79-37D633B846F1}">
                <asvg:svgBlip xmlns:asvg="http://schemas.microsoft.com/office/drawing/2016/SVG/main" r:embed="rId9"/>
              </a:ext>
            </a:extLst>
          </a:blip>
          <a:stretch>
            <a:fillRect/>
          </a:stretch>
        </p:blipFill>
        <p:spPr>
          <a:xfrm>
            <a:off x="5806781" y="2149631"/>
            <a:ext cx="642605" cy="642605"/>
          </a:xfrm>
          <a:prstGeom prst="rect">
            <a:avLst/>
          </a:prstGeom>
        </p:spPr>
      </p:pic>
      <p:pic>
        <p:nvPicPr>
          <p:cNvPr id="11" name="Graphic 10" descr="User with solid fill">
            <a:extLst>
              <a:ext uri="{FF2B5EF4-FFF2-40B4-BE49-F238E27FC236}">
                <a16:creationId xmlns:a16="http://schemas.microsoft.com/office/drawing/2014/main" id="{DACCAC13-AA28-CB6B-AA6D-CCD5C2CF6D6D}"/>
              </a:ext>
            </a:extLst>
          </p:cNvPr>
          <p:cNvPicPr>
            <a:picLocks noGrp="1" noRot="1" noChangeAspect="1" noMove="1" noResize="1" noEditPoints="1" noAdjustHandles="1" noChangeArrowheads="1" noChangeShapeType="1" noCrop="1"/>
          </p:cNvPicPr>
          <p:nvPr/>
        </p:nvPicPr>
        <p:blipFill>
          <a:blip r:embed="rId10">
            <a:extLst>
              <a:ext uri="{96DAC541-7B7A-43D3-8B79-37D633B846F1}">
                <asvg:svgBlip xmlns:asvg="http://schemas.microsoft.com/office/drawing/2016/SVG/main" r:embed="rId11"/>
              </a:ext>
            </a:extLst>
          </a:blip>
          <a:stretch>
            <a:fillRect/>
          </a:stretch>
        </p:blipFill>
        <p:spPr>
          <a:xfrm>
            <a:off x="1861551" y="1159401"/>
            <a:ext cx="914400" cy="914400"/>
          </a:xfrm>
          <a:prstGeom prst="rect">
            <a:avLst/>
          </a:prstGeom>
        </p:spPr>
      </p:pic>
      <p:pic>
        <p:nvPicPr>
          <p:cNvPr id="15" name="Graphic 14" descr="Social distancing with solid fill">
            <a:extLst>
              <a:ext uri="{FF2B5EF4-FFF2-40B4-BE49-F238E27FC236}">
                <a16:creationId xmlns:a16="http://schemas.microsoft.com/office/drawing/2014/main" id="{E75850D8-F8B2-DA7F-0F04-D247FAEB1262}"/>
              </a:ext>
            </a:extLst>
          </p:cNvPr>
          <p:cNvPicPr>
            <a:picLocks noGrp="1" noRot="1" noChangeAspect="1" noMove="1" noResize="1" noEditPoints="1" noAdjustHandles="1" noChangeArrowheads="1" noChangeShapeType="1" noCrop="1"/>
          </p:cNvPicPr>
          <p:nvPr/>
        </p:nvPicPr>
        <p:blipFill>
          <a:blip r:embed="rId12">
            <a:extLst>
              <a:ext uri="{96DAC541-7B7A-43D3-8B79-37D633B846F1}">
                <asvg:svgBlip xmlns:asvg="http://schemas.microsoft.com/office/drawing/2016/SVG/main" r:embed="rId13"/>
              </a:ext>
            </a:extLst>
          </a:blip>
          <a:stretch>
            <a:fillRect/>
          </a:stretch>
        </p:blipFill>
        <p:spPr>
          <a:xfrm>
            <a:off x="5625357" y="1235230"/>
            <a:ext cx="914401" cy="914401"/>
          </a:xfrm>
          <a:prstGeom prst="rect">
            <a:avLst/>
          </a:prstGeom>
        </p:spPr>
      </p:pic>
      <p:pic>
        <p:nvPicPr>
          <p:cNvPr id="18" name="Graphic 17" descr="Group of men with solid fill">
            <a:extLst>
              <a:ext uri="{FF2B5EF4-FFF2-40B4-BE49-F238E27FC236}">
                <a16:creationId xmlns:a16="http://schemas.microsoft.com/office/drawing/2014/main" id="{DEFCF6AB-109B-DE6D-13C0-FB1FFE01E464}"/>
              </a:ext>
            </a:extLst>
          </p:cNvPr>
          <p:cNvPicPr>
            <a:picLocks noGrp="1" noRot="1" noChangeAspect="1" noMove="1" noResize="1" noEditPoints="1" noAdjustHandles="1" noChangeArrowheads="1" noChangeShapeType="1" noCrop="1"/>
          </p:cNvPicPr>
          <p:nvPr/>
        </p:nvPicPr>
        <p:blipFill>
          <a:blip r:embed="rId14">
            <a:extLst>
              <a:ext uri="{96DAC541-7B7A-43D3-8B79-37D633B846F1}">
                <asvg:svgBlip xmlns:asvg="http://schemas.microsoft.com/office/drawing/2016/SVG/main" r:embed="rId15"/>
              </a:ext>
            </a:extLst>
          </a:blip>
          <a:stretch>
            <a:fillRect/>
          </a:stretch>
        </p:blipFill>
        <p:spPr>
          <a:xfrm>
            <a:off x="9480217" y="1235230"/>
            <a:ext cx="914400" cy="914400"/>
          </a:xfrm>
          <a:prstGeom prst="rect">
            <a:avLst/>
          </a:prstGeom>
        </p:spPr>
      </p:pic>
      <p:sp>
        <p:nvSpPr>
          <p:cNvPr id="27" name="TextBox 26">
            <a:extLst>
              <a:ext uri="{FF2B5EF4-FFF2-40B4-BE49-F238E27FC236}">
                <a16:creationId xmlns:a16="http://schemas.microsoft.com/office/drawing/2014/main" id="{29FA1FB4-0504-848A-943E-3F49A807B9B2}"/>
              </a:ext>
            </a:extLst>
          </p:cNvPr>
          <p:cNvSpPr txBox="1">
            <a:spLocks noGrp="1" noRot="1" noMove="1" noResize="1" noEditPoints="1" noAdjustHandles="1" noChangeArrowheads="1" noChangeShapeType="1"/>
          </p:cNvSpPr>
          <p:nvPr/>
        </p:nvSpPr>
        <p:spPr>
          <a:xfrm>
            <a:off x="1240021" y="3135322"/>
            <a:ext cx="2157458" cy="2416046"/>
          </a:xfrm>
          <a:prstGeom prst="rect">
            <a:avLst/>
          </a:prstGeom>
          <a:noFill/>
        </p:spPr>
        <p:txBody>
          <a:bodyPr wrap="square" rtlCol="0">
            <a:spAutoFit/>
          </a:bodyPr>
          <a:lstStyle/>
          <a:p>
            <a:r>
              <a:rPr lang="en-GB" sz="2500" b="1" dirty="0">
                <a:solidFill>
                  <a:schemeClr val="bg1"/>
                </a:solidFill>
                <a:latin typeface="Arial" panose="020B0604020202020204" pitchFamily="34" charset="0"/>
                <a:cs typeface="Arial" panose="020B0604020202020204" pitchFamily="34" charset="0"/>
              </a:rPr>
              <a:t>Individually </a:t>
            </a:r>
            <a:r>
              <a:rPr lang="en-GB" dirty="0">
                <a:solidFill>
                  <a:schemeClr val="bg1"/>
                </a:solidFill>
                <a:latin typeface="Arial" panose="020B0604020202020204" pitchFamily="34" charset="0"/>
                <a:cs typeface="Arial" panose="020B0604020202020204" pitchFamily="34" charset="0"/>
              </a:rPr>
              <a:t>score where you feel your department are on the emerging, progressing or fully established scale. </a:t>
            </a:r>
            <a:endParaRPr lang="en-US"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 </a:t>
            </a:r>
          </a:p>
        </p:txBody>
      </p:sp>
      <p:sp>
        <p:nvSpPr>
          <p:cNvPr id="28" name="TextBox 27">
            <a:extLst>
              <a:ext uri="{FF2B5EF4-FFF2-40B4-BE49-F238E27FC236}">
                <a16:creationId xmlns:a16="http://schemas.microsoft.com/office/drawing/2014/main" id="{674BE575-5C56-DFBF-CEA8-CCE8B66922AA}"/>
              </a:ext>
            </a:extLst>
          </p:cNvPr>
          <p:cNvSpPr txBox="1">
            <a:spLocks noGrp="1" noRot="1" noMove="1" noResize="1" noEditPoints="1" noAdjustHandles="1" noChangeArrowheads="1" noChangeShapeType="1"/>
          </p:cNvSpPr>
          <p:nvPr/>
        </p:nvSpPr>
        <p:spPr>
          <a:xfrm>
            <a:off x="5009967" y="3135322"/>
            <a:ext cx="2232259" cy="2416046"/>
          </a:xfrm>
          <a:prstGeom prst="rect">
            <a:avLst/>
          </a:prstGeom>
          <a:noFill/>
        </p:spPr>
        <p:txBody>
          <a:bodyPr wrap="square" rtlCol="0">
            <a:spAutoFit/>
          </a:bodyPr>
          <a:lstStyle/>
          <a:p>
            <a:r>
              <a:rPr lang="en-GB" sz="2500" b="1" dirty="0">
                <a:solidFill>
                  <a:schemeClr val="bg1"/>
                </a:solidFill>
                <a:latin typeface="Arial" panose="020B0604020202020204" pitchFamily="34" charset="0"/>
                <a:cs typeface="Arial" panose="020B0604020202020204" pitchFamily="34" charset="0"/>
              </a:rPr>
              <a:t>In pairs  </a:t>
            </a:r>
            <a:r>
              <a:rPr lang="en-US" dirty="0">
                <a:solidFill>
                  <a:prstClr val="white"/>
                </a:solidFill>
                <a:latin typeface="Arial" panose="020B0604020202020204" pitchFamily="34" charset="0"/>
                <a:cs typeface="Arial" panose="020B0604020202020204" pitchFamily="34" charset="0"/>
              </a:rPr>
              <a:t>discuss and capture your strengths, challenges and opportunities as a department.</a:t>
            </a:r>
          </a:p>
          <a:p>
            <a:endParaRPr lang="en-US"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AD678BF6-6EE2-E491-B5B4-6143C355D1A5}"/>
              </a:ext>
            </a:extLst>
          </p:cNvPr>
          <p:cNvSpPr txBox="1">
            <a:spLocks noGrp="1" noRot="1" noMove="1" noResize="1" noEditPoints="1" noAdjustHandles="1" noChangeArrowheads="1" noChangeShapeType="1"/>
          </p:cNvSpPr>
          <p:nvPr/>
        </p:nvSpPr>
        <p:spPr>
          <a:xfrm>
            <a:off x="8866598" y="3135322"/>
            <a:ext cx="2094914" cy="1862048"/>
          </a:xfrm>
          <a:prstGeom prst="rect">
            <a:avLst/>
          </a:prstGeom>
          <a:noFill/>
        </p:spPr>
        <p:txBody>
          <a:bodyPr wrap="square" rtlCol="0">
            <a:spAutoFit/>
          </a:bodyPr>
          <a:lstStyle/>
          <a:p>
            <a:r>
              <a:rPr lang="en-GB" sz="2500" b="1" dirty="0">
                <a:solidFill>
                  <a:schemeClr val="bg1"/>
                </a:solidFill>
                <a:latin typeface="Arial" panose="020B0604020202020204" pitchFamily="34" charset="0"/>
                <a:cs typeface="Arial" panose="020B0604020202020204" pitchFamily="34" charset="0"/>
              </a:rPr>
              <a:t>As a group</a:t>
            </a:r>
          </a:p>
          <a:p>
            <a:r>
              <a:rPr lang="en-US" dirty="0">
                <a:solidFill>
                  <a:prstClr val="white"/>
                </a:solidFill>
                <a:latin typeface="Arial" panose="020B0604020202020204" pitchFamily="34" charset="0"/>
                <a:cs typeface="Arial" panose="020B0604020202020204" pitchFamily="34" charset="0"/>
              </a:rPr>
              <a:t>Identify and capture agreed key areas for improvement.</a:t>
            </a:r>
            <a:endParaRPr lang="en-US"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 </a:t>
            </a:r>
          </a:p>
        </p:txBody>
      </p:sp>
      <p:cxnSp>
        <p:nvCxnSpPr>
          <p:cNvPr id="32" name="Straight Arrow Connector 31">
            <a:extLst>
              <a:ext uri="{FF2B5EF4-FFF2-40B4-BE49-F238E27FC236}">
                <a16:creationId xmlns:a16="http://schemas.microsoft.com/office/drawing/2014/main" id="{57D3249C-ABD2-E86B-8742-C59FEB7FCBFA}"/>
              </a:ext>
            </a:extLst>
          </p:cNvPr>
          <p:cNvCxnSpPr>
            <a:cxnSpLocks noGrp="1" noRot="1" noMove="1" noResize="1" noEditPoints="1" noAdjustHandles="1" noChangeArrowheads="1" noChangeShapeType="1"/>
          </p:cNvCxnSpPr>
          <p:nvPr/>
        </p:nvCxnSpPr>
        <p:spPr>
          <a:xfrm>
            <a:off x="3898231" y="4296125"/>
            <a:ext cx="689811" cy="0"/>
          </a:xfrm>
          <a:prstGeom prst="straightConnector1">
            <a:avLst/>
          </a:prstGeom>
          <a:ln w="76200">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30E6D01F-BD69-FDDB-63D3-D1C7783B0148}"/>
              </a:ext>
            </a:extLst>
          </p:cNvPr>
          <p:cNvCxnSpPr>
            <a:cxnSpLocks noGrp="1" noRot="1" noMove="1" noResize="1" noEditPoints="1" noAdjustHandles="1" noChangeArrowheads="1" noChangeShapeType="1"/>
          </p:cNvCxnSpPr>
          <p:nvPr/>
        </p:nvCxnSpPr>
        <p:spPr>
          <a:xfrm>
            <a:off x="7660104" y="4348207"/>
            <a:ext cx="689811" cy="0"/>
          </a:xfrm>
          <a:prstGeom prst="straightConnector1">
            <a:avLst/>
          </a:prstGeom>
          <a:ln w="76200">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74D8702F-CEEE-67D7-CEAF-A73E277154C5}"/>
              </a:ext>
            </a:extLst>
          </p:cNvPr>
          <p:cNvSpPr txBox="1">
            <a:spLocks noGrp="1" noRot="1" noMove="1" noResize="1" noEditPoints="1" noAdjustHandles="1" noChangeArrowheads="1" noChangeShapeType="1"/>
          </p:cNvSpPr>
          <p:nvPr/>
        </p:nvSpPr>
        <p:spPr>
          <a:xfrm>
            <a:off x="1609539" y="6173408"/>
            <a:ext cx="1471212"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10 minutes</a:t>
            </a:r>
          </a:p>
        </p:txBody>
      </p:sp>
      <p:sp>
        <p:nvSpPr>
          <p:cNvPr id="39" name="TextBox 38">
            <a:extLst>
              <a:ext uri="{FF2B5EF4-FFF2-40B4-BE49-F238E27FC236}">
                <a16:creationId xmlns:a16="http://schemas.microsoft.com/office/drawing/2014/main" id="{3C858E1B-24FC-FD85-3FA9-9F5310AD910E}"/>
              </a:ext>
            </a:extLst>
          </p:cNvPr>
          <p:cNvSpPr txBox="1">
            <a:spLocks noGrp="1" noRot="1" noMove="1" noResize="1" noEditPoints="1" noAdjustHandles="1" noChangeArrowheads="1" noChangeShapeType="1"/>
          </p:cNvSpPr>
          <p:nvPr/>
        </p:nvSpPr>
        <p:spPr>
          <a:xfrm>
            <a:off x="5406195" y="6173408"/>
            <a:ext cx="1379610"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20 minutes</a:t>
            </a:r>
          </a:p>
        </p:txBody>
      </p:sp>
      <p:sp>
        <p:nvSpPr>
          <p:cNvPr id="40" name="TextBox 39">
            <a:extLst>
              <a:ext uri="{FF2B5EF4-FFF2-40B4-BE49-F238E27FC236}">
                <a16:creationId xmlns:a16="http://schemas.microsoft.com/office/drawing/2014/main" id="{7B2A40FF-6670-B040-F482-A63BB6897F3B}"/>
              </a:ext>
            </a:extLst>
          </p:cNvPr>
          <p:cNvSpPr txBox="1">
            <a:spLocks noGrp="1" noRot="1" noMove="1" noResize="1" noEditPoints="1" noAdjustHandles="1" noChangeArrowheads="1" noChangeShapeType="1"/>
          </p:cNvSpPr>
          <p:nvPr/>
        </p:nvSpPr>
        <p:spPr>
          <a:xfrm>
            <a:off x="9315888" y="6173408"/>
            <a:ext cx="2157458"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30 minutes</a:t>
            </a:r>
          </a:p>
        </p:txBody>
      </p:sp>
    </p:spTree>
    <p:custDataLst>
      <p:tags r:id="rId1"/>
    </p:custDataLst>
    <p:extLst>
      <p:ext uri="{BB962C8B-B14F-4D97-AF65-F5344CB8AC3E}">
        <p14:creationId xmlns:p14="http://schemas.microsoft.com/office/powerpoint/2010/main" val="105473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8" grpId="0"/>
      <p:bldP spid="31" grpId="0"/>
      <p:bldP spid="39"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46F97-8255-3CF3-3B79-95CFCADAD95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148781C-0D7E-013A-42CB-63C74AC28025}"/>
              </a:ext>
            </a:extLst>
          </p:cNvPr>
          <p:cNvSpPr>
            <a:spLocks noGrp="1" noRot="1" noMove="1" noResize="1" noEditPoints="1" noAdjustHandles="1" noChangeArrowheads="1" noChangeShapeType="1"/>
          </p:cNvSpPr>
          <p:nvPr/>
        </p:nvSpPr>
        <p:spPr>
          <a:xfrm>
            <a:off x="0" y="0"/>
            <a:ext cx="12192000" cy="908720"/>
          </a:xfrm>
          <a:prstGeom prst="rect">
            <a:avLst/>
          </a:prstGeom>
          <a:solidFill>
            <a:srgbClr val="142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BAED964C-F0B9-641F-D779-0323C6E69B9A}"/>
              </a:ext>
            </a:extLst>
          </p:cNvPr>
          <p:cNvSpPr>
            <a:spLocks noGrp="1" noRot="1" noMove="1" noResize="1" noEditPoints="1" noAdjustHandles="1" noChangeArrowheads="1" noChangeShapeType="1"/>
          </p:cNvSpPr>
          <p:nvPr/>
        </p:nvSpPr>
        <p:spPr>
          <a:xfrm>
            <a:off x="184820" y="987597"/>
            <a:ext cx="2560288" cy="5790035"/>
          </a:xfrm>
          <a:prstGeom prst="roundRect">
            <a:avLst/>
          </a:prstGeom>
          <a:solidFill>
            <a:srgbClr val="0D8C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Arial"/>
                <a:ea typeface="+mn-ea"/>
                <a:cs typeface="Arial"/>
              </a:rPr>
              <a:t>Taking each statement in turn, evaluate where you feel your department are on the emerging, progressing or fully established scale. </a:t>
            </a:r>
            <a:endParaRPr kumimoji="0" lang="en-US" sz="1400" b="1" i="0" u="none" strike="noStrike" kern="1200" cap="none" spc="0" normalizeH="0" baseline="0" noProof="0">
              <a:ln>
                <a:noFill/>
              </a:ln>
              <a:solidFill>
                <a:prstClr val="white"/>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base" latinLnBrk="0" hangingPunct="1">
              <a:lnSpc>
                <a:spcPct val="100000"/>
              </a:lnSpc>
              <a:spcBef>
                <a:spcPts val="0"/>
              </a:spcBef>
              <a:spcAft>
                <a:spcPts val="0"/>
              </a:spcAft>
              <a:buClrTx/>
              <a:buSzTx/>
              <a:buFont typeface="Courier New" panose="02070309020205020404" pitchFamily="49" charset="0"/>
              <a:buChar char="o"/>
              <a:tabLst/>
              <a:defRPr/>
            </a:pPr>
            <a:r>
              <a:rPr kumimoji="0" lang="en-GB"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Emerging is depicted by a score of 1-2</a:t>
            </a:r>
            <a:r>
              <a:rPr kumimoji="0" 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base"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Courier New" panose="02070309020205020404" pitchFamily="49" charset="0"/>
              <a:buChar char="o"/>
              <a:tabLst/>
              <a:defRPr/>
            </a:pPr>
            <a:r>
              <a:rPr kumimoji="0" lang="en-GB"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Progressing is depicted by a score of 3-4</a:t>
            </a:r>
            <a:r>
              <a:rPr kumimoji="0" 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base"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Courier New" panose="02070309020205020404" pitchFamily="49" charset="0"/>
              <a:buChar char="o"/>
              <a:tabLst/>
              <a:defRPr/>
            </a:pPr>
            <a:r>
              <a:rPr kumimoji="0" lang="en-GB"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Fully established is depicted by a score of 5.</a:t>
            </a:r>
            <a:r>
              <a:rPr kumimoji="0" 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base"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Capture your scores on the ‘skills audit excel</a:t>
            </a:r>
            <a:r>
              <a:rPr lang="en-US" sz="1400" b="1">
                <a:solidFill>
                  <a:prstClr val="white"/>
                </a:solidFill>
                <a:latin typeface="Arial" panose="020B0604020202020204" pitchFamily="34" charset="0"/>
                <a:cs typeface="Arial" panose="020B0604020202020204" pitchFamily="34" charset="0"/>
              </a:rPr>
              <a:t> scoresheet’</a:t>
            </a:r>
            <a:r>
              <a:rPr kumimoji="0" 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using the reflective questions to support you.</a:t>
            </a:r>
          </a:p>
        </p:txBody>
      </p:sp>
      <p:pic>
        <p:nvPicPr>
          <p:cNvPr id="20" name="Picture 19">
            <a:extLst>
              <a:ext uri="{FF2B5EF4-FFF2-40B4-BE49-F238E27FC236}">
                <a16:creationId xmlns:a16="http://schemas.microsoft.com/office/drawing/2014/main" id="{CA5B59EA-9BFD-CA95-727B-A54BE00F2A73}"/>
              </a:ext>
            </a:extLst>
          </p:cNvPr>
          <p:cNvPicPr>
            <a:picLocks noGrp="1" noRot="1" noChangeAspect="1" noMove="1" noResize="1" noEditPoints="1" noAdjustHandles="1" noChangeArrowheads="1" noChangeShapeType="1" noCrop="1"/>
          </p:cNvPicPr>
          <p:nvPr/>
        </p:nvPicPr>
        <p:blipFill>
          <a:blip r:embed="rId4"/>
          <a:srcRect t="4806"/>
          <a:stretch>
            <a:fillRect/>
          </a:stretch>
        </p:blipFill>
        <p:spPr>
          <a:xfrm>
            <a:off x="2879434" y="1422791"/>
            <a:ext cx="3050078" cy="2006209"/>
          </a:xfrm>
          <a:prstGeom prst="rect">
            <a:avLst/>
          </a:prstGeom>
        </p:spPr>
      </p:pic>
      <p:pic>
        <p:nvPicPr>
          <p:cNvPr id="23" name="Picture 22">
            <a:extLst>
              <a:ext uri="{FF2B5EF4-FFF2-40B4-BE49-F238E27FC236}">
                <a16:creationId xmlns:a16="http://schemas.microsoft.com/office/drawing/2014/main" id="{45673AB5-C2E0-5B57-F39F-F58010FCC95A}"/>
              </a:ext>
            </a:extLst>
          </p:cNvPr>
          <p:cNvPicPr>
            <a:picLocks noGrp="1" noRot="1" noChangeAspect="1" noMove="1" noResize="1" noEditPoints="1" noAdjustHandles="1" noChangeArrowheads="1" noChangeShapeType="1" noCrop="1"/>
          </p:cNvPicPr>
          <p:nvPr/>
        </p:nvPicPr>
        <p:blipFill>
          <a:blip r:embed="rId5"/>
          <a:srcRect t="6404" b="4316"/>
          <a:stretch>
            <a:fillRect/>
          </a:stretch>
        </p:blipFill>
        <p:spPr>
          <a:xfrm>
            <a:off x="5929512" y="1422791"/>
            <a:ext cx="3050078" cy="2006209"/>
          </a:xfrm>
          <a:prstGeom prst="rect">
            <a:avLst/>
          </a:prstGeom>
        </p:spPr>
      </p:pic>
      <p:pic>
        <p:nvPicPr>
          <p:cNvPr id="25" name="Picture 24">
            <a:extLst>
              <a:ext uri="{FF2B5EF4-FFF2-40B4-BE49-F238E27FC236}">
                <a16:creationId xmlns:a16="http://schemas.microsoft.com/office/drawing/2014/main" id="{1DCD8034-7A82-8C47-8D27-5EADDBA34D47}"/>
              </a:ext>
            </a:extLst>
          </p:cNvPr>
          <p:cNvPicPr>
            <a:picLocks noGrp="1" noRot="1" noChangeAspect="1" noMove="1" noResize="1" noEditPoints="1" noAdjustHandles="1" noChangeArrowheads="1" noChangeShapeType="1" noCrop="1"/>
          </p:cNvPicPr>
          <p:nvPr/>
        </p:nvPicPr>
        <p:blipFill>
          <a:blip r:embed="rId6"/>
          <a:srcRect t="6403" b="2838"/>
          <a:stretch>
            <a:fillRect/>
          </a:stretch>
        </p:blipFill>
        <p:spPr>
          <a:xfrm>
            <a:off x="8979590" y="1422791"/>
            <a:ext cx="3050078" cy="2006209"/>
          </a:xfrm>
          <a:prstGeom prst="rect">
            <a:avLst/>
          </a:prstGeom>
        </p:spPr>
      </p:pic>
      <p:sp>
        <p:nvSpPr>
          <p:cNvPr id="28" name="TextBox 27">
            <a:extLst>
              <a:ext uri="{FF2B5EF4-FFF2-40B4-BE49-F238E27FC236}">
                <a16:creationId xmlns:a16="http://schemas.microsoft.com/office/drawing/2014/main" id="{0D4E95B6-4533-884D-710E-42EC6E3E9932}"/>
              </a:ext>
            </a:extLst>
          </p:cNvPr>
          <p:cNvSpPr txBox="1">
            <a:spLocks noGrp="1" noRot="1" noMove="1" noResize="1" noEditPoints="1" noAdjustHandles="1" noChangeArrowheads="1" noChangeShapeType="1"/>
          </p:cNvSpPr>
          <p:nvPr/>
        </p:nvSpPr>
        <p:spPr>
          <a:xfrm>
            <a:off x="5967612" y="981203"/>
            <a:ext cx="27668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Illustrative Statements</a:t>
            </a:r>
          </a:p>
        </p:txBody>
      </p:sp>
      <p:sp>
        <p:nvSpPr>
          <p:cNvPr id="2" name="Plus Sign 1">
            <a:extLst>
              <a:ext uri="{FF2B5EF4-FFF2-40B4-BE49-F238E27FC236}">
                <a16:creationId xmlns:a16="http://schemas.microsoft.com/office/drawing/2014/main" id="{2D05D6D3-CD2B-6781-3306-E2A6B33C1928}"/>
              </a:ext>
            </a:extLst>
          </p:cNvPr>
          <p:cNvSpPr>
            <a:spLocks noGrp="1" noRot="1" noMove="1" noResize="1" noEditPoints="1" noAdjustHandles="1" noChangeArrowheads="1" noChangeShapeType="1"/>
          </p:cNvSpPr>
          <p:nvPr/>
        </p:nvSpPr>
        <p:spPr>
          <a:xfrm>
            <a:off x="7208477" y="3517752"/>
            <a:ext cx="492146" cy="514071"/>
          </a:xfrm>
          <a:prstGeom prst="mathPlus">
            <a:avLst/>
          </a:prstGeom>
          <a:solidFill>
            <a:srgbClr val="0D8C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Rectangle: Rounded Corners 4">
            <a:extLst>
              <a:ext uri="{FF2B5EF4-FFF2-40B4-BE49-F238E27FC236}">
                <a16:creationId xmlns:a16="http://schemas.microsoft.com/office/drawing/2014/main" id="{9A3DE04A-2E6A-8C8D-5C0F-9584B325F90F}"/>
              </a:ext>
            </a:extLst>
          </p:cNvPr>
          <p:cNvSpPr>
            <a:spLocks noGrp="1" noRot="1" noMove="1" noResize="1" noEditPoints="1" noAdjustHandles="1" noChangeArrowheads="1" noChangeShapeType="1"/>
          </p:cNvSpPr>
          <p:nvPr/>
        </p:nvSpPr>
        <p:spPr>
          <a:xfrm>
            <a:off x="184820" y="119640"/>
            <a:ext cx="11844848" cy="641953"/>
          </a:xfrm>
          <a:prstGeom prst="roundRect">
            <a:avLst/>
          </a:prstGeom>
          <a:solidFill>
            <a:srgbClr val="0D8CBF"/>
          </a:solidFill>
          <a:ln>
            <a:solidFill>
              <a:schemeClr val="bg1"/>
            </a:solid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Scoring</a:t>
            </a:r>
          </a:p>
        </p:txBody>
      </p:sp>
      <p:sp>
        <p:nvSpPr>
          <p:cNvPr id="8" name="TextBox 7">
            <a:extLst>
              <a:ext uri="{FF2B5EF4-FFF2-40B4-BE49-F238E27FC236}">
                <a16:creationId xmlns:a16="http://schemas.microsoft.com/office/drawing/2014/main" id="{2DC5B868-1094-3209-5257-19BC6B0B3958}"/>
              </a:ext>
            </a:extLst>
          </p:cNvPr>
          <p:cNvSpPr txBox="1">
            <a:spLocks noGrp="1" noRot="1" noMove="1" noResize="1" noEditPoints="1" noAdjustHandles="1" noChangeArrowheads="1" noChangeShapeType="1"/>
          </p:cNvSpPr>
          <p:nvPr/>
        </p:nvSpPr>
        <p:spPr>
          <a:xfrm>
            <a:off x="6288360" y="4031823"/>
            <a:ext cx="212538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Excel Scoresheet</a:t>
            </a:r>
          </a:p>
        </p:txBody>
      </p:sp>
      <p:pic>
        <p:nvPicPr>
          <p:cNvPr id="9" name="Picture 8">
            <a:extLst>
              <a:ext uri="{FF2B5EF4-FFF2-40B4-BE49-F238E27FC236}">
                <a16:creationId xmlns:a16="http://schemas.microsoft.com/office/drawing/2014/main" id="{02FBDBA1-6AB8-C795-1E31-AA565D564085}"/>
              </a:ext>
            </a:extLst>
          </p:cNvPr>
          <p:cNvPicPr>
            <a:picLocks noGrp="1" noRot="1" noChangeAspect="1" noMove="1" noResize="1" noEditPoints="1" noAdjustHandles="1" noChangeArrowheads="1" noChangeShapeType="1" noCrop="1"/>
          </p:cNvPicPr>
          <p:nvPr/>
        </p:nvPicPr>
        <p:blipFill>
          <a:blip r:embed="rId7"/>
          <a:stretch>
            <a:fillRect/>
          </a:stretch>
        </p:blipFill>
        <p:spPr>
          <a:xfrm>
            <a:off x="4578599" y="4401155"/>
            <a:ext cx="5751903" cy="2325959"/>
          </a:xfrm>
          <a:prstGeom prst="rect">
            <a:avLst/>
          </a:prstGeom>
          <a:effectLst>
            <a:outerShdw blurRad="63500" sx="102000" sy="102000" algn="ctr" rotWithShape="0">
              <a:prstClr val="black">
                <a:alpha val="40000"/>
              </a:prstClr>
            </a:outerShdw>
          </a:effectLst>
        </p:spPr>
      </p:pic>
      <p:pic>
        <p:nvPicPr>
          <p:cNvPr id="10" name="Graphic 9" descr="Badge 1 with solid fill">
            <a:extLst>
              <a:ext uri="{FF2B5EF4-FFF2-40B4-BE49-F238E27FC236}">
                <a16:creationId xmlns:a16="http://schemas.microsoft.com/office/drawing/2014/main" id="{A7E2D08E-6642-9826-2CDA-6CE8854D34A2}"/>
              </a:ext>
            </a:extLst>
          </p:cNvPr>
          <p:cNvPicPr>
            <a:picLocks noGrp="1" noRot="1" noChangeAspect="1" noMove="1" noResize="1" noEditPoints="1" noAdjustHandles="1" noChangeArrowheads="1" noChangeShapeType="1" noCrop="1"/>
          </p:cNvPicPr>
          <p:nvPr/>
        </p:nvPicPr>
        <p:blipFill>
          <a:blip r:embed="rId8">
            <a:extLst>
              <a:ext uri="{96DAC541-7B7A-43D3-8B79-37D633B846F1}">
                <asvg:svgBlip xmlns:asvg="http://schemas.microsoft.com/office/drawing/2016/SVG/main" r:embed="rId9"/>
              </a:ext>
            </a:extLst>
          </a:blip>
          <a:stretch>
            <a:fillRect/>
          </a:stretch>
        </p:blipFill>
        <p:spPr>
          <a:xfrm>
            <a:off x="300850" y="119640"/>
            <a:ext cx="642605" cy="642605"/>
          </a:xfrm>
          <a:prstGeom prst="rect">
            <a:avLst/>
          </a:prstGeom>
          <a:effectLst/>
        </p:spPr>
      </p:pic>
    </p:spTree>
    <p:custDataLst>
      <p:tags r:id="rId1"/>
    </p:custDataLst>
    <p:extLst>
      <p:ext uri="{BB962C8B-B14F-4D97-AF65-F5344CB8AC3E}">
        <p14:creationId xmlns:p14="http://schemas.microsoft.com/office/powerpoint/2010/main" val="8760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4F8B6-33C5-93F7-4BCD-313F6B7C9A6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7A8EB7D-FD2C-93BF-3CB2-1950C75029ED}"/>
              </a:ext>
            </a:extLst>
          </p:cNvPr>
          <p:cNvSpPr>
            <a:spLocks noGrp="1" noRot="1" noMove="1" noResize="1" noEditPoints="1" noAdjustHandles="1" noChangeArrowheads="1" noChangeShapeType="1"/>
          </p:cNvSpPr>
          <p:nvPr/>
        </p:nvSpPr>
        <p:spPr>
          <a:xfrm>
            <a:off x="0" y="0"/>
            <a:ext cx="12192000" cy="908720"/>
          </a:xfrm>
          <a:prstGeom prst="rect">
            <a:avLst/>
          </a:prstGeom>
          <a:solidFill>
            <a:srgbClr val="142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11B8D7E-1D31-3985-FB78-F6FEBFFE561B}"/>
              </a:ext>
            </a:extLst>
          </p:cNvPr>
          <p:cNvSpPr txBox="1">
            <a:spLocks noGrp="1" noRot="1" noMove="1" noResize="1" noEditPoints="1" noAdjustHandles="1" noChangeArrowheads="1" noChangeShapeType="1"/>
          </p:cNvSpPr>
          <p:nvPr/>
        </p:nvSpPr>
        <p:spPr>
          <a:xfrm>
            <a:off x="3466528" y="132644"/>
            <a:ext cx="8710457" cy="584775"/>
          </a:xfrm>
          <a:prstGeom prst="rect">
            <a:avLst/>
          </a:prstGeom>
          <a:solidFill>
            <a:srgbClr val="005F7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Rectangle: Rounded Corners 6">
            <a:extLst>
              <a:ext uri="{FF2B5EF4-FFF2-40B4-BE49-F238E27FC236}">
                <a16:creationId xmlns:a16="http://schemas.microsoft.com/office/drawing/2014/main" id="{92B2769E-E583-406D-7256-958CC3BD5CE4}"/>
              </a:ext>
            </a:extLst>
          </p:cNvPr>
          <p:cNvSpPr>
            <a:spLocks noGrp="1" noRot="1" noMove="1" noResize="1" noEditPoints="1" noAdjustHandles="1" noChangeArrowheads="1" noChangeShapeType="1"/>
          </p:cNvSpPr>
          <p:nvPr/>
        </p:nvSpPr>
        <p:spPr>
          <a:xfrm>
            <a:off x="184820" y="987597"/>
            <a:ext cx="2560288" cy="5790035"/>
          </a:xfrm>
          <a:prstGeom prst="round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l" defTabSz="914400" rtl="0" eaLnBrk="1" fontAlgn="base" latinLnBrk="0" hangingPunct="1">
              <a:lnSpc>
                <a:spcPct val="100000"/>
              </a:lnSpc>
              <a:spcBef>
                <a:spcPts val="0"/>
              </a:spcBef>
              <a:spcAft>
                <a:spcPts val="0"/>
              </a:spcAft>
              <a:buClrTx/>
              <a:buSzTx/>
              <a:tabLst/>
              <a:defRPr/>
            </a:pPr>
            <a:r>
              <a:rPr kumimoji="0" lang="en-US" sz="1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Discuss your strengths, challenges and opportunities as a department and key points on the ‘department worksheets’ provided.</a:t>
            </a:r>
          </a:p>
        </p:txBody>
      </p:sp>
      <p:sp>
        <p:nvSpPr>
          <p:cNvPr id="29" name="TextBox 28">
            <a:extLst>
              <a:ext uri="{FF2B5EF4-FFF2-40B4-BE49-F238E27FC236}">
                <a16:creationId xmlns:a16="http://schemas.microsoft.com/office/drawing/2014/main" id="{AB9DFA17-8CD3-CAC7-2301-0AD7342B427E}"/>
              </a:ext>
            </a:extLst>
          </p:cNvPr>
          <p:cNvSpPr txBox="1">
            <a:spLocks noGrp="1" noRot="1" noMove="1" noResize="1" noEditPoints="1" noAdjustHandles="1" noChangeArrowheads="1" noChangeShapeType="1"/>
          </p:cNvSpPr>
          <p:nvPr/>
        </p:nvSpPr>
        <p:spPr>
          <a:xfrm>
            <a:off x="5165868" y="1177169"/>
            <a:ext cx="446174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Department Worksheets</a:t>
            </a:r>
          </a:p>
        </p:txBody>
      </p:sp>
      <p:pic>
        <p:nvPicPr>
          <p:cNvPr id="13" name="Picture 12">
            <a:extLst>
              <a:ext uri="{FF2B5EF4-FFF2-40B4-BE49-F238E27FC236}">
                <a16:creationId xmlns:a16="http://schemas.microsoft.com/office/drawing/2014/main" id="{746E8947-B169-F4FA-2739-46C77E91B3BF}"/>
              </a:ext>
            </a:extLst>
          </p:cNvPr>
          <p:cNvPicPr>
            <a:picLocks noGrp="1" noRot="1" noChangeAspect="1" noMove="1" noResize="1" noEditPoints="1" noAdjustHandles="1" noChangeArrowheads="1" noChangeShapeType="1" noCrop="1"/>
          </p:cNvPicPr>
          <p:nvPr/>
        </p:nvPicPr>
        <p:blipFill>
          <a:blip r:embed="rId4"/>
          <a:stretch>
            <a:fillRect/>
          </a:stretch>
        </p:blipFill>
        <p:spPr>
          <a:xfrm>
            <a:off x="3057686" y="1814950"/>
            <a:ext cx="4751784" cy="3485890"/>
          </a:xfrm>
          <a:prstGeom prst="rect">
            <a:avLst/>
          </a:prstGeom>
          <a:effectLst>
            <a:outerShdw blurRad="63500" sx="102000" sy="102000" algn="ctr" rotWithShape="0">
              <a:prstClr val="black">
                <a:alpha val="40000"/>
              </a:prstClr>
            </a:outerShdw>
          </a:effectLst>
        </p:spPr>
      </p:pic>
      <p:pic>
        <p:nvPicPr>
          <p:cNvPr id="15" name="Picture 14">
            <a:extLst>
              <a:ext uri="{FF2B5EF4-FFF2-40B4-BE49-F238E27FC236}">
                <a16:creationId xmlns:a16="http://schemas.microsoft.com/office/drawing/2014/main" id="{7F40DDBB-6FFB-61DC-281D-C3DAE4ADFE28}"/>
              </a:ext>
            </a:extLst>
          </p:cNvPr>
          <p:cNvPicPr>
            <a:picLocks noGrp="1" noRot="1" noChangeAspect="1" noMove="1" noResize="1" noEditPoints="1" noAdjustHandles="1" noChangeArrowheads="1" noChangeShapeType="1" noCrop="1"/>
          </p:cNvPicPr>
          <p:nvPr/>
        </p:nvPicPr>
        <p:blipFill>
          <a:blip r:embed="rId5"/>
          <a:srcRect b="4396"/>
          <a:stretch/>
        </p:blipFill>
        <p:spPr>
          <a:xfrm>
            <a:off x="6941868" y="2971799"/>
            <a:ext cx="4751784" cy="3389217"/>
          </a:xfrm>
          <a:prstGeom prst="rect">
            <a:avLst/>
          </a:prstGeom>
          <a:effectLst>
            <a:outerShdw blurRad="63500" sx="102000" sy="102000" algn="ctr" rotWithShape="0">
              <a:prstClr val="black">
                <a:alpha val="40000"/>
              </a:prstClr>
            </a:outerShdw>
          </a:effectLst>
        </p:spPr>
      </p:pic>
      <p:sp>
        <p:nvSpPr>
          <p:cNvPr id="2" name="Rectangle: Rounded Corners 1">
            <a:extLst>
              <a:ext uri="{FF2B5EF4-FFF2-40B4-BE49-F238E27FC236}">
                <a16:creationId xmlns:a16="http://schemas.microsoft.com/office/drawing/2014/main" id="{E256AD30-BDB4-FAE2-DF4B-677050387685}"/>
              </a:ext>
            </a:extLst>
          </p:cNvPr>
          <p:cNvSpPr>
            <a:spLocks noGrp="1" noRot="1" noMove="1" noResize="1" noEditPoints="1" noAdjustHandles="1" noChangeArrowheads="1" noChangeShapeType="1"/>
          </p:cNvSpPr>
          <p:nvPr/>
        </p:nvSpPr>
        <p:spPr>
          <a:xfrm>
            <a:off x="184820" y="132644"/>
            <a:ext cx="11741884" cy="663802"/>
          </a:xfrm>
          <a:prstGeom prst="roundRect">
            <a:avLst/>
          </a:prstGeom>
          <a:solidFill>
            <a:schemeClr val="accent4">
              <a:lumMod val="75000"/>
            </a:schemeClr>
          </a:solidFill>
          <a:ln>
            <a:solidFill>
              <a:schemeClr val="bg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Focused Discussion</a:t>
            </a:r>
          </a:p>
        </p:txBody>
      </p:sp>
      <p:pic>
        <p:nvPicPr>
          <p:cNvPr id="5" name="Graphic 4" descr="Badge with solid fill">
            <a:extLst>
              <a:ext uri="{FF2B5EF4-FFF2-40B4-BE49-F238E27FC236}">
                <a16:creationId xmlns:a16="http://schemas.microsoft.com/office/drawing/2014/main" id="{60DA61FF-6744-411D-3B25-AA07745B1F90}"/>
              </a:ext>
            </a:extLst>
          </p:cNvPr>
          <p:cNvPicPr>
            <a:picLocks noGrp="1" noRot="1" noChangeAspec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tretch>
            <a:fillRect/>
          </a:stretch>
        </p:blipFill>
        <p:spPr>
          <a:xfrm>
            <a:off x="265296" y="153841"/>
            <a:ext cx="642605" cy="642605"/>
          </a:xfrm>
          <a:prstGeom prst="rect">
            <a:avLst/>
          </a:prstGeom>
        </p:spPr>
      </p:pic>
    </p:spTree>
    <p:custDataLst>
      <p:tags r:id="rId1"/>
    </p:custDataLst>
    <p:extLst>
      <p:ext uri="{BB962C8B-B14F-4D97-AF65-F5344CB8AC3E}">
        <p14:creationId xmlns:p14="http://schemas.microsoft.com/office/powerpoint/2010/main" val="1599379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CAF6BE1-271C-AE37-823F-F2A8E9B6061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0C000CE-65C0-C09C-6C4B-16C57FCFAAEE}"/>
              </a:ext>
            </a:extLst>
          </p:cNvPr>
          <p:cNvSpPr>
            <a:spLocks noGrp="1" noRot="1" noMove="1" noResize="1" noEditPoints="1" noAdjustHandles="1" noChangeArrowheads="1" noChangeShapeType="1"/>
          </p:cNvSpPr>
          <p:nvPr/>
        </p:nvSpPr>
        <p:spPr>
          <a:xfrm>
            <a:off x="0" y="0"/>
            <a:ext cx="12192000" cy="908720"/>
          </a:xfrm>
          <a:prstGeom prst="rect">
            <a:avLst/>
          </a:prstGeom>
          <a:solidFill>
            <a:srgbClr val="142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38C08A6-7A7A-586C-883B-589D5BB07DEA}"/>
              </a:ext>
            </a:extLst>
          </p:cNvPr>
          <p:cNvSpPr txBox="1">
            <a:spLocks noGrp="1" noRot="1" noMove="1" noResize="1" noEditPoints="1" noAdjustHandles="1" noChangeArrowheads="1" noChangeShapeType="1"/>
          </p:cNvSpPr>
          <p:nvPr/>
        </p:nvSpPr>
        <p:spPr>
          <a:xfrm>
            <a:off x="100973" y="100417"/>
            <a:ext cx="11746898" cy="707886"/>
          </a:xfrm>
          <a:prstGeom prst="rect">
            <a:avLst/>
          </a:prstGeom>
          <a:solidFill>
            <a:srgbClr val="142B5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Optional slide for whole school bar chart </a:t>
            </a:r>
          </a:p>
        </p:txBody>
      </p:sp>
      <p:pic>
        <p:nvPicPr>
          <p:cNvPr id="8" name="Picture 7">
            <a:extLst>
              <a:ext uri="{FF2B5EF4-FFF2-40B4-BE49-F238E27FC236}">
                <a16:creationId xmlns:a16="http://schemas.microsoft.com/office/drawing/2014/main" id="{C891ED10-802E-6A09-85AB-D90751295765}"/>
              </a:ext>
            </a:extLst>
          </p:cNvPr>
          <p:cNvPicPr>
            <a:picLocks noChangeAspect="1"/>
          </p:cNvPicPr>
          <p:nvPr/>
        </p:nvPicPr>
        <p:blipFill>
          <a:blip r:embed="rId4"/>
          <a:stretch>
            <a:fillRect/>
          </a:stretch>
        </p:blipFill>
        <p:spPr>
          <a:xfrm>
            <a:off x="179631" y="1532238"/>
            <a:ext cx="8383458" cy="4720283"/>
          </a:xfrm>
          <a:prstGeom prst="rect">
            <a:avLst/>
          </a:prstGeom>
        </p:spPr>
      </p:pic>
      <p:sp>
        <p:nvSpPr>
          <p:cNvPr id="9" name="TextBox 8">
            <a:extLst>
              <a:ext uri="{FF2B5EF4-FFF2-40B4-BE49-F238E27FC236}">
                <a16:creationId xmlns:a16="http://schemas.microsoft.com/office/drawing/2014/main" id="{7B0B4E76-E339-473E-9EB3-25F24DB5B1D0}"/>
              </a:ext>
            </a:extLst>
          </p:cNvPr>
          <p:cNvSpPr txBox="1"/>
          <p:nvPr/>
        </p:nvSpPr>
        <p:spPr>
          <a:xfrm>
            <a:off x="9020431" y="1451207"/>
            <a:ext cx="2669060" cy="4801314"/>
          </a:xfrm>
          <a:prstGeom prst="rect">
            <a:avLst/>
          </a:prstGeom>
          <a:noFill/>
          <a:ln>
            <a:solidFill>
              <a:schemeClr val="tx2"/>
            </a:solidFill>
          </a:ln>
        </p:spPr>
        <p:txBody>
          <a:bodyPr wrap="square" rtlCol="0">
            <a:spAutoFit/>
          </a:bodyPr>
          <a:lstStyle/>
          <a:p>
            <a:r>
              <a:rPr lang="en-GB"/>
              <a:t>Capture any common themes here. </a:t>
            </a:r>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p:txBody>
      </p:sp>
    </p:spTree>
    <p:custDataLst>
      <p:tags r:id="rId1"/>
    </p:custDataLst>
    <p:extLst>
      <p:ext uri="{BB962C8B-B14F-4D97-AF65-F5344CB8AC3E}">
        <p14:creationId xmlns:p14="http://schemas.microsoft.com/office/powerpoint/2010/main" val="3419593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7ED5C-B888-162D-89B5-6D0B9F54A3F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263543B-2ABC-C15E-3146-68D230E218A9}"/>
              </a:ext>
            </a:extLst>
          </p:cNvPr>
          <p:cNvSpPr>
            <a:spLocks noGrp="1" noRot="1" noMove="1" noResize="1" noEditPoints="1" noAdjustHandles="1" noChangeArrowheads="1" noChangeShapeType="1"/>
          </p:cNvSpPr>
          <p:nvPr/>
        </p:nvSpPr>
        <p:spPr>
          <a:xfrm>
            <a:off x="0" y="0"/>
            <a:ext cx="12192000" cy="908720"/>
          </a:xfrm>
          <a:prstGeom prst="rect">
            <a:avLst/>
          </a:prstGeom>
          <a:solidFill>
            <a:srgbClr val="142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BF61785-2C37-C669-E4D4-6BDB854F884C}"/>
              </a:ext>
            </a:extLst>
          </p:cNvPr>
          <p:cNvSpPr txBox="1">
            <a:spLocks noGrp="1" noRot="1" noMove="1" noResize="1" noEditPoints="1" noAdjustHandles="1" noChangeArrowheads="1" noChangeShapeType="1"/>
          </p:cNvSpPr>
          <p:nvPr/>
        </p:nvSpPr>
        <p:spPr>
          <a:xfrm>
            <a:off x="3466528" y="132644"/>
            <a:ext cx="8103911" cy="584775"/>
          </a:xfrm>
          <a:prstGeom prst="rect">
            <a:avLst/>
          </a:prstGeom>
          <a:solidFill>
            <a:srgbClr val="005F7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Rectangle: Rounded Corners 6">
            <a:extLst>
              <a:ext uri="{FF2B5EF4-FFF2-40B4-BE49-F238E27FC236}">
                <a16:creationId xmlns:a16="http://schemas.microsoft.com/office/drawing/2014/main" id="{929AA110-596A-729A-F5F5-C89346AE2202}"/>
              </a:ext>
            </a:extLst>
          </p:cNvPr>
          <p:cNvSpPr>
            <a:spLocks noGrp="1" noRot="1" noMove="1" noResize="1" noEditPoints="1" noAdjustHandles="1" noChangeArrowheads="1" noChangeShapeType="1"/>
          </p:cNvSpPr>
          <p:nvPr/>
        </p:nvSpPr>
        <p:spPr>
          <a:xfrm>
            <a:off x="184820" y="987597"/>
            <a:ext cx="2560288" cy="5790035"/>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base" latinLnBrk="0" hangingPunct="1">
              <a:lnSpc>
                <a:spcPct val="100000"/>
              </a:lnSpc>
              <a:spcBef>
                <a:spcPts val="0"/>
              </a:spcBef>
              <a:spcAft>
                <a:spcPts val="0"/>
              </a:spcAft>
              <a:buClrTx/>
              <a:buSzTx/>
              <a:buFont typeface="Courier New" panose="02070309020205020404" pitchFamily="49" charset="0"/>
              <a:buChar char="o"/>
              <a:tabLst/>
              <a:defRPr/>
            </a:pPr>
            <a:r>
              <a:rPr kumimoji="0" lang="en-GB" sz="1500" b="1" i="0" u="none" strike="noStrike" kern="1200" cap="none" spc="0" normalizeH="0" baseline="0" noProof="0">
                <a:ln>
                  <a:noFill/>
                </a:ln>
                <a:solidFill>
                  <a:prstClr val="white"/>
                </a:solidFill>
                <a:effectLst/>
                <a:uLnTx/>
                <a:uFillTx/>
                <a:latin typeface="Arial"/>
                <a:ea typeface="+mn-ea"/>
                <a:cs typeface="Arial"/>
              </a:rPr>
              <a:t>From quantitative and qualitative data captured, identify common themes for strengths and areas for improvement.</a:t>
            </a:r>
            <a:endParaRPr kumimoji="0" lang="en-US" sz="1500" b="1" i="0" u="none" strike="noStrike" kern="1200" cap="none" spc="0" normalizeH="0" baseline="0" noProof="0">
              <a:ln>
                <a:noFill/>
              </a:ln>
              <a:solidFill>
                <a:prstClr val="white"/>
              </a:solidFill>
              <a:effectLst/>
              <a:uLnTx/>
              <a:uFillTx/>
              <a:latin typeface="Arial"/>
              <a:ea typeface="+mn-ea"/>
              <a:cs typeface="Arial"/>
            </a:endParaRPr>
          </a:p>
          <a:p>
            <a:pPr marL="285750" marR="0" lvl="0" indent="-285750" algn="l" defTabSz="914400" rtl="0" eaLnBrk="1" fontAlgn="base"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500" b="1" i="0" u="none" strike="noStrike" kern="1200" cap="none" spc="0" normalizeH="0" baseline="0" noProof="0">
              <a:ln>
                <a:noFill/>
              </a:ln>
              <a:solidFill>
                <a:prstClr val="white"/>
              </a:solidFill>
              <a:effectLst/>
              <a:uLnTx/>
              <a:uFillTx/>
              <a:latin typeface="Arial"/>
              <a:ea typeface="+mn-ea"/>
              <a:cs typeface="Arial"/>
            </a:endParaRPr>
          </a:p>
          <a:p>
            <a:pPr marL="285750" marR="0" lvl="0" indent="-285750" algn="l" defTabSz="914400" rtl="0" eaLnBrk="1" fontAlgn="base" latinLnBrk="0" hangingPunct="1">
              <a:lnSpc>
                <a:spcPct val="100000"/>
              </a:lnSpc>
              <a:spcBef>
                <a:spcPts val="0"/>
              </a:spcBef>
              <a:spcAft>
                <a:spcPts val="0"/>
              </a:spcAft>
              <a:buClrTx/>
              <a:buSzTx/>
              <a:buFont typeface="Courier New" panose="02070309020205020404" pitchFamily="49" charset="0"/>
              <a:buChar char="o"/>
              <a:tabLst/>
              <a:defRPr/>
            </a:pPr>
            <a:r>
              <a:rPr kumimoji="0" lang="en-US" sz="1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Identify and capture agreed key areas for improvement </a:t>
            </a:r>
          </a:p>
          <a:p>
            <a:pPr marL="285750" marR="0" lvl="0" indent="-285750" algn="l" defTabSz="914400" rtl="0" eaLnBrk="1" fontAlgn="base"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Courier New" panose="02070309020205020404" pitchFamily="49" charset="0"/>
              <a:buChar char="o"/>
              <a:tabLst/>
              <a:defRPr/>
            </a:pPr>
            <a:r>
              <a:rPr kumimoji="0" lang="en-US" sz="1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For each area of improvement, identify targets and break down targets into manageable tasks with agreed timescales.</a:t>
            </a:r>
          </a:p>
        </p:txBody>
      </p:sp>
      <p:sp>
        <p:nvSpPr>
          <p:cNvPr id="28" name="TextBox 27">
            <a:extLst>
              <a:ext uri="{FF2B5EF4-FFF2-40B4-BE49-F238E27FC236}">
                <a16:creationId xmlns:a16="http://schemas.microsoft.com/office/drawing/2014/main" id="{3C01361E-8F00-797E-0553-8DC53632A2AF}"/>
              </a:ext>
            </a:extLst>
          </p:cNvPr>
          <p:cNvSpPr txBox="1">
            <a:spLocks noGrp="1" noRot="1" noMove="1" noResize="1" noEditPoints="1" noAdjustHandles="1" noChangeArrowheads="1" noChangeShapeType="1"/>
          </p:cNvSpPr>
          <p:nvPr/>
        </p:nvSpPr>
        <p:spPr>
          <a:xfrm>
            <a:off x="5383419" y="987597"/>
            <a:ext cx="35065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Action Planning Worksheets</a:t>
            </a:r>
          </a:p>
        </p:txBody>
      </p:sp>
      <p:pic>
        <p:nvPicPr>
          <p:cNvPr id="5" name="Picture 4">
            <a:extLst>
              <a:ext uri="{FF2B5EF4-FFF2-40B4-BE49-F238E27FC236}">
                <a16:creationId xmlns:a16="http://schemas.microsoft.com/office/drawing/2014/main" id="{6CEBE702-1FC9-9421-D298-43FCBF75F063}"/>
              </a:ext>
            </a:extLst>
          </p:cNvPr>
          <p:cNvPicPr>
            <a:picLocks noGrp="1" noRot="1" noChangeAspect="1" noMove="1" noResize="1" noEditPoints="1" noAdjustHandles="1" noChangeArrowheads="1" noChangeShapeType="1" noCrop="1"/>
          </p:cNvPicPr>
          <p:nvPr/>
        </p:nvPicPr>
        <p:blipFill>
          <a:blip r:embed="rId4"/>
          <a:stretch>
            <a:fillRect/>
          </a:stretch>
        </p:blipFill>
        <p:spPr>
          <a:xfrm>
            <a:off x="3115306" y="1531499"/>
            <a:ext cx="4536226" cy="3382746"/>
          </a:xfrm>
          <a:prstGeom prst="rect">
            <a:avLst/>
          </a:prstGeom>
        </p:spPr>
      </p:pic>
      <p:pic>
        <p:nvPicPr>
          <p:cNvPr id="12" name="Picture 11">
            <a:extLst>
              <a:ext uri="{FF2B5EF4-FFF2-40B4-BE49-F238E27FC236}">
                <a16:creationId xmlns:a16="http://schemas.microsoft.com/office/drawing/2014/main" id="{49EB914F-B6F5-07B3-6AB1-8541E3CF463A}"/>
              </a:ext>
            </a:extLst>
          </p:cNvPr>
          <p:cNvPicPr>
            <a:picLocks noGrp="1" noRot="1" noChangeAspect="1" noMove="1" noResize="1" noEditPoints="1" noAdjustHandles="1" noChangeArrowheads="1" noChangeShapeType="1" noCrop="1"/>
          </p:cNvPicPr>
          <p:nvPr/>
        </p:nvPicPr>
        <p:blipFill>
          <a:blip r:embed="rId5"/>
          <a:stretch>
            <a:fillRect/>
          </a:stretch>
        </p:blipFill>
        <p:spPr>
          <a:xfrm>
            <a:off x="7034212" y="2987528"/>
            <a:ext cx="4536227" cy="3365012"/>
          </a:xfrm>
          <a:prstGeom prst="rect">
            <a:avLst/>
          </a:prstGeom>
        </p:spPr>
      </p:pic>
      <p:sp>
        <p:nvSpPr>
          <p:cNvPr id="2" name="Rectangle: Rounded Corners 1">
            <a:extLst>
              <a:ext uri="{FF2B5EF4-FFF2-40B4-BE49-F238E27FC236}">
                <a16:creationId xmlns:a16="http://schemas.microsoft.com/office/drawing/2014/main" id="{1D45B790-CE0C-7690-DF51-54B2179996BF}"/>
              </a:ext>
            </a:extLst>
          </p:cNvPr>
          <p:cNvSpPr>
            <a:spLocks noGrp="1" noRot="1" noMove="1" noResize="1" noEditPoints="1" noAdjustHandles="1" noChangeArrowheads="1" noChangeShapeType="1"/>
          </p:cNvSpPr>
          <p:nvPr/>
        </p:nvSpPr>
        <p:spPr>
          <a:xfrm>
            <a:off x="184819" y="134122"/>
            <a:ext cx="11845599" cy="640475"/>
          </a:xfrm>
          <a:prstGeom prst="roundRect">
            <a:avLst/>
          </a:prstGeom>
          <a:solidFill>
            <a:schemeClr val="accent4">
              <a:lumMod val="50000"/>
            </a:schemeClr>
          </a:solidFill>
          <a:ln>
            <a:solidFill>
              <a:schemeClr val="bg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Action Planning</a:t>
            </a:r>
          </a:p>
        </p:txBody>
      </p:sp>
      <p:pic>
        <p:nvPicPr>
          <p:cNvPr id="6" name="Graphic 5" descr="Badge 3 with solid fill">
            <a:extLst>
              <a:ext uri="{FF2B5EF4-FFF2-40B4-BE49-F238E27FC236}">
                <a16:creationId xmlns:a16="http://schemas.microsoft.com/office/drawing/2014/main" id="{D1B9DF63-9DF7-4954-1267-645971962BFF}"/>
              </a:ext>
            </a:extLst>
          </p:cNvPr>
          <p:cNvPicPr>
            <a:picLocks noGrp="1" noRot="1" noChangeAspec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tretch>
            <a:fillRect/>
          </a:stretch>
        </p:blipFill>
        <p:spPr>
          <a:xfrm>
            <a:off x="273812" y="131992"/>
            <a:ext cx="642605" cy="642605"/>
          </a:xfrm>
          <a:prstGeom prst="rect">
            <a:avLst/>
          </a:prstGeom>
        </p:spPr>
      </p:pic>
    </p:spTree>
    <p:custDataLst>
      <p:tags r:id="rId1"/>
    </p:custDataLst>
    <p:extLst>
      <p:ext uri="{BB962C8B-B14F-4D97-AF65-F5344CB8AC3E}">
        <p14:creationId xmlns:p14="http://schemas.microsoft.com/office/powerpoint/2010/main" val="172872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FFBFF0-51A6-799E-4243-9176B93364B1}"/>
              </a:ext>
            </a:extLst>
          </p:cNvPr>
          <p:cNvSpPr>
            <a:spLocks noGrp="1" noRot="1" noMove="1" noResize="1" noEditPoints="1" noAdjustHandles="1" noChangeArrowheads="1" noChangeShapeType="1"/>
          </p:cNvSpPr>
          <p:nvPr/>
        </p:nvSpPr>
        <p:spPr>
          <a:xfrm>
            <a:off x="0" y="0"/>
            <a:ext cx="12192000" cy="6858000"/>
          </a:xfrm>
          <a:prstGeom prst="rect">
            <a:avLst/>
          </a:prstGeom>
          <a:solidFill>
            <a:srgbClr val="142B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9599A70-DF6C-4445-9A35-48EEFB6702D8}"/>
              </a:ext>
            </a:extLst>
          </p:cNvPr>
          <p:cNvSpPr txBox="1">
            <a:spLocks noGrp="1" noRot="1" noMove="1" noResize="1" noEditPoints="1" noAdjustHandles="1" noChangeArrowheads="1" noChangeShapeType="1"/>
          </p:cNvSpPr>
          <p:nvPr/>
        </p:nvSpPr>
        <p:spPr>
          <a:xfrm>
            <a:off x="3499870" y="3013501"/>
            <a:ext cx="5192260" cy="83099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a:ea typeface="+mn-ea"/>
                <a:cs typeface="Arial"/>
              </a:rPr>
              <a:t>Thank you</a:t>
            </a:r>
          </a:p>
        </p:txBody>
      </p:sp>
      <p:sp>
        <p:nvSpPr>
          <p:cNvPr id="6" name="TextBox 5">
            <a:extLst>
              <a:ext uri="{FF2B5EF4-FFF2-40B4-BE49-F238E27FC236}">
                <a16:creationId xmlns:a16="http://schemas.microsoft.com/office/drawing/2014/main" id="{E3247556-B125-4492-9E39-F2B7F52C33F0}"/>
              </a:ext>
            </a:extLst>
          </p:cNvPr>
          <p:cNvSpPr txBox="1">
            <a:spLocks noGrp="1" noRot="1" noMove="1" noResize="1" noEditPoints="1" noAdjustHandles="1" noChangeArrowheads="1" noChangeShapeType="1"/>
          </p:cNvSpPr>
          <p:nvPr/>
        </p:nvSpPr>
        <p:spPr>
          <a:xfrm>
            <a:off x="3745606" y="6495001"/>
            <a:ext cx="470078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Making skills work for Scotland</a:t>
            </a:r>
          </a:p>
        </p:txBody>
      </p:sp>
      <p:pic>
        <p:nvPicPr>
          <p:cNvPr id="4" name="Picture 3">
            <a:extLst>
              <a:ext uri="{FF2B5EF4-FFF2-40B4-BE49-F238E27FC236}">
                <a16:creationId xmlns:a16="http://schemas.microsoft.com/office/drawing/2014/main" id="{A7DF73E5-B8F3-71FE-EB0D-E9B5A5B9F20F}"/>
              </a:ext>
            </a:extLst>
          </p:cNvPr>
          <p:cNvPicPr>
            <a:picLocks noGrp="1" noRot="1" noChangeAspect="1" noMove="1" noResize="1" noEditPoints="1" noAdjustHandles="1" noChangeArrowheads="1" noChangeShapeType="1" noCrop="1"/>
          </p:cNvPicPr>
          <p:nvPr/>
        </p:nvPicPr>
        <p:blipFill rotWithShape="1">
          <a:blip r:embed="rId4"/>
          <a:srcRect l="17797"/>
          <a:stretch/>
        </p:blipFill>
        <p:spPr>
          <a:xfrm>
            <a:off x="352612" y="658260"/>
            <a:ext cx="1628587" cy="1041400"/>
          </a:xfrm>
          <a:prstGeom prst="rect">
            <a:avLst/>
          </a:prstGeom>
        </p:spPr>
      </p:pic>
    </p:spTree>
    <p:custDataLst>
      <p:tags r:id="rId1"/>
    </p:custDataLst>
    <p:extLst>
      <p:ext uri="{BB962C8B-B14F-4D97-AF65-F5344CB8AC3E}">
        <p14:creationId xmlns:p14="http://schemas.microsoft.com/office/powerpoint/2010/main" val="2326851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B3B0A3-A727-1D0C-64F9-BF96BEF507C4}"/>
              </a:ext>
            </a:extLst>
          </p:cNvPr>
          <p:cNvSpPr>
            <a:spLocks noGrp="1" noRot="1" noMove="1" noResize="1" noEditPoints="1" noAdjustHandles="1" noChangeArrowheads="1" noChangeShapeType="1"/>
          </p:cNvSpPr>
          <p:nvPr/>
        </p:nvSpPr>
        <p:spPr>
          <a:xfrm>
            <a:off x="0" y="0"/>
            <a:ext cx="12192000" cy="6858000"/>
          </a:xfrm>
          <a:prstGeom prst="rect">
            <a:avLst/>
          </a:prstGeom>
          <a:solidFill>
            <a:srgbClr val="142B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56173"/>
            <a:r>
              <a:rPr lang="en-GB" sz="4000" dirty="0">
                <a:solidFill>
                  <a:prstClr val="white"/>
                </a:solidFill>
                <a:latin typeface="Arial" panose="020B0604020202020204" pitchFamily="34" charset="0"/>
                <a:cs typeface="Arial" panose="020B0604020202020204" pitchFamily="34" charset="0"/>
              </a:rPr>
              <a:t>Illustrative statements</a:t>
            </a:r>
          </a:p>
        </p:txBody>
      </p:sp>
    </p:spTree>
    <p:extLst>
      <p:ext uri="{BB962C8B-B14F-4D97-AF65-F5344CB8AC3E}">
        <p14:creationId xmlns:p14="http://schemas.microsoft.com/office/powerpoint/2010/main" val="1167825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725E79A2-AF67-C677-FFFA-4E20E66A883A}"/>
              </a:ext>
            </a:extLst>
          </p:cNvPr>
          <p:cNvSpPr txBox="1">
            <a:spLocks noGrp="1" noRot="1" noMove="1" noResize="1" noEditPoints="1" noAdjustHandles="1" noChangeArrowheads="1" noChangeShapeType="1"/>
          </p:cNvSpPr>
          <p:nvPr/>
        </p:nvSpPr>
        <p:spPr>
          <a:xfrm>
            <a:off x="4453624" y="232193"/>
            <a:ext cx="4674919" cy="341760"/>
          </a:xfrm>
          <a:prstGeom prst="rect">
            <a:avLst/>
          </a:prstGeom>
          <a:noFill/>
        </p:spPr>
        <p:txBody>
          <a:bodyPr wrap="square" rtlCol="0">
            <a:spAutoFit/>
          </a:bodyPr>
          <a:lstStyle/>
          <a:p>
            <a:pPr defTabSz="250877"/>
            <a:r>
              <a:rPr lang="en-GB" sz="1621" b="1">
                <a:solidFill>
                  <a:prstClr val="white"/>
                </a:solidFill>
                <a:latin typeface="Arial" panose="020B0604020202020204" pitchFamily="34" charset="0"/>
                <a:cs typeface="Arial" panose="020B0604020202020204" pitchFamily="34" charset="0"/>
              </a:rPr>
              <a:t>Embedding skills: commit stage </a:t>
            </a:r>
          </a:p>
        </p:txBody>
      </p:sp>
      <p:grpSp>
        <p:nvGrpSpPr>
          <p:cNvPr id="2" name="Group 1">
            <a:extLst>
              <a:ext uri="{FF2B5EF4-FFF2-40B4-BE49-F238E27FC236}">
                <a16:creationId xmlns:a16="http://schemas.microsoft.com/office/drawing/2014/main" id="{7E560898-6175-79F7-2806-FAC6A634589E}"/>
              </a:ext>
            </a:extLst>
          </p:cNvPr>
          <p:cNvGrpSpPr>
            <a:grpSpLocks noGrp="1" noUngrp="1" noRot="1" noMove="1" noResize="1"/>
          </p:cNvGrpSpPr>
          <p:nvPr/>
        </p:nvGrpSpPr>
        <p:grpSpPr>
          <a:xfrm>
            <a:off x="127623" y="7964"/>
            <a:ext cx="1511952" cy="224229"/>
            <a:chOff x="175461" y="253511"/>
            <a:chExt cx="2116732" cy="313920"/>
          </a:xfrm>
        </p:grpSpPr>
        <p:sp>
          <p:nvSpPr>
            <p:cNvPr id="16" name="TextBox 15">
              <a:extLst>
                <a:ext uri="{FF2B5EF4-FFF2-40B4-BE49-F238E27FC236}">
                  <a16:creationId xmlns:a16="http://schemas.microsoft.com/office/drawing/2014/main" id="{DC5B9474-FA19-5E25-B058-E3028934F60F}"/>
                </a:ext>
              </a:extLst>
            </p:cNvPr>
            <p:cNvSpPr txBox="1">
              <a:spLocks noGrp="1" noRot="1" noMove="1" noResize="1" noEditPoints="1" noAdjustHandles="1" noChangeArrowheads="1" noChangeShapeType="1"/>
            </p:cNvSpPr>
            <p:nvPr/>
          </p:nvSpPr>
          <p:spPr>
            <a:xfrm>
              <a:off x="175461" y="253511"/>
              <a:ext cx="2116732" cy="313920"/>
            </a:xfrm>
            <a:prstGeom prst="rect">
              <a:avLst/>
            </a:prstGeom>
            <a:noFill/>
          </p:spPr>
          <p:txBody>
            <a:bodyPr wrap="none" rtlCol="0">
              <a:spAutoFit/>
            </a:bodyPr>
            <a:lstStyle/>
            <a:p>
              <a:pPr defTabSz="250877"/>
              <a:r>
                <a:rPr lang="en-GB" sz="857" dirty="0">
                  <a:solidFill>
                    <a:srgbClr val="006373"/>
                  </a:solidFill>
                  <a:latin typeface="Arial" panose="020B0604020202020204" pitchFamily="34" charset="0"/>
                  <a:cs typeface="Arial" panose="020B0604020202020204" pitchFamily="34" charset="0"/>
                </a:rPr>
                <a:t>Embedding Skills Audit tool</a:t>
              </a:r>
            </a:p>
          </p:txBody>
        </p:sp>
        <p:cxnSp>
          <p:nvCxnSpPr>
            <p:cNvPr id="19" name="Straight Connector 18">
              <a:extLst>
                <a:ext uri="{FF2B5EF4-FFF2-40B4-BE49-F238E27FC236}">
                  <a16:creationId xmlns:a16="http://schemas.microsoft.com/office/drawing/2014/main" id="{55252D39-23BC-D392-CB4C-10D61C4FA6AE}"/>
                </a:ext>
              </a:extLst>
            </p:cNvPr>
            <p:cNvCxnSpPr>
              <a:cxnSpLocks noGrp="1" noRot="1" noMove="1" noResize="1" noEditPoints="1" noAdjustHandles="1" noChangeArrowheads="1" noChangeShapeType="1"/>
            </p:cNvCxnSpPr>
            <p:nvPr/>
          </p:nvCxnSpPr>
          <p:spPr>
            <a:xfrm>
              <a:off x="280903" y="500462"/>
              <a:ext cx="1854505" cy="0"/>
            </a:xfrm>
            <a:prstGeom prst="line">
              <a:avLst/>
            </a:prstGeom>
            <a:ln>
              <a:solidFill>
                <a:srgbClr val="006373"/>
              </a:solidFill>
            </a:ln>
          </p:spPr>
          <p:style>
            <a:lnRef idx="1">
              <a:schemeClr val="accent1"/>
            </a:lnRef>
            <a:fillRef idx="0">
              <a:schemeClr val="accent1"/>
            </a:fillRef>
            <a:effectRef idx="0">
              <a:schemeClr val="accent1"/>
            </a:effectRef>
            <a:fontRef idx="minor">
              <a:schemeClr val="tx1"/>
            </a:fontRef>
          </p:style>
        </p:cxnSp>
      </p:grpSp>
      <p:sp>
        <p:nvSpPr>
          <p:cNvPr id="30" name="Rectangle: Rounded Corners 29">
            <a:extLst>
              <a:ext uri="{FF2B5EF4-FFF2-40B4-BE49-F238E27FC236}">
                <a16:creationId xmlns:a16="http://schemas.microsoft.com/office/drawing/2014/main" id="{0448B5D1-D23B-B9BB-3FA9-DA877E505F21}"/>
              </a:ext>
            </a:extLst>
          </p:cNvPr>
          <p:cNvSpPr>
            <a:spLocks noGrp="1" noRot="1" noMove="1" noResize="1" noEditPoints="1" noAdjustHandles="1" noChangeArrowheads="1" noChangeShapeType="1"/>
          </p:cNvSpPr>
          <p:nvPr/>
        </p:nvSpPr>
        <p:spPr>
          <a:xfrm>
            <a:off x="127623" y="288218"/>
            <a:ext cx="11988177" cy="642466"/>
          </a:xfrm>
          <a:prstGeom prst="roundRect">
            <a:avLst/>
          </a:prstGeom>
          <a:solidFill>
            <a:srgbClr val="92AF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50877"/>
            <a:r>
              <a:rPr lang="en-GB" sz="2000" b="1">
                <a:solidFill>
                  <a:prstClr val="white"/>
                </a:solidFill>
                <a:latin typeface="Arial" panose="020B0604020202020204" pitchFamily="34" charset="0"/>
                <a:cs typeface="Arial" panose="020B0604020202020204" pitchFamily="34" charset="0"/>
              </a:rPr>
              <a:t>Commit</a:t>
            </a:r>
            <a:endParaRPr lang="en-GB" sz="988" b="1">
              <a:solidFill>
                <a:prstClr val="white"/>
              </a:solidFill>
              <a:latin typeface="Arial" panose="020B0604020202020204" pitchFamily="34" charset="0"/>
              <a:cs typeface="Arial" panose="020B0604020202020204" pitchFamily="34" charset="0"/>
            </a:endParaRPr>
          </a:p>
        </p:txBody>
      </p:sp>
      <p:graphicFrame>
        <p:nvGraphicFramePr>
          <p:cNvPr id="32" name="Table 33">
            <a:extLst>
              <a:ext uri="{FF2B5EF4-FFF2-40B4-BE49-F238E27FC236}">
                <a16:creationId xmlns:a16="http://schemas.microsoft.com/office/drawing/2014/main" id="{F9F3E9BE-61E6-603A-9827-F204CB16C5DA}"/>
              </a:ext>
            </a:extLst>
          </p:cNvPr>
          <p:cNvGraphicFramePr>
            <a:graphicFrameLocks noGrp="1" noDrilldown="1" noMove="1" noResize="1"/>
          </p:cNvGraphicFramePr>
          <p:nvPr>
            <p:extLst>
              <p:ext uri="{D42A27DB-BD31-4B8C-83A1-F6EECF244321}">
                <p14:modId xmlns:p14="http://schemas.microsoft.com/office/powerpoint/2010/main" val="2698676886"/>
              </p:ext>
            </p:extLst>
          </p:nvPr>
        </p:nvGraphicFramePr>
        <p:xfrm>
          <a:off x="152371" y="941265"/>
          <a:ext cx="11938679" cy="5808307"/>
        </p:xfrm>
        <a:graphic>
          <a:graphicData uri="http://schemas.openxmlformats.org/drawingml/2006/table">
            <a:tbl>
              <a:tblPr firstRow="1" bandRow="1">
                <a:tableStyleId>{5C22544A-7EE6-4342-B048-85BDC9FD1C3A}</a:tableStyleId>
              </a:tblPr>
              <a:tblGrid>
                <a:gridCol w="2455586">
                  <a:extLst>
                    <a:ext uri="{9D8B030D-6E8A-4147-A177-3AD203B41FA5}">
                      <a16:colId xmlns:a16="http://schemas.microsoft.com/office/drawing/2014/main" val="2054948548"/>
                    </a:ext>
                  </a:extLst>
                </a:gridCol>
                <a:gridCol w="217791">
                  <a:extLst>
                    <a:ext uri="{9D8B030D-6E8A-4147-A177-3AD203B41FA5}">
                      <a16:colId xmlns:a16="http://schemas.microsoft.com/office/drawing/2014/main" val="1561134789"/>
                    </a:ext>
                  </a:extLst>
                </a:gridCol>
                <a:gridCol w="2943240">
                  <a:extLst>
                    <a:ext uri="{9D8B030D-6E8A-4147-A177-3AD203B41FA5}">
                      <a16:colId xmlns:a16="http://schemas.microsoft.com/office/drawing/2014/main" val="1002439551"/>
                    </a:ext>
                  </a:extLst>
                </a:gridCol>
                <a:gridCol w="217791">
                  <a:extLst>
                    <a:ext uri="{9D8B030D-6E8A-4147-A177-3AD203B41FA5}">
                      <a16:colId xmlns:a16="http://schemas.microsoft.com/office/drawing/2014/main" val="2846238810"/>
                    </a:ext>
                  </a:extLst>
                </a:gridCol>
                <a:gridCol w="2943240">
                  <a:extLst>
                    <a:ext uri="{9D8B030D-6E8A-4147-A177-3AD203B41FA5}">
                      <a16:colId xmlns:a16="http://schemas.microsoft.com/office/drawing/2014/main" val="2148776652"/>
                    </a:ext>
                  </a:extLst>
                </a:gridCol>
                <a:gridCol w="217791">
                  <a:extLst>
                    <a:ext uri="{9D8B030D-6E8A-4147-A177-3AD203B41FA5}">
                      <a16:colId xmlns:a16="http://schemas.microsoft.com/office/drawing/2014/main" val="183569569"/>
                    </a:ext>
                  </a:extLst>
                </a:gridCol>
                <a:gridCol w="2943240">
                  <a:extLst>
                    <a:ext uri="{9D8B030D-6E8A-4147-A177-3AD203B41FA5}">
                      <a16:colId xmlns:a16="http://schemas.microsoft.com/office/drawing/2014/main" val="2885892047"/>
                    </a:ext>
                  </a:extLst>
                </a:gridCol>
              </a:tblGrid>
              <a:tr h="407903">
                <a:tc>
                  <a:txBody>
                    <a:bodyPr/>
                    <a:lstStyle/>
                    <a:p>
                      <a:endParaRPr lang="en-GB" sz="1300" b="0">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300" b="0">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Arial" panose="020B0604020202020204" pitchFamily="34" charset="0"/>
                          <a:cs typeface="Arial" panose="020B0604020202020204" pitchFamily="34" charset="0"/>
                        </a:rPr>
                        <a:t>Emerging</a:t>
                      </a:r>
                    </a:p>
                    <a:p>
                      <a:pPr algn="ctr"/>
                      <a:r>
                        <a:rPr lang="en-GB" sz="900" b="0" dirty="0">
                          <a:solidFill>
                            <a:schemeClr val="tx1"/>
                          </a:solidFill>
                          <a:latin typeface="Arial" panose="020B0604020202020204" pitchFamily="34" charset="0"/>
                          <a:cs typeface="Arial" panose="020B0604020202020204" pitchFamily="34" charset="0"/>
                        </a:rPr>
                        <a:t>(Example score 1)</a:t>
                      </a: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92AF2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00" b="1">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Arial" panose="020B0604020202020204" pitchFamily="34" charset="0"/>
                          <a:cs typeface="Arial" panose="020B0604020202020204" pitchFamily="34" charset="0"/>
                        </a:rPr>
                        <a:t>Progressing</a:t>
                      </a:r>
                    </a:p>
                    <a:p>
                      <a:pPr marL="0" marR="0" lvl="0" indent="0" algn="ctr" defTabSz="1280160" rtl="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Arial" panose="020B0604020202020204" pitchFamily="34" charset="0"/>
                          <a:cs typeface="Arial" panose="020B0604020202020204" pitchFamily="34" charset="0"/>
                        </a:rPr>
                        <a:t>(Example score 3)</a:t>
                      </a: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92AF2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00" b="1">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Arial" panose="020B0604020202020204" pitchFamily="34" charset="0"/>
                          <a:cs typeface="Arial" panose="020B0604020202020204" pitchFamily="34" charset="0"/>
                        </a:rPr>
                        <a:t>Fully Established</a:t>
                      </a:r>
                    </a:p>
                    <a:p>
                      <a:pPr marL="0" marR="0" lvl="0" indent="0" algn="ctr" defTabSz="1280160" rtl="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Arial" panose="020B0604020202020204" pitchFamily="34" charset="0"/>
                          <a:cs typeface="Arial" panose="020B0604020202020204" pitchFamily="34" charset="0"/>
                        </a:rPr>
                        <a:t>(Example score 5)</a:t>
                      </a: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92AF2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3721062"/>
                  </a:ext>
                </a:extLst>
              </a:tr>
              <a:tr h="1389076">
                <a:tc>
                  <a:txBody>
                    <a:bodyPr/>
                    <a:lstStyle/>
                    <a:p>
                      <a:pPr algn="l"/>
                      <a:r>
                        <a:rPr lang="en-US" sz="900" b="1" dirty="0">
                          <a:solidFill>
                            <a:schemeClr val="bg1"/>
                          </a:solidFill>
                          <a:latin typeface="Arial" panose="020B0604020202020204" pitchFamily="34" charset="0"/>
                        </a:rPr>
                        <a:t>Commit (</a:t>
                      </a:r>
                      <a:r>
                        <a:rPr lang="en-US" sz="900" b="1" dirty="0" err="1">
                          <a:solidFill>
                            <a:schemeClr val="bg1"/>
                          </a:solidFill>
                          <a:latin typeface="Arial" panose="020B0604020202020204" pitchFamily="34" charset="0"/>
                        </a:rPr>
                        <a:t>i</a:t>
                      </a:r>
                      <a:r>
                        <a:rPr lang="en-US" sz="900" b="1" dirty="0">
                          <a:solidFill>
                            <a:schemeClr val="bg1"/>
                          </a:solidFill>
                          <a:latin typeface="Arial" panose="020B0604020202020204" pitchFamily="34" charset="0"/>
                        </a:rPr>
                        <a:t>): </a:t>
                      </a:r>
                    </a:p>
                    <a:p>
                      <a:pPr algn="l"/>
                      <a:endParaRPr lang="en-US" sz="900" b="1" dirty="0">
                        <a:solidFill>
                          <a:schemeClr val="bg1"/>
                        </a:solidFill>
                        <a:latin typeface="Arial" panose="020B0604020202020204" pitchFamily="34" charset="0"/>
                      </a:endParaRPr>
                    </a:p>
                    <a:p>
                      <a:pPr algn="l"/>
                      <a:r>
                        <a:rPr lang="en-US" sz="900" b="1" dirty="0">
                          <a:solidFill>
                            <a:schemeClr val="bg1"/>
                          </a:solidFill>
                          <a:latin typeface="Arial" panose="020B0604020202020204" pitchFamily="34" charset="0"/>
                        </a:rPr>
                        <a:t>The skills agenda has been identified as a priority within the school improvement plan/strategic plan and actions for improvement have been captured at whole school/college and department level</a:t>
                      </a:r>
                      <a:r>
                        <a:rPr lang="en-US" sz="900" b="0" dirty="0">
                          <a:solidFill>
                            <a:schemeClr val="bg1"/>
                          </a:solidFill>
                          <a:latin typeface="Arial" panose="020B0604020202020204" pitchFamily="34" charset="0"/>
                        </a:rPr>
                        <a:t>. </a:t>
                      </a: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AF2B"/>
                    </a:solidFill>
                  </a:tcPr>
                </a:tc>
                <a:tc>
                  <a:txBody>
                    <a:bodyPr/>
                    <a:lstStyle/>
                    <a:p>
                      <a:endParaRPr lang="en-GB" sz="1300" b="0">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28575" cap="flat" cmpd="sng" algn="ctr">
                      <a:solidFill>
                        <a:srgbClr val="92AF2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solidFill>
                            <a:schemeClr val="tx1"/>
                          </a:solidFill>
                          <a:latin typeface="Arial" panose="020B0604020202020204" pitchFamily="34" charset="0"/>
                          <a:cs typeface="Arial" panose="020B0604020202020204" pitchFamily="34" charset="0"/>
                        </a:rPr>
                        <a:t>The skills agenda has not yet been highlighted as a priority within the school improvement plan/strategic plan and does not currently inform curriculum rationale. </a:t>
                      </a:r>
                    </a:p>
                    <a:p>
                      <a:endParaRPr lang="en-GB" sz="900" b="0" dirty="0">
                        <a:solidFill>
                          <a:schemeClr val="tx1"/>
                        </a:solidFill>
                        <a:latin typeface="Arial" panose="020B0604020202020204" pitchFamily="34" charset="0"/>
                        <a:cs typeface="Arial" panose="020B0604020202020204" pitchFamily="34" charset="0"/>
                      </a:endParaRPr>
                    </a:p>
                  </a:txBody>
                  <a:tcPr marL="65314" marR="65314" marT="32657" marB="32657">
                    <a:lnL w="28575" cap="flat" cmpd="sng" algn="ctr">
                      <a:solidFill>
                        <a:srgbClr val="92AF2B"/>
                      </a:solidFill>
                      <a:prstDash val="solid"/>
                      <a:round/>
                      <a:headEnd type="none" w="med" len="med"/>
                      <a:tailEnd type="none" w="med" len="med"/>
                    </a:lnL>
                    <a:lnR w="28575" cap="flat" cmpd="sng" algn="ctr">
                      <a:solidFill>
                        <a:srgbClr val="92AF2B"/>
                      </a:solidFill>
                      <a:prstDash val="solid"/>
                      <a:round/>
                      <a:headEnd type="none" w="med" len="med"/>
                      <a:tailEnd type="none" w="med" len="med"/>
                    </a:lnR>
                    <a:lnT w="28575" cap="flat" cmpd="sng" algn="ctr">
                      <a:solidFill>
                        <a:srgbClr val="92AF2B"/>
                      </a:solidFill>
                      <a:prstDash val="solid"/>
                      <a:round/>
                      <a:headEnd type="none" w="med" len="med"/>
                      <a:tailEnd type="none" w="med" len="med"/>
                    </a:lnT>
                    <a:lnB w="28575" cap="flat" cmpd="sng" algn="ctr">
                      <a:solidFill>
                        <a:srgbClr val="92AF2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300" b="0">
                        <a:solidFill>
                          <a:schemeClr val="tx1"/>
                        </a:solidFill>
                        <a:latin typeface="Arial" panose="020B0604020202020204" pitchFamily="34" charset="0"/>
                        <a:cs typeface="Arial" panose="020B0604020202020204" pitchFamily="34" charset="0"/>
                      </a:endParaRPr>
                    </a:p>
                  </a:txBody>
                  <a:tcPr marL="65314" marR="65314" marT="32657" marB="32657">
                    <a:lnL w="28575" cap="flat" cmpd="sng" algn="ctr">
                      <a:solidFill>
                        <a:srgbClr val="92AF2B"/>
                      </a:solidFill>
                      <a:prstDash val="solid"/>
                      <a:round/>
                      <a:headEnd type="none" w="med" len="med"/>
                      <a:tailEnd type="none" w="med" len="med"/>
                    </a:lnL>
                    <a:lnR w="28575" cap="flat" cmpd="sng" algn="ctr">
                      <a:solidFill>
                        <a:srgbClr val="92AF2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r>
                        <a:rPr lang="en-US" sz="900" dirty="0">
                          <a:solidFill>
                            <a:srgbClr val="000000"/>
                          </a:solidFill>
                          <a:latin typeface="Arial" panose="020B0604020202020204" pitchFamily="34" charset="0"/>
                          <a:cs typeface="Arial" panose="020B0604020202020204" pitchFamily="34" charset="0"/>
                        </a:rPr>
                        <a:t>The skills agenda has been identified as a priority within the school improvement plan/strategic plan and improvement actions have been identified. </a:t>
                      </a:r>
                    </a:p>
                    <a:p>
                      <a:pPr marL="171450" indent="-171450" algn="l">
                        <a:buFont typeface="Arial" panose="020B0604020202020204" pitchFamily="34" charset="0"/>
                        <a:buChar char="•"/>
                      </a:pPr>
                      <a:endParaRPr lang="en-US" sz="9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900" dirty="0">
                          <a:solidFill>
                            <a:srgbClr val="000000"/>
                          </a:solidFill>
                          <a:latin typeface="Arial" panose="020B0604020202020204" pitchFamily="34" charset="0"/>
                          <a:cs typeface="Arial" panose="020B0604020202020204" pitchFamily="34" charset="0"/>
                        </a:rPr>
                        <a:t>This priority has not yet filtered into department level work plans and no department improvement actions have been identified. </a:t>
                      </a:r>
                    </a:p>
                    <a:p>
                      <a:endParaRPr lang="en-GB" sz="1300" b="0" dirty="0">
                        <a:solidFill>
                          <a:schemeClr val="tx1"/>
                        </a:solidFill>
                        <a:latin typeface="Arial" panose="020B0604020202020204" pitchFamily="34" charset="0"/>
                        <a:cs typeface="Arial" panose="020B0604020202020204" pitchFamily="34" charset="0"/>
                      </a:endParaRPr>
                    </a:p>
                  </a:txBody>
                  <a:tcPr marL="65314" marR="65314" marT="32657" marB="32657">
                    <a:lnL w="28575" cap="flat" cmpd="sng" algn="ctr">
                      <a:solidFill>
                        <a:srgbClr val="92AF2B"/>
                      </a:solidFill>
                      <a:prstDash val="solid"/>
                      <a:round/>
                      <a:headEnd type="none" w="med" len="med"/>
                      <a:tailEnd type="none" w="med" len="med"/>
                    </a:lnL>
                    <a:lnR w="28575" cap="flat" cmpd="sng" algn="ctr">
                      <a:solidFill>
                        <a:srgbClr val="92AF2B"/>
                      </a:solidFill>
                      <a:prstDash val="solid"/>
                      <a:round/>
                      <a:headEnd type="none" w="med" len="med"/>
                      <a:tailEnd type="none" w="med" len="med"/>
                    </a:lnR>
                    <a:lnT w="28575" cap="flat" cmpd="sng" algn="ctr">
                      <a:solidFill>
                        <a:srgbClr val="92AF2B"/>
                      </a:solidFill>
                      <a:prstDash val="solid"/>
                      <a:round/>
                      <a:headEnd type="none" w="med" len="med"/>
                      <a:tailEnd type="none" w="med" len="med"/>
                    </a:lnT>
                    <a:lnB w="28575" cap="flat" cmpd="sng" algn="ctr">
                      <a:solidFill>
                        <a:srgbClr val="92AF2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300" b="0">
                        <a:solidFill>
                          <a:schemeClr val="tx1"/>
                        </a:solidFill>
                        <a:latin typeface="Arial" panose="020B0604020202020204" pitchFamily="34" charset="0"/>
                        <a:cs typeface="Arial" panose="020B0604020202020204" pitchFamily="34" charset="0"/>
                      </a:endParaRPr>
                    </a:p>
                  </a:txBody>
                  <a:tcPr marL="65314" marR="65314" marT="32657" marB="32657">
                    <a:lnL w="28575" cap="flat" cmpd="sng" algn="ctr">
                      <a:solidFill>
                        <a:srgbClr val="92AF2B"/>
                      </a:solidFill>
                      <a:prstDash val="solid"/>
                      <a:round/>
                      <a:headEnd type="none" w="med" len="med"/>
                      <a:tailEnd type="none" w="med" len="med"/>
                    </a:lnL>
                    <a:lnR w="28575" cap="flat" cmpd="sng" algn="ctr">
                      <a:solidFill>
                        <a:srgbClr val="92AF2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r>
                        <a:rPr lang="en-US" sz="900" dirty="0">
                          <a:solidFill>
                            <a:srgbClr val="000000"/>
                          </a:solidFill>
                          <a:latin typeface="Arial" panose="020B0604020202020204" pitchFamily="34" charset="0"/>
                          <a:cs typeface="Arial" panose="020B0604020202020204" pitchFamily="34" charset="0"/>
                        </a:rPr>
                        <a:t>The skills agenda has been identified as a priority within the school improvement plan/strategic plan which informs curriculum rationale and department level work plans.</a:t>
                      </a:r>
                    </a:p>
                    <a:p>
                      <a:pPr marL="171450" indent="-171450" algn="l">
                        <a:buFont typeface="Arial" panose="020B0604020202020204" pitchFamily="34" charset="0"/>
                        <a:buChar char="•"/>
                      </a:pPr>
                      <a:endParaRPr lang="en-US" sz="9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900" dirty="0">
                          <a:solidFill>
                            <a:srgbClr val="000000"/>
                          </a:solidFill>
                          <a:latin typeface="Arial" panose="020B0604020202020204" pitchFamily="34" charset="0"/>
                          <a:cs typeface="Arial" panose="020B0604020202020204" pitchFamily="34" charset="0"/>
                        </a:rPr>
                        <a:t>Improvement actions are reviewed on an ongoing basis</a:t>
                      </a:r>
                      <a:endParaRPr lang="en-GB" sz="900" b="0" dirty="0">
                        <a:solidFill>
                          <a:schemeClr val="tx1"/>
                        </a:solidFill>
                        <a:latin typeface="Arial" panose="020B0604020202020204" pitchFamily="34" charset="0"/>
                        <a:cs typeface="Arial" panose="020B0604020202020204" pitchFamily="34" charset="0"/>
                      </a:endParaRPr>
                    </a:p>
                  </a:txBody>
                  <a:tcPr marL="65314" marR="65314" marT="32657" marB="32657">
                    <a:lnL w="28575" cap="flat" cmpd="sng" algn="ctr">
                      <a:solidFill>
                        <a:srgbClr val="92AF2B"/>
                      </a:solidFill>
                      <a:prstDash val="solid"/>
                      <a:round/>
                      <a:headEnd type="none" w="med" len="med"/>
                      <a:tailEnd type="none" w="med" len="med"/>
                    </a:lnL>
                    <a:lnR w="28575" cap="flat" cmpd="sng" algn="ctr">
                      <a:solidFill>
                        <a:srgbClr val="92AF2B"/>
                      </a:solidFill>
                      <a:prstDash val="solid"/>
                      <a:round/>
                      <a:headEnd type="none" w="med" len="med"/>
                      <a:tailEnd type="none" w="med" len="med"/>
                    </a:lnR>
                    <a:lnT w="28575" cap="flat" cmpd="sng" algn="ctr">
                      <a:solidFill>
                        <a:srgbClr val="92AF2B"/>
                      </a:solidFill>
                      <a:prstDash val="solid"/>
                      <a:round/>
                      <a:headEnd type="none" w="med" len="med"/>
                      <a:tailEnd type="none" w="med" len="med"/>
                    </a:lnT>
                    <a:lnB w="28575" cap="flat" cmpd="sng" algn="ctr">
                      <a:solidFill>
                        <a:srgbClr val="92AF2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7977819"/>
                  </a:ext>
                </a:extLst>
              </a:tr>
              <a:tr h="158751">
                <a:tc>
                  <a:txBody>
                    <a:bodyPr/>
                    <a:lstStyle/>
                    <a:p>
                      <a:endParaRPr lang="en-GB" sz="600" b="0">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b="0">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b="0">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92AF2B"/>
                      </a:solidFill>
                      <a:prstDash val="solid"/>
                      <a:round/>
                      <a:headEnd type="none" w="med" len="med"/>
                      <a:tailEnd type="none" w="med" len="med"/>
                    </a:lnT>
                    <a:lnB w="28575" cap="flat" cmpd="sng" algn="ctr">
                      <a:solidFill>
                        <a:srgbClr val="92AF2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b="0">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b="0">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92AF2B"/>
                      </a:solidFill>
                      <a:prstDash val="solid"/>
                      <a:round/>
                      <a:headEnd type="none" w="med" len="med"/>
                      <a:tailEnd type="none" w="med" len="med"/>
                    </a:lnT>
                    <a:lnB w="28575" cap="flat" cmpd="sng" algn="ctr">
                      <a:solidFill>
                        <a:srgbClr val="92AF2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b="0">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b="0">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92AF2B"/>
                      </a:solidFill>
                      <a:prstDash val="solid"/>
                      <a:round/>
                      <a:headEnd type="none" w="med" len="med"/>
                      <a:tailEnd type="none" w="med" len="med"/>
                    </a:lnT>
                    <a:lnB w="28575" cap="flat" cmpd="sng" algn="ctr">
                      <a:solidFill>
                        <a:srgbClr val="92AF2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2920017"/>
                  </a:ext>
                </a:extLst>
              </a:tr>
              <a:tr h="1278832">
                <a:tc>
                  <a:txBody>
                    <a:bodyPr/>
                    <a:lstStyle/>
                    <a:p>
                      <a:pPr algn="l"/>
                      <a:r>
                        <a:rPr lang="en-US" sz="900" b="1">
                          <a:solidFill>
                            <a:schemeClr val="bg1"/>
                          </a:solidFill>
                          <a:latin typeface="Arial" panose="020B0604020202020204" pitchFamily="34" charset="0"/>
                        </a:rPr>
                        <a:t>Commit (ii): </a:t>
                      </a:r>
                    </a:p>
                    <a:p>
                      <a:pPr algn="l"/>
                      <a:endParaRPr lang="en-US" sz="900" b="1">
                        <a:solidFill>
                          <a:schemeClr val="bg1"/>
                        </a:solidFill>
                        <a:latin typeface="Arial" panose="020B0604020202020204" pitchFamily="34" charset="0"/>
                      </a:endParaRPr>
                    </a:p>
                    <a:p>
                      <a:pPr algn="l"/>
                      <a:r>
                        <a:rPr lang="en-US" sz="900" b="1">
                          <a:solidFill>
                            <a:schemeClr val="bg1"/>
                          </a:solidFill>
                          <a:latin typeface="Arial" panose="020B0604020202020204" pitchFamily="34" charset="0"/>
                        </a:rPr>
                        <a:t>Practitioners understand the importance of having a common skills language and a skills framework for the establishment has been agreed and shared with key partners.</a:t>
                      </a:r>
                      <a:r>
                        <a:rPr lang="en-US" sz="900" b="1">
                          <a:solidFill>
                            <a:srgbClr val="000000"/>
                          </a:solidFill>
                          <a:latin typeface="Arial" panose="020B0604020202020204" pitchFamily="34" charset="0"/>
                        </a:rPr>
                        <a:t> </a:t>
                      </a: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AF2B"/>
                    </a:solidFill>
                  </a:tcPr>
                </a:tc>
                <a:tc>
                  <a:txBody>
                    <a:bodyPr/>
                    <a:lstStyle/>
                    <a:p>
                      <a:endParaRPr lang="en-GB" sz="1300" b="0">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28575" cap="flat" cmpd="sng" algn="ctr">
                      <a:solidFill>
                        <a:srgbClr val="92AF2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r>
                        <a:rPr lang="en-US" sz="900" dirty="0">
                          <a:solidFill>
                            <a:srgbClr val="000000"/>
                          </a:solidFill>
                          <a:latin typeface="Arial" panose="020B0604020202020204" pitchFamily="34" charset="0"/>
                          <a:cs typeface="Arial" panose="020B0604020202020204" pitchFamily="34" charset="0"/>
                        </a:rPr>
                        <a:t>A common skills framework has not yet been established, or a previous skills framework is no longer working. </a:t>
                      </a:r>
                    </a:p>
                    <a:p>
                      <a:pPr marL="171450" indent="-171450" algn="l">
                        <a:buFont typeface="Arial" panose="020B0604020202020204" pitchFamily="34" charset="0"/>
                        <a:buChar char="•"/>
                      </a:pPr>
                      <a:endParaRPr lang="en-US" sz="9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900" dirty="0">
                          <a:solidFill>
                            <a:srgbClr val="000000"/>
                          </a:solidFill>
                          <a:latin typeface="Arial" panose="020B0604020202020204" pitchFamily="34" charset="0"/>
                          <a:cs typeface="Arial" panose="020B0604020202020204" pitchFamily="34" charset="0"/>
                        </a:rPr>
                        <a:t>A common skills language has not yet been embraced across the curriculum. </a:t>
                      </a:r>
                    </a:p>
                    <a:p>
                      <a:pPr marL="171450" indent="-171450" algn="l">
                        <a:buFont typeface="Arial" panose="020B0604020202020204" pitchFamily="34" charset="0"/>
                        <a:buChar char="•"/>
                      </a:pPr>
                      <a:endParaRPr lang="en-US" sz="9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900" dirty="0">
                          <a:solidFill>
                            <a:srgbClr val="000000"/>
                          </a:solidFill>
                          <a:latin typeface="Arial" panose="020B0604020202020204" pitchFamily="34" charset="0"/>
                          <a:cs typeface="Arial" panose="020B0604020202020204" pitchFamily="34" charset="0"/>
                        </a:rPr>
                        <a:t>Practitioners are using a range of skills language with learners and there is </a:t>
                      </a:r>
                      <a:r>
                        <a:rPr lang="en-US" sz="900" b="1" dirty="0">
                          <a:solidFill>
                            <a:srgbClr val="000000"/>
                          </a:solidFill>
                          <a:latin typeface="Arial" panose="020B0604020202020204" pitchFamily="34" charset="0"/>
                          <a:cs typeface="Arial" panose="020B0604020202020204" pitchFamily="34" charset="0"/>
                        </a:rPr>
                        <a:t>no commonality </a:t>
                      </a:r>
                      <a:r>
                        <a:rPr lang="en-US" sz="900" dirty="0">
                          <a:solidFill>
                            <a:srgbClr val="000000"/>
                          </a:solidFill>
                          <a:latin typeface="Arial" panose="020B0604020202020204" pitchFamily="34" charset="0"/>
                          <a:cs typeface="Arial" panose="020B0604020202020204" pitchFamily="34" charset="0"/>
                        </a:rPr>
                        <a:t>across the establishment. </a:t>
                      </a:r>
                    </a:p>
                  </a:txBody>
                  <a:tcPr marL="65314" marR="65314" marT="32657" marB="32657">
                    <a:lnL w="28575" cap="flat" cmpd="sng" algn="ctr">
                      <a:solidFill>
                        <a:srgbClr val="92AF2B"/>
                      </a:solidFill>
                      <a:prstDash val="solid"/>
                      <a:round/>
                      <a:headEnd type="none" w="med" len="med"/>
                      <a:tailEnd type="none" w="med" len="med"/>
                    </a:lnL>
                    <a:lnR w="28575" cap="flat" cmpd="sng" algn="ctr">
                      <a:solidFill>
                        <a:srgbClr val="92AF2B"/>
                      </a:solidFill>
                      <a:prstDash val="solid"/>
                      <a:round/>
                      <a:headEnd type="none" w="med" len="med"/>
                      <a:tailEnd type="none" w="med" len="med"/>
                    </a:lnR>
                    <a:lnT w="28575" cap="flat" cmpd="sng" algn="ctr">
                      <a:solidFill>
                        <a:srgbClr val="92AF2B"/>
                      </a:solidFill>
                      <a:prstDash val="solid"/>
                      <a:round/>
                      <a:headEnd type="none" w="med" len="med"/>
                      <a:tailEnd type="none" w="med" len="med"/>
                    </a:lnT>
                    <a:lnB w="28575" cap="flat" cmpd="sng" algn="ctr">
                      <a:solidFill>
                        <a:srgbClr val="92AF2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300" b="0">
                        <a:solidFill>
                          <a:schemeClr val="tx1"/>
                        </a:solidFill>
                        <a:latin typeface="Arial" panose="020B0604020202020204" pitchFamily="34" charset="0"/>
                        <a:cs typeface="Arial" panose="020B0604020202020204" pitchFamily="34" charset="0"/>
                      </a:endParaRPr>
                    </a:p>
                  </a:txBody>
                  <a:tcPr marL="65314" marR="65314" marT="32657" marB="32657">
                    <a:lnL w="28575" cap="flat" cmpd="sng" algn="ctr">
                      <a:solidFill>
                        <a:srgbClr val="92AF2B"/>
                      </a:solidFill>
                      <a:prstDash val="solid"/>
                      <a:round/>
                      <a:headEnd type="none" w="med" len="med"/>
                      <a:tailEnd type="none" w="med" len="med"/>
                    </a:lnL>
                    <a:lnR w="28575" cap="flat" cmpd="sng" algn="ctr">
                      <a:solidFill>
                        <a:srgbClr val="92AF2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r>
                        <a:rPr lang="en-US" sz="900" dirty="0">
                          <a:solidFill>
                            <a:srgbClr val="000000"/>
                          </a:solidFill>
                          <a:latin typeface="Arial" panose="020B0604020202020204" pitchFamily="34" charset="0"/>
                          <a:cs typeface="Arial" panose="020B0604020202020204" pitchFamily="34" charset="0"/>
                        </a:rPr>
                        <a:t>A common skills framework has been established and shared with all practitioners within the establishment. </a:t>
                      </a:r>
                      <a:br>
                        <a:rPr lang="en-US" sz="900" dirty="0">
                          <a:solidFill>
                            <a:srgbClr val="000000"/>
                          </a:solidFill>
                          <a:latin typeface="Arial" panose="020B0604020202020204" pitchFamily="34" charset="0"/>
                          <a:cs typeface="Arial" panose="020B0604020202020204" pitchFamily="34" charset="0"/>
                        </a:rPr>
                      </a:br>
                      <a:endParaRPr lang="en-US" sz="9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900" dirty="0">
                          <a:solidFill>
                            <a:srgbClr val="000000"/>
                          </a:solidFill>
                          <a:latin typeface="Arial" panose="020B0604020202020204" pitchFamily="34" charset="0"/>
                          <a:cs typeface="Arial" panose="020B0604020202020204" pitchFamily="34" charset="0"/>
                        </a:rPr>
                        <a:t>The importance of having a skills framework is understood and has been embraced by </a:t>
                      </a:r>
                      <a:r>
                        <a:rPr lang="en-US" sz="900" b="1" dirty="0">
                          <a:solidFill>
                            <a:srgbClr val="000000"/>
                          </a:solidFill>
                          <a:latin typeface="Arial" panose="020B0604020202020204" pitchFamily="34" charset="0"/>
                          <a:cs typeface="Arial" panose="020B0604020202020204" pitchFamily="34" charset="0"/>
                        </a:rPr>
                        <a:t>most </a:t>
                      </a:r>
                      <a:r>
                        <a:rPr lang="en-US" sz="900" dirty="0">
                          <a:solidFill>
                            <a:srgbClr val="000000"/>
                          </a:solidFill>
                          <a:latin typeface="Arial" panose="020B0604020202020204" pitchFamily="34" charset="0"/>
                          <a:cs typeface="Arial" panose="020B0604020202020204" pitchFamily="34" charset="0"/>
                        </a:rPr>
                        <a:t>practitioners. </a:t>
                      </a:r>
                    </a:p>
                    <a:p>
                      <a:pPr marL="171450" indent="-171450" algn="l">
                        <a:buFont typeface="Arial" panose="020B0604020202020204" pitchFamily="34" charset="0"/>
                        <a:buChar char="•"/>
                      </a:pPr>
                      <a:endParaRPr lang="en-US" sz="9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900" dirty="0">
                          <a:solidFill>
                            <a:srgbClr val="000000"/>
                          </a:solidFill>
                          <a:latin typeface="Arial" panose="020B0604020202020204" pitchFamily="34" charset="0"/>
                          <a:cs typeface="Arial" panose="020B0604020202020204" pitchFamily="34" charset="0"/>
                        </a:rPr>
                        <a:t>The skills framework has not yet been shared with key partners. </a:t>
                      </a:r>
                    </a:p>
                  </a:txBody>
                  <a:tcPr marL="65314" marR="65314" marT="32657" marB="32657">
                    <a:lnL w="28575" cap="flat" cmpd="sng" algn="ctr">
                      <a:solidFill>
                        <a:srgbClr val="92AF2B"/>
                      </a:solidFill>
                      <a:prstDash val="solid"/>
                      <a:round/>
                      <a:headEnd type="none" w="med" len="med"/>
                      <a:tailEnd type="none" w="med" len="med"/>
                    </a:lnL>
                    <a:lnR w="28575" cap="flat" cmpd="sng" algn="ctr">
                      <a:solidFill>
                        <a:srgbClr val="92AF2B"/>
                      </a:solidFill>
                      <a:prstDash val="solid"/>
                      <a:round/>
                      <a:headEnd type="none" w="med" len="med"/>
                      <a:tailEnd type="none" w="med" len="med"/>
                    </a:lnR>
                    <a:lnT w="28575" cap="flat" cmpd="sng" algn="ctr">
                      <a:solidFill>
                        <a:srgbClr val="92AF2B"/>
                      </a:solidFill>
                      <a:prstDash val="solid"/>
                      <a:round/>
                      <a:headEnd type="none" w="med" len="med"/>
                      <a:tailEnd type="none" w="med" len="med"/>
                    </a:lnT>
                    <a:lnB w="28575" cap="flat" cmpd="sng" algn="ctr">
                      <a:solidFill>
                        <a:srgbClr val="92AF2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300" b="0">
                        <a:solidFill>
                          <a:schemeClr val="tx1"/>
                        </a:solidFill>
                        <a:latin typeface="Arial" panose="020B0604020202020204" pitchFamily="34" charset="0"/>
                        <a:cs typeface="Arial" panose="020B0604020202020204" pitchFamily="34" charset="0"/>
                      </a:endParaRPr>
                    </a:p>
                  </a:txBody>
                  <a:tcPr marL="65314" marR="65314" marT="32657" marB="32657">
                    <a:lnL w="28575" cap="flat" cmpd="sng" algn="ctr">
                      <a:solidFill>
                        <a:srgbClr val="92AF2B"/>
                      </a:solidFill>
                      <a:prstDash val="solid"/>
                      <a:round/>
                      <a:headEnd type="none" w="med" len="med"/>
                      <a:tailEnd type="none" w="med" len="med"/>
                    </a:lnL>
                    <a:lnR w="28575" cap="flat" cmpd="sng" algn="ctr">
                      <a:solidFill>
                        <a:srgbClr val="92AF2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r>
                        <a:rPr lang="en-US" sz="900" dirty="0">
                          <a:solidFill>
                            <a:srgbClr val="000000"/>
                          </a:solidFill>
                          <a:latin typeface="Arial" panose="020B0604020202020204" pitchFamily="34" charset="0"/>
                          <a:cs typeface="Arial" panose="020B0604020202020204" pitchFamily="34" charset="0"/>
                        </a:rPr>
                        <a:t>A common skills framework has been established, and</a:t>
                      </a:r>
                      <a:r>
                        <a:rPr lang="en-US" sz="900" b="1" dirty="0">
                          <a:solidFill>
                            <a:srgbClr val="000000"/>
                          </a:solidFill>
                          <a:latin typeface="Arial" panose="020B0604020202020204" pitchFamily="34" charset="0"/>
                          <a:cs typeface="Arial" panose="020B0604020202020204" pitchFamily="34" charset="0"/>
                        </a:rPr>
                        <a:t> all </a:t>
                      </a:r>
                      <a:r>
                        <a:rPr lang="en-US" sz="900" dirty="0">
                          <a:solidFill>
                            <a:srgbClr val="000000"/>
                          </a:solidFill>
                          <a:latin typeface="Arial" panose="020B0604020202020204" pitchFamily="34" charset="0"/>
                          <a:cs typeface="Arial" panose="020B0604020202020204" pitchFamily="34" charset="0"/>
                        </a:rPr>
                        <a:t>staff understand the importance of this. </a:t>
                      </a:r>
                      <a:br>
                        <a:rPr lang="en-US" sz="900" dirty="0">
                          <a:solidFill>
                            <a:srgbClr val="000000"/>
                          </a:solidFill>
                          <a:latin typeface="Arial" panose="020B0604020202020204" pitchFamily="34" charset="0"/>
                          <a:cs typeface="Arial" panose="020B0604020202020204" pitchFamily="34" charset="0"/>
                        </a:rPr>
                      </a:br>
                      <a:endParaRPr lang="en-US" sz="9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900" dirty="0">
                          <a:solidFill>
                            <a:srgbClr val="000000"/>
                          </a:solidFill>
                          <a:latin typeface="Arial" panose="020B0604020202020204" pitchFamily="34" charset="0"/>
                          <a:cs typeface="Arial" panose="020B0604020202020204" pitchFamily="34" charset="0"/>
                        </a:rPr>
                        <a:t>The skills framework has been shared with all key partners (cluster primaries, secondary, local college, parent and carers) to ensure strengthened understanding of the skills by learners. </a:t>
                      </a:r>
                    </a:p>
                    <a:p>
                      <a:endParaRPr lang="en-GB" sz="800" b="0" dirty="0">
                        <a:solidFill>
                          <a:schemeClr val="tx1"/>
                        </a:solidFill>
                        <a:latin typeface="Arial" panose="020B0604020202020204" pitchFamily="34" charset="0"/>
                        <a:cs typeface="Arial" panose="020B0604020202020204" pitchFamily="34" charset="0"/>
                      </a:endParaRPr>
                    </a:p>
                  </a:txBody>
                  <a:tcPr marL="65314" marR="65314" marT="32657" marB="32657">
                    <a:lnL w="28575" cap="flat" cmpd="sng" algn="ctr">
                      <a:solidFill>
                        <a:srgbClr val="92AF2B"/>
                      </a:solidFill>
                      <a:prstDash val="solid"/>
                      <a:round/>
                      <a:headEnd type="none" w="med" len="med"/>
                      <a:tailEnd type="none" w="med" len="med"/>
                    </a:lnL>
                    <a:lnR w="28575" cap="flat" cmpd="sng" algn="ctr">
                      <a:solidFill>
                        <a:srgbClr val="92AF2B"/>
                      </a:solidFill>
                      <a:prstDash val="solid"/>
                      <a:round/>
                      <a:headEnd type="none" w="med" len="med"/>
                      <a:tailEnd type="none" w="med" len="med"/>
                    </a:lnR>
                    <a:lnT w="28575" cap="flat" cmpd="sng" algn="ctr">
                      <a:solidFill>
                        <a:srgbClr val="92AF2B"/>
                      </a:solidFill>
                      <a:prstDash val="solid"/>
                      <a:round/>
                      <a:headEnd type="none" w="med" len="med"/>
                      <a:tailEnd type="none" w="med" len="med"/>
                    </a:lnT>
                    <a:lnB w="28575" cap="flat" cmpd="sng" algn="ctr">
                      <a:solidFill>
                        <a:srgbClr val="92AF2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2641728"/>
                  </a:ext>
                </a:extLst>
              </a:tr>
              <a:tr h="158751">
                <a:tc>
                  <a:txBody>
                    <a:bodyPr/>
                    <a:lstStyle/>
                    <a:p>
                      <a:endParaRPr lang="en-GB" sz="600" b="0">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b="0">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b="0">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92AF2B"/>
                      </a:solidFill>
                      <a:prstDash val="solid"/>
                      <a:round/>
                      <a:headEnd type="none" w="med" len="med"/>
                      <a:tailEnd type="none" w="med" len="med"/>
                    </a:lnT>
                    <a:lnB w="28575" cap="flat" cmpd="sng" algn="ctr">
                      <a:solidFill>
                        <a:srgbClr val="92AF2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b="0">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b="0">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92AF2B"/>
                      </a:solidFill>
                      <a:prstDash val="solid"/>
                      <a:round/>
                      <a:headEnd type="none" w="med" len="med"/>
                      <a:tailEnd type="none" w="med" len="med"/>
                    </a:lnT>
                    <a:lnB w="28575" cap="flat" cmpd="sng" algn="ctr">
                      <a:solidFill>
                        <a:srgbClr val="92AF2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b="0">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b="0">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92AF2B"/>
                      </a:solidFill>
                      <a:prstDash val="solid"/>
                      <a:round/>
                      <a:headEnd type="none" w="med" len="med"/>
                      <a:tailEnd type="none" w="med" len="med"/>
                    </a:lnT>
                    <a:lnB w="28575" cap="flat" cmpd="sng" algn="ctr">
                      <a:solidFill>
                        <a:srgbClr val="92AF2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09728"/>
                  </a:ext>
                </a:extLst>
              </a:tr>
              <a:tr h="2248981">
                <a:tc>
                  <a:txBody>
                    <a:bodyPr/>
                    <a:lstStyle/>
                    <a:p>
                      <a:pPr algn="l"/>
                      <a:r>
                        <a:rPr lang="en-US" sz="900" b="1">
                          <a:solidFill>
                            <a:schemeClr val="bg1"/>
                          </a:solidFill>
                          <a:latin typeface="Arial" panose="020B0604020202020204" pitchFamily="34" charset="0"/>
                        </a:rPr>
                        <a:t>Commit (iii): </a:t>
                      </a:r>
                    </a:p>
                    <a:p>
                      <a:pPr algn="l"/>
                      <a:endParaRPr lang="en-US" sz="900" b="1">
                        <a:solidFill>
                          <a:schemeClr val="bg1"/>
                        </a:solidFill>
                        <a:latin typeface="Arial" panose="020B0604020202020204" pitchFamily="34" charset="0"/>
                      </a:endParaRPr>
                    </a:p>
                    <a:p>
                      <a:pPr algn="l"/>
                      <a:r>
                        <a:rPr lang="en-US" sz="900" b="1">
                          <a:solidFill>
                            <a:schemeClr val="bg1"/>
                          </a:solidFill>
                          <a:latin typeface="Arial" panose="020B0604020202020204" pitchFamily="34" charset="0"/>
                        </a:rPr>
                        <a:t>Roles and responsibilities of practitioners to embed the skills framework has been made clear and all practitioners understand the language within the framework. </a:t>
                      </a: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AF2B"/>
                    </a:solidFill>
                  </a:tcPr>
                </a:tc>
                <a:tc>
                  <a:txBody>
                    <a:bodyPr/>
                    <a:lstStyle/>
                    <a:p>
                      <a:endParaRPr lang="en-GB" sz="1300" b="0">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28575" cap="flat" cmpd="sng" algn="ctr">
                      <a:solidFill>
                        <a:srgbClr val="92AF2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r>
                        <a:rPr lang="en-US" sz="900" dirty="0">
                          <a:solidFill>
                            <a:srgbClr val="000000"/>
                          </a:solidFill>
                          <a:latin typeface="Arial" panose="020B0604020202020204" pitchFamily="34" charset="0"/>
                          <a:cs typeface="Arial" panose="020B0604020202020204" pitchFamily="34" charset="0"/>
                        </a:rPr>
                        <a:t>There is no skills policy/ overarching documentation/ clear communications explaining staff roles and responsibilities to embed the framework</a:t>
                      </a:r>
                      <a:br>
                        <a:rPr lang="en-US" sz="900" dirty="0">
                          <a:solidFill>
                            <a:srgbClr val="000000"/>
                          </a:solidFill>
                          <a:latin typeface="Arial" panose="020B0604020202020204" pitchFamily="34" charset="0"/>
                          <a:cs typeface="Arial" panose="020B0604020202020204" pitchFamily="34" charset="0"/>
                        </a:rPr>
                      </a:br>
                      <a:endParaRPr lang="en-US" sz="9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900" dirty="0">
                          <a:solidFill>
                            <a:srgbClr val="000000"/>
                          </a:solidFill>
                          <a:latin typeface="Arial" panose="020B0604020202020204" pitchFamily="34" charset="0"/>
                          <a:cs typeface="Arial" panose="020B0604020202020204" pitchFamily="34" charset="0"/>
                        </a:rPr>
                        <a:t>Staff training has not yet been offered. </a:t>
                      </a:r>
                    </a:p>
                    <a:p>
                      <a:pPr marL="171450" indent="-171450" algn="l">
                        <a:buFont typeface="Arial" panose="020B0604020202020204" pitchFamily="34" charset="0"/>
                        <a:buChar char="•"/>
                      </a:pPr>
                      <a:endParaRPr lang="en-US" sz="9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900" dirty="0">
                          <a:solidFill>
                            <a:srgbClr val="000000"/>
                          </a:solidFill>
                          <a:latin typeface="Arial" panose="020B0604020202020204" pitchFamily="34" charset="0"/>
                          <a:cs typeface="Arial" panose="020B0604020202020204" pitchFamily="34" charset="0"/>
                        </a:rPr>
                        <a:t>There is confusion about the language within the skills framework.</a:t>
                      </a:r>
                      <a:br>
                        <a:rPr lang="en-US" sz="900" dirty="0">
                          <a:solidFill>
                            <a:srgbClr val="000000"/>
                          </a:solidFill>
                          <a:latin typeface="Arial" panose="020B0604020202020204" pitchFamily="34" charset="0"/>
                          <a:cs typeface="Arial" panose="020B0604020202020204" pitchFamily="34" charset="0"/>
                        </a:rPr>
                      </a:br>
                      <a:endParaRPr lang="en-US" sz="9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900" dirty="0">
                          <a:solidFill>
                            <a:srgbClr val="000000"/>
                          </a:solidFill>
                          <a:latin typeface="Arial" panose="020B0604020202020204" pitchFamily="34" charset="0"/>
                          <a:cs typeface="Arial" panose="020B0604020202020204" pitchFamily="34" charset="0"/>
                        </a:rPr>
                        <a:t>Practitioners do not understand their role and responsibility in embedding the skills framework. </a:t>
                      </a:r>
                    </a:p>
                    <a:p>
                      <a:pPr marL="171450" indent="-171450" algn="l">
                        <a:buFont typeface="Arial" panose="020B0604020202020204" pitchFamily="34" charset="0"/>
                        <a:buChar char="•"/>
                      </a:pPr>
                      <a:endParaRPr lang="en-US" sz="9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900" dirty="0">
                          <a:solidFill>
                            <a:srgbClr val="000000"/>
                          </a:solidFill>
                          <a:latin typeface="Arial" panose="020B0604020202020204" pitchFamily="34" charset="0"/>
                          <a:cs typeface="Arial" panose="020B0604020202020204" pitchFamily="34" charset="0"/>
                        </a:rPr>
                        <a:t>No practitioners have been identified to drive forward the skills agenda for the establishment. </a:t>
                      </a:r>
                    </a:p>
                  </a:txBody>
                  <a:tcPr marL="65314" marR="65314" marT="32657" marB="32657">
                    <a:lnL w="28575" cap="flat" cmpd="sng" algn="ctr">
                      <a:solidFill>
                        <a:srgbClr val="92AF2B"/>
                      </a:solidFill>
                      <a:prstDash val="solid"/>
                      <a:round/>
                      <a:headEnd type="none" w="med" len="med"/>
                      <a:tailEnd type="none" w="med" len="med"/>
                    </a:lnL>
                    <a:lnR w="28575" cap="flat" cmpd="sng" algn="ctr">
                      <a:solidFill>
                        <a:srgbClr val="92AF2B"/>
                      </a:solidFill>
                      <a:prstDash val="solid"/>
                      <a:round/>
                      <a:headEnd type="none" w="med" len="med"/>
                      <a:tailEnd type="none" w="med" len="med"/>
                    </a:lnR>
                    <a:lnT w="28575" cap="flat" cmpd="sng" algn="ctr">
                      <a:solidFill>
                        <a:srgbClr val="92AF2B"/>
                      </a:solidFill>
                      <a:prstDash val="solid"/>
                      <a:round/>
                      <a:headEnd type="none" w="med" len="med"/>
                      <a:tailEnd type="none" w="med" len="med"/>
                    </a:lnT>
                    <a:lnB w="28575" cap="flat" cmpd="sng" algn="ctr">
                      <a:solidFill>
                        <a:srgbClr val="92AF2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300" b="0">
                        <a:solidFill>
                          <a:schemeClr val="tx1"/>
                        </a:solidFill>
                        <a:latin typeface="Arial" panose="020B0604020202020204" pitchFamily="34" charset="0"/>
                        <a:cs typeface="Arial" panose="020B0604020202020204" pitchFamily="34" charset="0"/>
                      </a:endParaRPr>
                    </a:p>
                  </a:txBody>
                  <a:tcPr marL="65314" marR="65314" marT="32657" marB="32657">
                    <a:lnL w="28575" cap="flat" cmpd="sng" algn="ctr">
                      <a:solidFill>
                        <a:srgbClr val="92AF2B"/>
                      </a:solidFill>
                      <a:prstDash val="solid"/>
                      <a:round/>
                      <a:headEnd type="none" w="med" len="med"/>
                      <a:tailEnd type="none" w="med" len="med"/>
                    </a:lnL>
                    <a:lnR w="28575" cap="flat" cmpd="sng" algn="ctr">
                      <a:solidFill>
                        <a:srgbClr val="92AF2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r>
                        <a:rPr lang="en-US" sz="900" dirty="0">
                          <a:solidFill>
                            <a:srgbClr val="000000"/>
                          </a:solidFill>
                          <a:latin typeface="Arial" panose="020B0604020202020204" pitchFamily="34" charset="0"/>
                          <a:cs typeface="Arial" panose="020B0604020202020204" pitchFamily="34" charset="0"/>
                        </a:rPr>
                        <a:t>A skills policy or clear communication has been developed detailing the roles and responsibilities of staff to embed the skills framework. </a:t>
                      </a:r>
                      <a:br>
                        <a:rPr lang="en-US" sz="900" dirty="0">
                          <a:solidFill>
                            <a:srgbClr val="000000"/>
                          </a:solidFill>
                          <a:latin typeface="Arial" panose="020B0604020202020204" pitchFamily="34" charset="0"/>
                          <a:cs typeface="Arial" panose="020B0604020202020204" pitchFamily="34" charset="0"/>
                        </a:rPr>
                      </a:br>
                      <a:endParaRPr lang="en-US" sz="9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900" dirty="0">
                          <a:solidFill>
                            <a:srgbClr val="000000"/>
                          </a:solidFill>
                          <a:latin typeface="Arial" panose="020B0604020202020204" pitchFamily="34" charset="0"/>
                          <a:cs typeface="Arial" panose="020B0604020202020204" pitchFamily="34" charset="0"/>
                        </a:rPr>
                        <a:t>Training has been provided to support staff throughout the beginning of their embedding skills journey. </a:t>
                      </a:r>
                    </a:p>
                    <a:p>
                      <a:pPr marL="171450" indent="-171450" algn="l">
                        <a:buFont typeface="Arial" panose="020B0604020202020204" pitchFamily="34" charset="0"/>
                        <a:buChar char="•"/>
                      </a:pPr>
                      <a:endParaRPr lang="en-US" sz="9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900" dirty="0">
                          <a:solidFill>
                            <a:srgbClr val="000000"/>
                          </a:solidFill>
                          <a:latin typeface="Arial" panose="020B0604020202020204" pitchFamily="34" charset="0"/>
                          <a:cs typeface="Arial" panose="020B0604020202020204" pitchFamily="34" charset="0"/>
                        </a:rPr>
                        <a:t>There are some inconsistencies with staff understanding their role and responsibility in embedding the skills framework.</a:t>
                      </a:r>
                    </a:p>
                    <a:p>
                      <a:pPr marL="171450" indent="-171450" algn="l">
                        <a:buFont typeface="Arial" panose="020B0604020202020204" pitchFamily="34" charset="0"/>
                        <a:buChar char="•"/>
                      </a:pPr>
                      <a:endParaRPr lang="en-US" sz="9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900" dirty="0">
                          <a:solidFill>
                            <a:srgbClr val="000000"/>
                          </a:solidFill>
                          <a:latin typeface="Arial" panose="020B0604020202020204" pitchFamily="34" charset="0"/>
                          <a:cs typeface="Arial" panose="020B0604020202020204" pitchFamily="34" charset="0"/>
                        </a:rPr>
                        <a:t>A working group has been set up to drive forward the skills agenda for the establishment.</a:t>
                      </a:r>
                    </a:p>
                    <a:p>
                      <a:pPr marL="171450" indent="-171450">
                        <a:buFont typeface="Arial" panose="020B0604020202020204" pitchFamily="34" charset="0"/>
                        <a:buChar char="•"/>
                      </a:pPr>
                      <a:endParaRPr lang="en-GB" sz="800" b="0" dirty="0">
                        <a:solidFill>
                          <a:schemeClr val="tx1"/>
                        </a:solidFill>
                        <a:latin typeface="Arial" panose="020B0604020202020204" pitchFamily="34" charset="0"/>
                        <a:cs typeface="Arial" panose="020B0604020202020204" pitchFamily="34" charset="0"/>
                      </a:endParaRPr>
                    </a:p>
                  </a:txBody>
                  <a:tcPr marL="65314" marR="65314" marT="32657" marB="32657">
                    <a:lnL w="28575" cap="flat" cmpd="sng" algn="ctr">
                      <a:solidFill>
                        <a:srgbClr val="92AF2B"/>
                      </a:solidFill>
                      <a:prstDash val="solid"/>
                      <a:round/>
                      <a:headEnd type="none" w="med" len="med"/>
                      <a:tailEnd type="none" w="med" len="med"/>
                    </a:lnL>
                    <a:lnR w="28575" cap="flat" cmpd="sng" algn="ctr">
                      <a:solidFill>
                        <a:srgbClr val="92AF2B"/>
                      </a:solidFill>
                      <a:prstDash val="solid"/>
                      <a:round/>
                      <a:headEnd type="none" w="med" len="med"/>
                      <a:tailEnd type="none" w="med" len="med"/>
                    </a:lnR>
                    <a:lnT w="28575" cap="flat" cmpd="sng" algn="ctr">
                      <a:solidFill>
                        <a:srgbClr val="92AF2B"/>
                      </a:solidFill>
                      <a:prstDash val="solid"/>
                      <a:round/>
                      <a:headEnd type="none" w="med" len="med"/>
                      <a:tailEnd type="none" w="med" len="med"/>
                    </a:lnT>
                    <a:lnB w="28575" cap="flat" cmpd="sng" algn="ctr">
                      <a:solidFill>
                        <a:srgbClr val="92AF2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300" b="0">
                        <a:solidFill>
                          <a:schemeClr val="tx1"/>
                        </a:solidFill>
                        <a:latin typeface="Arial" panose="020B0604020202020204" pitchFamily="34" charset="0"/>
                        <a:cs typeface="Arial" panose="020B0604020202020204" pitchFamily="34" charset="0"/>
                      </a:endParaRPr>
                    </a:p>
                  </a:txBody>
                  <a:tcPr marL="65314" marR="65314" marT="32657" marB="32657">
                    <a:lnL w="28575" cap="flat" cmpd="sng" algn="ctr">
                      <a:solidFill>
                        <a:srgbClr val="92AF2B"/>
                      </a:solidFill>
                      <a:prstDash val="solid"/>
                      <a:round/>
                      <a:headEnd type="none" w="med" len="med"/>
                      <a:tailEnd type="none" w="med" len="med"/>
                    </a:lnL>
                    <a:lnR w="28575" cap="flat" cmpd="sng" algn="ctr">
                      <a:solidFill>
                        <a:srgbClr val="92AF2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r>
                        <a:rPr lang="en-US" sz="900" dirty="0">
                          <a:solidFill>
                            <a:srgbClr val="000000"/>
                          </a:solidFill>
                          <a:latin typeface="Arial" panose="020B0604020202020204" pitchFamily="34" charset="0"/>
                          <a:cs typeface="Arial" panose="020B0604020202020204" pitchFamily="34" charset="0"/>
                        </a:rPr>
                        <a:t>A skills policy or clear communication has been developed detailing the roles and responsibilities of staff to embed the skills framework. </a:t>
                      </a:r>
                      <a:br>
                        <a:rPr lang="en-US" sz="900" dirty="0">
                          <a:solidFill>
                            <a:srgbClr val="000000"/>
                          </a:solidFill>
                          <a:latin typeface="Arial" panose="020B0604020202020204" pitchFamily="34" charset="0"/>
                          <a:cs typeface="Arial" panose="020B0604020202020204" pitchFamily="34" charset="0"/>
                        </a:rPr>
                      </a:br>
                      <a:endParaRPr lang="en-US" sz="9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900" dirty="0">
                          <a:solidFill>
                            <a:srgbClr val="000000"/>
                          </a:solidFill>
                          <a:latin typeface="Arial" panose="020B0604020202020204" pitchFamily="34" charset="0"/>
                          <a:cs typeface="Arial" panose="020B0604020202020204" pitchFamily="34" charset="0"/>
                        </a:rPr>
                        <a:t>All staff understand the language of the framework and their roles and responsibilities in embedding this at classroom level. </a:t>
                      </a:r>
                      <a:br>
                        <a:rPr lang="en-US" sz="900" dirty="0">
                          <a:solidFill>
                            <a:srgbClr val="000000"/>
                          </a:solidFill>
                          <a:latin typeface="Arial" panose="020B0604020202020204" pitchFamily="34" charset="0"/>
                          <a:cs typeface="Arial" panose="020B0604020202020204" pitchFamily="34" charset="0"/>
                        </a:rPr>
                      </a:br>
                      <a:endParaRPr lang="en-US" sz="9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900" dirty="0">
                          <a:solidFill>
                            <a:srgbClr val="000000"/>
                          </a:solidFill>
                          <a:latin typeface="Arial" panose="020B0604020202020204" pitchFamily="34" charset="0"/>
                          <a:cs typeface="Arial" panose="020B0604020202020204" pitchFamily="34" charset="0"/>
                        </a:rPr>
                        <a:t>Training needs are reviewed on an ongoing basis to support staff. </a:t>
                      </a:r>
                    </a:p>
                    <a:p>
                      <a:pPr marL="171450" indent="-171450" algn="l">
                        <a:buFont typeface="Arial" panose="020B0604020202020204" pitchFamily="34" charset="0"/>
                        <a:buChar char="•"/>
                      </a:pPr>
                      <a:endParaRPr lang="en-US" sz="9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900" dirty="0">
                          <a:solidFill>
                            <a:srgbClr val="000000"/>
                          </a:solidFill>
                          <a:latin typeface="Arial" panose="020B0604020202020204" pitchFamily="34" charset="0"/>
                          <a:cs typeface="Arial" panose="020B0604020202020204" pitchFamily="34" charset="0"/>
                        </a:rPr>
                        <a:t>An established working group is driving forward the skills agenda. They are a point of contact for any member of staff who wants to feedback issues re roles and responsibilities of staff and language. </a:t>
                      </a:r>
                    </a:p>
                  </a:txBody>
                  <a:tcPr marL="65314" marR="65314" marT="32657" marB="32657">
                    <a:lnL w="28575" cap="flat" cmpd="sng" algn="ctr">
                      <a:solidFill>
                        <a:srgbClr val="92AF2B"/>
                      </a:solidFill>
                      <a:prstDash val="solid"/>
                      <a:round/>
                      <a:headEnd type="none" w="med" len="med"/>
                      <a:tailEnd type="none" w="med" len="med"/>
                    </a:lnL>
                    <a:lnR w="28575" cap="flat" cmpd="sng" algn="ctr">
                      <a:solidFill>
                        <a:srgbClr val="92AF2B"/>
                      </a:solidFill>
                      <a:prstDash val="solid"/>
                      <a:round/>
                      <a:headEnd type="none" w="med" len="med"/>
                      <a:tailEnd type="none" w="med" len="med"/>
                    </a:lnR>
                    <a:lnT w="28575" cap="flat" cmpd="sng" algn="ctr">
                      <a:solidFill>
                        <a:srgbClr val="92AF2B"/>
                      </a:solidFill>
                      <a:prstDash val="solid"/>
                      <a:round/>
                      <a:headEnd type="none" w="med" len="med"/>
                      <a:tailEnd type="none" w="med" len="med"/>
                    </a:lnT>
                    <a:lnB w="28575" cap="flat" cmpd="sng" algn="ctr">
                      <a:solidFill>
                        <a:srgbClr val="92AF2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9797917"/>
                  </a:ext>
                </a:extLst>
              </a:tr>
            </a:tbl>
          </a:graphicData>
        </a:graphic>
      </p:graphicFrame>
      <p:sp>
        <p:nvSpPr>
          <p:cNvPr id="36" name="Arrow: Right 35">
            <a:extLst>
              <a:ext uri="{FF2B5EF4-FFF2-40B4-BE49-F238E27FC236}">
                <a16:creationId xmlns:a16="http://schemas.microsoft.com/office/drawing/2014/main" id="{4388F4EF-166D-8541-5A83-BD47FFDDAFEA}"/>
              </a:ext>
            </a:extLst>
          </p:cNvPr>
          <p:cNvSpPr>
            <a:spLocks noGrp="1" noRot="1" noMove="1" noResize="1" noEditPoints="1" noAdjustHandles="1" noChangeArrowheads="1" noChangeShapeType="1"/>
          </p:cNvSpPr>
          <p:nvPr/>
        </p:nvSpPr>
        <p:spPr>
          <a:xfrm>
            <a:off x="5814637" y="2112582"/>
            <a:ext cx="146226" cy="136760"/>
          </a:xfrm>
          <a:prstGeom prst="rightArrow">
            <a:avLst/>
          </a:prstGeom>
          <a:solidFill>
            <a:srgbClr val="92AF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50877"/>
            <a:endParaRPr lang="en-GB" sz="988">
              <a:solidFill>
                <a:prstClr val="white"/>
              </a:solidFill>
              <a:latin typeface="Calibri" panose="020F0502020204030204"/>
            </a:endParaRPr>
          </a:p>
        </p:txBody>
      </p:sp>
      <p:sp>
        <p:nvSpPr>
          <p:cNvPr id="37" name="Arrow: Right 36">
            <a:extLst>
              <a:ext uri="{FF2B5EF4-FFF2-40B4-BE49-F238E27FC236}">
                <a16:creationId xmlns:a16="http://schemas.microsoft.com/office/drawing/2014/main" id="{D8FAC567-5484-E5EC-AD64-7065763196D1}"/>
              </a:ext>
            </a:extLst>
          </p:cNvPr>
          <p:cNvSpPr>
            <a:spLocks noGrp="1" noRot="1" noMove="1" noResize="1" noEditPoints="1" noAdjustHandles="1" noChangeArrowheads="1" noChangeShapeType="1"/>
          </p:cNvSpPr>
          <p:nvPr/>
        </p:nvSpPr>
        <p:spPr>
          <a:xfrm>
            <a:off x="8982317" y="2112582"/>
            <a:ext cx="146226" cy="136760"/>
          </a:xfrm>
          <a:prstGeom prst="rightArrow">
            <a:avLst/>
          </a:prstGeom>
          <a:solidFill>
            <a:srgbClr val="92AF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50877"/>
            <a:endParaRPr lang="en-GB" sz="988">
              <a:solidFill>
                <a:prstClr val="white"/>
              </a:solidFill>
              <a:latin typeface="Calibri" panose="020F0502020204030204"/>
            </a:endParaRPr>
          </a:p>
        </p:txBody>
      </p:sp>
      <p:sp>
        <p:nvSpPr>
          <p:cNvPr id="38" name="Arrow: Right 37">
            <a:extLst>
              <a:ext uri="{FF2B5EF4-FFF2-40B4-BE49-F238E27FC236}">
                <a16:creationId xmlns:a16="http://schemas.microsoft.com/office/drawing/2014/main" id="{C720EDA4-E45E-8D62-5739-07B04839E7E2}"/>
              </a:ext>
            </a:extLst>
          </p:cNvPr>
          <p:cNvSpPr>
            <a:spLocks noGrp="1" noRot="1" noMove="1" noResize="1" noEditPoints="1" noAdjustHandles="1" noChangeArrowheads="1" noChangeShapeType="1"/>
          </p:cNvSpPr>
          <p:nvPr/>
        </p:nvSpPr>
        <p:spPr>
          <a:xfrm>
            <a:off x="5814637" y="3687355"/>
            <a:ext cx="146226" cy="136760"/>
          </a:xfrm>
          <a:prstGeom prst="rightArrow">
            <a:avLst/>
          </a:prstGeom>
          <a:solidFill>
            <a:srgbClr val="92AF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50877"/>
            <a:endParaRPr lang="en-GB" sz="988" b="1">
              <a:solidFill>
                <a:prstClr val="white"/>
              </a:solidFill>
              <a:latin typeface="Calibri" panose="020F0502020204030204"/>
            </a:endParaRPr>
          </a:p>
        </p:txBody>
      </p:sp>
      <p:sp>
        <p:nvSpPr>
          <p:cNvPr id="39" name="Arrow: Right 38">
            <a:extLst>
              <a:ext uri="{FF2B5EF4-FFF2-40B4-BE49-F238E27FC236}">
                <a16:creationId xmlns:a16="http://schemas.microsoft.com/office/drawing/2014/main" id="{674EEA4C-2FD4-4E33-6F63-275DFED90674}"/>
              </a:ext>
            </a:extLst>
          </p:cNvPr>
          <p:cNvSpPr>
            <a:spLocks noGrp="1" noRot="1" noMove="1" noResize="1" noEditPoints="1" noAdjustHandles="1" noChangeArrowheads="1" noChangeShapeType="1"/>
          </p:cNvSpPr>
          <p:nvPr/>
        </p:nvSpPr>
        <p:spPr>
          <a:xfrm>
            <a:off x="8982317" y="3687355"/>
            <a:ext cx="146226" cy="136760"/>
          </a:xfrm>
          <a:prstGeom prst="rightArrow">
            <a:avLst/>
          </a:prstGeom>
          <a:solidFill>
            <a:srgbClr val="92AF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50877"/>
            <a:endParaRPr lang="en-GB" sz="988" b="1">
              <a:solidFill>
                <a:prstClr val="white"/>
              </a:solidFill>
              <a:latin typeface="Calibri" panose="020F0502020204030204"/>
            </a:endParaRPr>
          </a:p>
        </p:txBody>
      </p:sp>
      <p:sp>
        <p:nvSpPr>
          <p:cNvPr id="40" name="Arrow: Right 39">
            <a:extLst>
              <a:ext uri="{FF2B5EF4-FFF2-40B4-BE49-F238E27FC236}">
                <a16:creationId xmlns:a16="http://schemas.microsoft.com/office/drawing/2014/main" id="{CF69AFBA-D1B7-F05C-6AEA-D8FF14BEA1DF}"/>
              </a:ext>
            </a:extLst>
          </p:cNvPr>
          <p:cNvSpPr>
            <a:spLocks noGrp="1" noRot="1" noMove="1" noResize="1" noEditPoints="1" noAdjustHandles="1" noChangeArrowheads="1" noChangeShapeType="1"/>
          </p:cNvSpPr>
          <p:nvPr/>
        </p:nvSpPr>
        <p:spPr>
          <a:xfrm>
            <a:off x="5814637" y="5545446"/>
            <a:ext cx="146226" cy="136760"/>
          </a:xfrm>
          <a:prstGeom prst="rightArrow">
            <a:avLst/>
          </a:prstGeom>
          <a:solidFill>
            <a:srgbClr val="92AF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50877"/>
            <a:endParaRPr lang="en-GB" sz="988">
              <a:solidFill>
                <a:prstClr val="white"/>
              </a:solidFill>
              <a:latin typeface="Calibri" panose="020F0502020204030204"/>
            </a:endParaRPr>
          </a:p>
        </p:txBody>
      </p:sp>
      <p:sp>
        <p:nvSpPr>
          <p:cNvPr id="41" name="Arrow: Right 40">
            <a:extLst>
              <a:ext uri="{FF2B5EF4-FFF2-40B4-BE49-F238E27FC236}">
                <a16:creationId xmlns:a16="http://schemas.microsoft.com/office/drawing/2014/main" id="{5E1AD776-737E-2B12-39E3-BB5576D571FA}"/>
              </a:ext>
            </a:extLst>
          </p:cNvPr>
          <p:cNvSpPr>
            <a:spLocks noGrp="1" noRot="1" noMove="1" noResize="1" noEditPoints="1" noAdjustHandles="1" noChangeArrowheads="1" noChangeShapeType="1"/>
          </p:cNvSpPr>
          <p:nvPr/>
        </p:nvSpPr>
        <p:spPr>
          <a:xfrm>
            <a:off x="8982317" y="5545446"/>
            <a:ext cx="146226" cy="136760"/>
          </a:xfrm>
          <a:prstGeom prst="rightArrow">
            <a:avLst/>
          </a:prstGeom>
          <a:solidFill>
            <a:srgbClr val="92AF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50877"/>
            <a:endParaRPr lang="en-GB" sz="988">
              <a:solidFill>
                <a:prstClr val="white"/>
              </a:solidFill>
              <a:latin typeface="Calibri" panose="020F0502020204030204"/>
            </a:endParaRPr>
          </a:p>
        </p:txBody>
      </p:sp>
    </p:spTree>
    <p:extLst>
      <p:ext uri="{BB962C8B-B14F-4D97-AF65-F5344CB8AC3E}">
        <p14:creationId xmlns:p14="http://schemas.microsoft.com/office/powerpoint/2010/main" val="704437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137FF8-3E19-A940-8864-8BCA908EB665}"/>
              </a:ext>
            </a:extLst>
          </p:cNvPr>
          <p:cNvSpPr>
            <a:spLocks noGrp="1" noRot="1" noMove="1" noResize="1" noEditPoints="1" noAdjustHandles="1" noChangeArrowheads="1" noChangeShapeType="1"/>
          </p:cNvSpPr>
          <p:nvPr/>
        </p:nvSpPr>
        <p:spPr>
          <a:xfrm>
            <a:off x="-10298" y="-1577"/>
            <a:ext cx="12202297" cy="820609"/>
          </a:xfrm>
          <a:prstGeom prst="rect">
            <a:avLst/>
          </a:prstGeom>
          <a:solidFill>
            <a:srgbClr val="142B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9D45F6C-45E6-E3BF-E062-733950759A7B}"/>
              </a:ext>
            </a:extLst>
          </p:cNvPr>
          <p:cNvSpPr txBox="1">
            <a:spLocks noGrp="1" noRot="1" noMove="1" noResize="1" noEditPoints="1" noAdjustHandles="1" noChangeArrowheads="1" noChangeShapeType="1"/>
          </p:cNvSpPr>
          <p:nvPr/>
        </p:nvSpPr>
        <p:spPr>
          <a:xfrm>
            <a:off x="114599" y="866701"/>
            <a:ext cx="11962801" cy="5928433"/>
          </a:xfrm>
          <a:prstGeom prst="rect">
            <a:avLst/>
          </a:prstGeom>
          <a:noFill/>
        </p:spPr>
        <p:txBody>
          <a:bodyPr wrap="square" lIns="49418" tIns="24709" rIns="49418" bIns="24709" rtlCol="0" anchor="t">
            <a:spAutoFit/>
          </a:bodyPr>
          <a:lstStyle/>
          <a:p>
            <a:r>
              <a:rPr lang="en-GB" sz="1200" dirty="0">
                <a:latin typeface="Arial"/>
                <a:cs typeface="Arial"/>
              </a:rPr>
              <a:t>This guidance outlines how the embedding skills audit tool can be used by establishments to self-evaluate the implementation of their skills approach.  It is based on the embedding skills approach outlined on page 5 of </a:t>
            </a:r>
            <a:r>
              <a:rPr lang="en-GB" sz="1200" dirty="0">
                <a:latin typeface="Arial"/>
                <a:cs typeface="Arial"/>
                <a:hlinkClick r:id="rId3"/>
              </a:rPr>
              <a:t>‘A Guide to Meta-skills Across the Curriculum</a:t>
            </a:r>
            <a:r>
              <a:rPr lang="en-GB" sz="1200" dirty="0">
                <a:latin typeface="Arial"/>
                <a:cs typeface="Arial"/>
              </a:rPr>
              <a:t>’.</a:t>
            </a:r>
          </a:p>
          <a:p>
            <a:endParaRPr lang="en-GB" sz="1200" dirty="0">
              <a:latin typeface="Arial" panose="020B0604020202020204" pitchFamily="34" charset="0"/>
              <a:cs typeface="Arial" panose="020B0604020202020204" pitchFamily="34" charset="0"/>
            </a:endParaRPr>
          </a:p>
          <a:p>
            <a:r>
              <a:rPr lang="en-GB" sz="1200" b="1" dirty="0">
                <a:solidFill>
                  <a:srgbClr val="006373"/>
                </a:solidFill>
                <a:latin typeface="Arial"/>
                <a:cs typeface="Arial"/>
              </a:rPr>
              <a:t>What is the embedding skills audit tool?</a:t>
            </a:r>
          </a:p>
          <a:p>
            <a:endParaRPr lang="en-GB" sz="1200" b="1" dirty="0">
              <a:solidFill>
                <a:srgbClr val="006373"/>
              </a:solidFill>
              <a:latin typeface="Arial" panose="020B0604020202020204" pitchFamily="34" charset="0"/>
              <a:cs typeface="Arial" panose="020B0604020202020204" pitchFamily="34" charset="0"/>
            </a:endParaRPr>
          </a:p>
          <a:p>
            <a:r>
              <a:rPr lang="en-GB" sz="1200" dirty="0">
                <a:latin typeface="Arial"/>
                <a:cs typeface="Arial"/>
              </a:rPr>
              <a:t>The embedding skills audit tool supports establishments to self-evaluate their skills approach against illustrative statements highlighting good practice within the commit, embed and mainstream stages of embedding skills.</a:t>
            </a:r>
          </a:p>
          <a:p>
            <a:endParaRPr lang="en-GB" sz="1200" b="1" dirty="0">
              <a:solidFill>
                <a:srgbClr val="006373"/>
              </a:solidFill>
              <a:latin typeface="Arial" panose="020B0604020202020204" pitchFamily="34" charset="0"/>
              <a:cs typeface="Arial" panose="020B0604020202020204" pitchFamily="34" charset="0"/>
            </a:endParaRPr>
          </a:p>
          <a:p>
            <a:r>
              <a:rPr lang="en-GB" sz="1200" b="1" dirty="0">
                <a:solidFill>
                  <a:srgbClr val="006373"/>
                </a:solidFill>
                <a:latin typeface="Arial"/>
                <a:cs typeface="Arial"/>
              </a:rPr>
              <a:t>Who is the embedding skills audit tool for? </a:t>
            </a:r>
          </a:p>
          <a:p>
            <a:r>
              <a:rPr lang="en-GB" sz="1200" dirty="0">
                <a:latin typeface="Arial"/>
                <a:cs typeface="Arial"/>
              </a:rPr>
              <a:t>This guidance is for using the embedding skills audit tool with extended leadership teams. </a:t>
            </a:r>
          </a:p>
          <a:p>
            <a:endParaRPr lang="en-GB" sz="1200" b="1" dirty="0">
              <a:solidFill>
                <a:srgbClr val="006373"/>
              </a:solidFill>
              <a:latin typeface="Arial" panose="020B0604020202020204" pitchFamily="34" charset="0"/>
              <a:cs typeface="Arial" panose="020B0604020202020204" pitchFamily="34" charset="0"/>
            </a:endParaRPr>
          </a:p>
          <a:p>
            <a:r>
              <a:rPr lang="en-GB" sz="1200" b="1" dirty="0">
                <a:solidFill>
                  <a:srgbClr val="006373"/>
                </a:solidFill>
                <a:latin typeface="Arial"/>
                <a:cs typeface="Arial"/>
              </a:rPr>
              <a:t>How to use the embedding skills audit tool</a:t>
            </a:r>
            <a:endParaRPr lang="en-GB" sz="1200" b="1" dirty="0">
              <a:solidFill>
                <a:srgbClr val="006373"/>
              </a:solidFill>
              <a:latin typeface="Arial" panose="020B0604020202020204" pitchFamily="34" charset="0"/>
              <a:cs typeface="Arial" panose="020B0604020202020204" pitchFamily="34" charset="0"/>
            </a:endParaRPr>
          </a:p>
          <a:p>
            <a:r>
              <a:rPr lang="en-GB" sz="1200" dirty="0">
                <a:latin typeface="Arial"/>
                <a:cs typeface="Arial"/>
              </a:rPr>
              <a:t>It is important that a suitable amount of time is set aside to complete the audit tool and allow for meaningful reflection and discussion.  Establishments should use the embedding skills audit worksheet and illustrative statements to support them going through the following 3 steps:</a:t>
            </a:r>
          </a:p>
          <a:p>
            <a:endParaRPr lang="en-GB" sz="1200" b="1" dirty="0">
              <a:latin typeface="Arial" panose="020B0604020202020204" pitchFamily="34" charset="0"/>
              <a:cs typeface="Arial" panose="020B0604020202020204" pitchFamily="34" charset="0"/>
            </a:endParaRPr>
          </a:p>
          <a:p>
            <a:r>
              <a:rPr lang="en-GB" sz="1200" u="sng" dirty="0">
                <a:solidFill>
                  <a:srgbClr val="006373"/>
                </a:solidFill>
                <a:latin typeface="Arial"/>
                <a:cs typeface="Arial"/>
              </a:rPr>
              <a:t>Step 1: Scoring – Individuals</a:t>
            </a:r>
          </a:p>
          <a:p>
            <a:r>
              <a:rPr lang="en-GB" sz="1200" dirty="0">
                <a:latin typeface="Arial"/>
                <a:cs typeface="Arial"/>
              </a:rPr>
              <a:t>Taking each statement in turn, read through the illustrative statements and evaluate whether you are at the emerging, progressing or fully established stage. </a:t>
            </a:r>
          </a:p>
          <a:p>
            <a:endParaRPr lang="en-GB" sz="500" dirty="0">
              <a:latin typeface="Arial"/>
              <a:cs typeface="Arial"/>
            </a:endParaRPr>
          </a:p>
          <a:p>
            <a:pPr lvl="1"/>
            <a:r>
              <a:rPr lang="en-GB" sz="1200" dirty="0">
                <a:latin typeface="Arial"/>
                <a:cs typeface="Arial"/>
              </a:rPr>
              <a:t>• Emerging is depicted by a score of 1-2</a:t>
            </a:r>
          </a:p>
          <a:p>
            <a:pPr lvl="1"/>
            <a:r>
              <a:rPr lang="en-GB" sz="1200" dirty="0">
                <a:latin typeface="Arial"/>
                <a:cs typeface="Arial"/>
              </a:rPr>
              <a:t>• Progressing is depicted by a score of 3-4</a:t>
            </a:r>
          </a:p>
          <a:p>
            <a:pPr lvl="1"/>
            <a:r>
              <a:rPr lang="en-GB" sz="1200" dirty="0">
                <a:latin typeface="Arial"/>
                <a:cs typeface="Arial"/>
              </a:rPr>
              <a:t>• Fully established is depicted by a score of 5.</a:t>
            </a:r>
          </a:p>
          <a:p>
            <a:endParaRPr lang="en-GB" sz="500" dirty="0">
              <a:latin typeface="Arial" panose="020B0604020202020204" pitchFamily="34" charset="0"/>
              <a:cs typeface="Arial" panose="020B0604020202020204" pitchFamily="34" charset="0"/>
            </a:endParaRPr>
          </a:p>
          <a:p>
            <a:r>
              <a:rPr lang="en-GB" sz="1200" dirty="0">
                <a:latin typeface="Arial"/>
                <a:cs typeface="Arial"/>
              </a:rPr>
              <a:t>These examples are not the only ways in which these statements could be scored, and we would ask you to use your own judgement (supported by evidence) when considering your position against the statements. Practitioners can add other examples to determine their score. </a:t>
            </a:r>
          </a:p>
          <a:p>
            <a:endParaRPr lang="en-GB" sz="1200" dirty="0">
              <a:latin typeface="Arial" panose="020B0604020202020204" pitchFamily="34" charset="0"/>
              <a:cs typeface="Arial" panose="020B0604020202020204" pitchFamily="34" charset="0"/>
            </a:endParaRPr>
          </a:p>
          <a:p>
            <a:r>
              <a:rPr lang="en-GB" sz="1200" dirty="0">
                <a:latin typeface="Arial"/>
                <a:cs typeface="Arial"/>
              </a:rPr>
              <a:t>After reflection, note down the identified score for each statement using the worksheet provided. There are reflective questions within the individual scoring worksheet to support you to determine your individual score. </a:t>
            </a:r>
          </a:p>
          <a:p>
            <a:endParaRPr lang="en-GB" sz="1200" dirty="0">
              <a:latin typeface="Arial" panose="020B0604020202020204" pitchFamily="34" charset="0"/>
              <a:cs typeface="Arial" panose="020B0604020202020204" pitchFamily="34" charset="0"/>
            </a:endParaRPr>
          </a:p>
          <a:p>
            <a:r>
              <a:rPr lang="en-US" sz="1200" dirty="0">
                <a:latin typeface="Arial"/>
                <a:cs typeface="Arial"/>
              </a:rPr>
              <a:t>Once initial scoring has been completed, assess the overall picture and identify any evidence you have to support your scoring, any examples of interesting practice or any challenges that you would like to discuss at the departmental meeting.</a:t>
            </a:r>
          </a:p>
          <a:p>
            <a:endParaRPr lang="en-US" sz="1200" dirty="0">
              <a:latin typeface="Arial" panose="020B0604020202020204" pitchFamily="34" charset="0"/>
              <a:cs typeface="Arial" panose="020B0604020202020204" pitchFamily="34" charset="0"/>
            </a:endParaRPr>
          </a:p>
          <a:p>
            <a:r>
              <a:rPr lang="en-US" sz="1200" dirty="0">
                <a:latin typeface="Arial"/>
                <a:cs typeface="Arial"/>
              </a:rPr>
              <a:t>The commit stages give the foundations to a skills approach, and it is advised to concentrate on this stage first if your scoring does not reflect strong foundations in which to build on the embed and mainstream stages. </a:t>
            </a:r>
            <a:endParaRPr lang="en-GB" sz="1200" dirty="0">
              <a:latin typeface="Arial"/>
              <a:cs typeface="Arial"/>
            </a:endParaRPr>
          </a:p>
        </p:txBody>
      </p:sp>
      <p:sp>
        <p:nvSpPr>
          <p:cNvPr id="3" name="Title 1">
            <a:extLst>
              <a:ext uri="{FF2B5EF4-FFF2-40B4-BE49-F238E27FC236}">
                <a16:creationId xmlns:a16="http://schemas.microsoft.com/office/drawing/2014/main" id="{FB520552-EEC6-DF9A-4751-009B874D21E5}"/>
              </a:ext>
            </a:extLst>
          </p:cNvPr>
          <p:cNvSpPr>
            <a:spLocks noGrp="1" noRot="1" noMove="1" noResize="1" noEditPoints="1" noAdjustHandles="1" noChangeArrowheads="1" noChangeShapeType="1"/>
          </p:cNvSpPr>
          <p:nvPr>
            <p:ph type="ctrTitle"/>
          </p:nvPr>
        </p:nvSpPr>
        <p:spPr>
          <a:xfrm>
            <a:off x="114599" y="190518"/>
            <a:ext cx="7506730" cy="563218"/>
          </a:xfrm>
        </p:spPr>
        <p:txBody>
          <a:bodyPr>
            <a:noAutofit/>
          </a:bodyPr>
          <a:lstStyle/>
          <a:p>
            <a:pPr algn="l"/>
            <a:r>
              <a:rPr lang="en-GB" sz="4000" dirty="0">
                <a:solidFill>
                  <a:schemeClr val="bg1"/>
                </a:solidFill>
                <a:latin typeface="Arial" panose="020B0604020202020204" pitchFamily="34" charset="0"/>
                <a:cs typeface="Arial" panose="020B0604020202020204" pitchFamily="34" charset="0"/>
              </a:rPr>
              <a:t>Workshop guidance</a:t>
            </a:r>
            <a:endParaRPr lang="en-GB" sz="4000" dirty="0">
              <a:solidFill>
                <a:schemeClr val="bg1"/>
              </a:solidFill>
              <a:latin typeface="Arial" panose="020B0604020202020204" pitchFamily="34" charset="0"/>
              <a:ea typeface="Calibri Light"/>
              <a:cs typeface="Arial" panose="020B0604020202020204" pitchFamily="34" charset="0"/>
            </a:endParaRPr>
          </a:p>
        </p:txBody>
      </p:sp>
    </p:spTree>
    <p:extLst>
      <p:ext uri="{BB962C8B-B14F-4D97-AF65-F5344CB8AC3E}">
        <p14:creationId xmlns:p14="http://schemas.microsoft.com/office/powerpoint/2010/main" val="2849871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725E79A2-AF67-C677-FFFA-4E20E66A883A}"/>
              </a:ext>
            </a:extLst>
          </p:cNvPr>
          <p:cNvSpPr txBox="1">
            <a:spLocks noGrp="1" noRot="1" noMove="1" noResize="1" noEditPoints="1" noAdjustHandles="1" noChangeArrowheads="1" noChangeShapeType="1"/>
          </p:cNvSpPr>
          <p:nvPr/>
        </p:nvSpPr>
        <p:spPr>
          <a:xfrm>
            <a:off x="4453624" y="232193"/>
            <a:ext cx="4674919" cy="341760"/>
          </a:xfrm>
          <a:prstGeom prst="rect">
            <a:avLst/>
          </a:prstGeom>
          <a:noFill/>
        </p:spPr>
        <p:txBody>
          <a:bodyPr wrap="square" rtlCol="0">
            <a:spAutoFit/>
          </a:bodyPr>
          <a:lstStyle/>
          <a:p>
            <a:pPr defTabSz="250877"/>
            <a:r>
              <a:rPr lang="en-GB" sz="1621" b="1">
                <a:solidFill>
                  <a:prstClr val="white"/>
                </a:solidFill>
                <a:latin typeface="Arial" panose="020B0604020202020204" pitchFamily="34" charset="0"/>
                <a:cs typeface="Arial" panose="020B0604020202020204" pitchFamily="34" charset="0"/>
              </a:rPr>
              <a:t>Embedding skills: commit stage </a:t>
            </a:r>
          </a:p>
        </p:txBody>
      </p:sp>
      <p:grpSp>
        <p:nvGrpSpPr>
          <p:cNvPr id="2" name="Group 1">
            <a:extLst>
              <a:ext uri="{FF2B5EF4-FFF2-40B4-BE49-F238E27FC236}">
                <a16:creationId xmlns:a16="http://schemas.microsoft.com/office/drawing/2014/main" id="{7E560898-6175-79F7-2806-FAC6A634589E}"/>
              </a:ext>
            </a:extLst>
          </p:cNvPr>
          <p:cNvGrpSpPr>
            <a:grpSpLocks noGrp="1" noUngrp="1" noRot="1" noMove="1" noResize="1"/>
          </p:cNvGrpSpPr>
          <p:nvPr/>
        </p:nvGrpSpPr>
        <p:grpSpPr>
          <a:xfrm>
            <a:off x="142875" y="11557"/>
            <a:ext cx="1511952" cy="224229"/>
            <a:chOff x="175461" y="253511"/>
            <a:chExt cx="2116732" cy="313920"/>
          </a:xfrm>
        </p:grpSpPr>
        <p:sp>
          <p:nvSpPr>
            <p:cNvPr id="16" name="TextBox 15">
              <a:extLst>
                <a:ext uri="{FF2B5EF4-FFF2-40B4-BE49-F238E27FC236}">
                  <a16:creationId xmlns:a16="http://schemas.microsoft.com/office/drawing/2014/main" id="{DC5B9474-FA19-5E25-B058-E3028934F60F}"/>
                </a:ext>
              </a:extLst>
            </p:cNvPr>
            <p:cNvSpPr txBox="1">
              <a:spLocks noGrp="1" noRot="1" noMove="1" noResize="1" noEditPoints="1" noAdjustHandles="1" noChangeArrowheads="1" noChangeShapeType="1"/>
            </p:cNvSpPr>
            <p:nvPr/>
          </p:nvSpPr>
          <p:spPr>
            <a:xfrm>
              <a:off x="175461" y="253511"/>
              <a:ext cx="2116732" cy="313920"/>
            </a:xfrm>
            <a:prstGeom prst="rect">
              <a:avLst/>
            </a:prstGeom>
            <a:noFill/>
          </p:spPr>
          <p:txBody>
            <a:bodyPr wrap="none" rtlCol="0">
              <a:spAutoFit/>
            </a:bodyPr>
            <a:lstStyle/>
            <a:p>
              <a:pPr defTabSz="250877"/>
              <a:r>
                <a:rPr lang="en-GB" sz="857">
                  <a:solidFill>
                    <a:srgbClr val="006373"/>
                  </a:solidFill>
                  <a:latin typeface="Arial" panose="020B0604020202020204" pitchFamily="34" charset="0"/>
                  <a:cs typeface="Arial" panose="020B0604020202020204" pitchFamily="34" charset="0"/>
                </a:rPr>
                <a:t>Embedding Skills Audit tool</a:t>
              </a:r>
            </a:p>
          </p:txBody>
        </p:sp>
        <p:cxnSp>
          <p:nvCxnSpPr>
            <p:cNvPr id="19" name="Straight Connector 18">
              <a:extLst>
                <a:ext uri="{FF2B5EF4-FFF2-40B4-BE49-F238E27FC236}">
                  <a16:creationId xmlns:a16="http://schemas.microsoft.com/office/drawing/2014/main" id="{55252D39-23BC-D392-CB4C-10D61C4FA6AE}"/>
                </a:ext>
              </a:extLst>
            </p:cNvPr>
            <p:cNvCxnSpPr>
              <a:cxnSpLocks noGrp="1" noRot="1" noMove="1" noResize="1" noEditPoints="1" noAdjustHandles="1" noChangeArrowheads="1" noChangeShapeType="1"/>
            </p:cNvCxnSpPr>
            <p:nvPr/>
          </p:nvCxnSpPr>
          <p:spPr>
            <a:xfrm flipV="1">
              <a:off x="280904" y="497314"/>
              <a:ext cx="1823195" cy="3148"/>
            </a:xfrm>
            <a:prstGeom prst="line">
              <a:avLst/>
            </a:prstGeom>
            <a:ln>
              <a:solidFill>
                <a:srgbClr val="006373"/>
              </a:solidFill>
            </a:ln>
          </p:spPr>
          <p:style>
            <a:lnRef idx="1">
              <a:schemeClr val="accent1"/>
            </a:lnRef>
            <a:fillRef idx="0">
              <a:schemeClr val="accent1"/>
            </a:fillRef>
            <a:effectRef idx="0">
              <a:schemeClr val="accent1"/>
            </a:effectRef>
            <a:fontRef idx="minor">
              <a:schemeClr val="tx1"/>
            </a:fontRef>
          </p:style>
        </p:cxnSp>
      </p:grpSp>
      <p:sp>
        <p:nvSpPr>
          <p:cNvPr id="30" name="Rectangle: Rounded Corners 29">
            <a:extLst>
              <a:ext uri="{FF2B5EF4-FFF2-40B4-BE49-F238E27FC236}">
                <a16:creationId xmlns:a16="http://schemas.microsoft.com/office/drawing/2014/main" id="{0448B5D1-D23B-B9BB-3FA9-DA877E505F21}"/>
              </a:ext>
            </a:extLst>
          </p:cNvPr>
          <p:cNvSpPr>
            <a:spLocks noGrp="1" noRot="1" noMove="1" noResize="1" noEditPoints="1" noAdjustHandles="1" noChangeArrowheads="1" noChangeShapeType="1"/>
          </p:cNvSpPr>
          <p:nvPr/>
        </p:nvSpPr>
        <p:spPr>
          <a:xfrm>
            <a:off x="142875" y="252720"/>
            <a:ext cx="11944349" cy="642466"/>
          </a:xfrm>
          <a:prstGeom prst="roundRect">
            <a:avLst/>
          </a:prstGeom>
          <a:solidFill>
            <a:srgbClr val="5842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50877"/>
            <a:r>
              <a:rPr lang="en-GB" sz="2000" b="1">
                <a:solidFill>
                  <a:prstClr val="white"/>
                </a:solidFill>
                <a:latin typeface="Arial" panose="020B0604020202020204" pitchFamily="34" charset="0"/>
                <a:cs typeface="Arial" panose="020B0604020202020204" pitchFamily="34" charset="0"/>
              </a:rPr>
              <a:t>Embed</a:t>
            </a:r>
            <a:endParaRPr lang="en-GB" sz="988" b="1">
              <a:solidFill>
                <a:prstClr val="white"/>
              </a:solidFill>
              <a:latin typeface="Arial" panose="020B0604020202020204" pitchFamily="34" charset="0"/>
              <a:cs typeface="Arial" panose="020B0604020202020204" pitchFamily="34" charset="0"/>
            </a:endParaRPr>
          </a:p>
        </p:txBody>
      </p:sp>
      <p:graphicFrame>
        <p:nvGraphicFramePr>
          <p:cNvPr id="32" name="Table 33">
            <a:extLst>
              <a:ext uri="{FF2B5EF4-FFF2-40B4-BE49-F238E27FC236}">
                <a16:creationId xmlns:a16="http://schemas.microsoft.com/office/drawing/2014/main" id="{F9F3E9BE-61E6-603A-9827-F204CB16C5DA}"/>
              </a:ext>
            </a:extLst>
          </p:cNvPr>
          <p:cNvGraphicFramePr>
            <a:graphicFrameLocks noGrp="1" noDrilldown="1" noMove="1" noResize="1"/>
          </p:cNvGraphicFramePr>
          <p:nvPr>
            <p:extLst>
              <p:ext uri="{D42A27DB-BD31-4B8C-83A1-F6EECF244321}">
                <p14:modId xmlns:p14="http://schemas.microsoft.com/office/powerpoint/2010/main" val="332581536"/>
              </p:ext>
            </p:extLst>
          </p:nvPr>
        </p:nvGraphicFramePr>
        <p:xfrm>
          <a:off x="177095" y="912120"/>
          <a:ext cx="11869034" cy="5418692"/>
        </p:xfrm>
        <a:graphic>
          <a:graphicData uri="http://schemas.openxmlformats.org/drawingml/2006/table">
            <a:tbl>
              <a:tblPr firstRow="1" bandRow="1">
                <a:tableStyleId>{5C22544A-7EE6-4342-B048-85BDC9FD1C3A}</a:tableStyleId>
              </a:tblPr>
              <a:tblGrid>
                <a:gridCol w="2441261">
                  <a:extLst>
                    <a:ext uri="{9D8B030D-6E8A-4147-A177-3AD203B41FA5}">
                      <a16:colId xmlns:a16="http://schemas.microsoft.com/office/drawing/2014/main" val="2054948548"/>
                    </a:ext>
                  </a:extLst>
                </a:gridCol>
                <a:gridCol w="216521">
                  <a:extLst>
                    <a:ext uri="{9D8B030D-6E8A-4147-A177-3AD203B41FA5}">
                      <a16:colId xmlns:a16="http://schemas.microsoft.com/office/drawing/2014/main" val="1561134789"/>
                    </a:ext>
                  </a:extLst>
                </a:gridCol>
                <a:gridCol w="2926070">
                  <a:extLst>
                    <a:ext uri="{9D8B030D-6E8A-4147-A177-3AD203B41FA5}">
                      <a16:colId xmlns:a16="http://schemas.microsoft.com/office/drawing/2014/main" val="1002439551"/>
                    </a:ext>
                  </a:extLst>
                </a:gridCol>
                <a:gridCol w="216521">
                  <a:extLst>
                    <a:ext uri="{9D8B030D-6E8A-4147-A177-3AD203B41FA5}">
                      <a16:colId xmlns:a16="http://schemas.microsoft.com/office/drawing/2014/main" val="2846238810"/>
                    </a:ext>
                  </a:extLst>
                </a:gridCol>
                <a:gridCol w="2926070">
                  <a:extLst>
                    <a:ext uri="{9D8B030D-6E8A-4147-A177-3AD203B41FA5}">
                      <a16:colId xmlns:a16="http://schemas.microsoft.com/office/drawing/2014/main" val="2148776652"/>
                    </a:ext>
                  </a:extLst>
                </a:gridCol>
                <a:gridCol w="216521">
                  <a:extLst>
                    <a:ext uri="{9D8B030D-6E8A-4147-A177-3AD203B41FA5}">
                      <a16:colId xmlns:a16="http://schemas.microsoft.com/office/drawing/2014/main" val="183569569"/>
                    </a:ext>
                  </a:extLst>
                </a:gridCol>
                <a:gridCol w="2926070">
                  <a:extLst>
                    <a:ext uri="{9D8B030D-6E8A-4147-A177-3AD203B41FA5}">
                      <a16:colId xmlns:a16="http://schemas.microsoft.com/office/drawing/2014/main" val="2885892047"/>
                    </a:ext>
                  </a:extLst>
                </a:gridCol>
              </a:tblGrid>
              <a:tr h="426215">
                <a:tc>
                  <a:txBody>
                    <a:bodyPr/>
                    <a:lstStyle/>
                    <a:p>
                      <a:endParaRPr lang="en-GB" sz="1300" b="0">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300" b="0">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Arial" panose="020B0604020202020204" pitchFamily="34" charset="0"/>
                          <a:cs typeface="Arial" panose="020B0604020202020204" pitchFamily="34" charset="0"/>
                        </a:rPr>
                        <a:t>Emerging</a:t>
                      </a:r>
                    </a:p>
                    <a:p>
                      <a:pPr algn="ctr"/>
                      <a:r>
                        <a:rPr lang="en-GB" sz="900" b="0" dirty="0">
                          <a:solidFill>
                            <a:schemeClr val="tx1"/>
                          </a:solidFill>
                          <a:latin typeface="Arial" panose="020B0604020202020204" pitchFamily="34" charset="0"/>
                          <a:cs typeface="Arial" panose="020B0604020202020204" pitchFamily="34" charset="0"/>
                        </a:rPr>
                        <a:t>(Example score 1)</a:t>
                      </a: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427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00" b="1">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Arial" panose="020B0604020202020204" pitchFamily="34" charset="0"/>
                          <a:cs typeface="Arial" panose="020B0604020202020204" pitchFamily="34" charset="0"/>
                        </a:rPr>
                        <a:t>Progressing</a:t>
                      </a:r>
                    </a:p>
                    <a:p>
                      <a:pPr marL="0" marR="0" lvl="0" indent="0" algn="ctr" defTabSz="1280160" rtl="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Arial" panose="020B0604020202020204" pitchFamily="34" charset="0"/>
                          <a:cs typeface="Arial" panose="020B0604020202020204" pitchFamily="34" charset="0"/>
                        </a:rPr>
                        <a:t>(Example score 3)</a:t>
                      </a: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427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00" b="1">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Arial" panose="020B0604020202020204" pitchFamily="34" charset="0"/>
                          <a:cs typeface="Arial" panose="020B0604020202020204" pitchFamily="34" charset="0"/>
                        </a:rPr>
                        <a:t>Fully Established</a:t>
                      </a:r>
                    </a:p>
                    <a:p>
                      <a:pPr marL="0" marR="0" lvl="0" indent="0" algn="ctr" defTabSz="1280160" rtl="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Arial" panose="020B0604020202020204" pitchFamily="34" charset="0"/>
                          <a:cs typeface="Arial" panose="020B0604020202020204" pitchFamily="34" charset="0"/>
                        </a:rPr>
                        <a:t>(Example score 5)</a:t>
                      </a: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427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3721062"/>
                  </a:ext>
                </a:extLst>
              </a:tr>
              <a:tr h="2603368">
                <a:tc>
                  <a:txBody>
                    <a:bodyPr/>
                    <a:lstStyle/>
                    <a:p>
                      <a:r>
                        <a:rPr lang="en-US" sz="900" b="1" dirty="0">
                          <a:solidFill>
                            <a:schemeClr val="bg1"/>
                          </a:solidFill>
                          <a:latin typeface="Arial" panose="020B0604020202020204" pitchFamily="34" charset="0"/>
                          <a:cs typeface="Arial" panose="020B0604020202020204" pitchFamily="34" charset="0"/>
                        </a:rPr>
                        <a:t>Embed (</a:t>
                      </a:r>
                      <a:r>
                        <a:rPr lang="en-US" sz="900" b="1" dirty="0" err="1">
                          <a:solidFill>
                            <a:schemeClr val="bg1"/>
                          </a:solidFill>
                          <a:latin typeface="Arial" panose="020B0604020202020204" pitchFamily="34" charset="0"/>
                          <a:cs typeface="Arial" panose="020B0604020202020204" pitchFamily="34" charset="0"/>
                        </a:rPr>
                        <a:t>i</a:t>
                      </a:r>
                      <a:r>
                        <a:rPr lang="en-US" sz="900" b="1" dirty="0">
                          <a:solidFill>
                            <a:schemeClr val="bg1"/>
                          </a:solidFill>
                          <a:latin typeface="Arial" panose="020B0604020202020204" pitchFamily="34" charset="0"/>
                          <a:cs typeface="Arial" panose="020B0604020202020204" pitchFamily="34" charset="0"/>
                        </a:rPr>
                        <a:t>): </a:t>
                      </a:r>
                    </a:p>
                    <a:p>
                      <a:endParaRPr lang="en-US" sz="900" b="1" dirty="0">
                        <a:solidFill>
                          <a:schemeClr val="bg1"/>
                        </a:solidFill>
                        <a:latin typeface="Arial" panose="020B0604020202020204" pitchFamily="34" charset="0"/>
                        <a:cs typeface="Arial" panose="020B0604020202020204" pitchFamily="34" charset="0"/>
                      </a:endParaRPr>
                    </a:p>
                    <a:p>
                      <a:r>
                        <a:rPr lang="en-US" sz="900" b="1" dirty="0">
                          <a:solidFill>
                            <a:schemeClr val="bg1"/>
                          </a:solidFill>
                          <a:latin typeface="Arial" panose="020B0604020202020204" pitchFamily="34" charset="0"/>
                          <a:cs typeface="Arial" panose="020B0604020202020204" pitchFamily="34" charset="0"/>
                        </a:rPr>
                        <a:t>All practitioners across the curriculum are making the skills framework visible to learners and are embedding skills at classroom level. </a:t>
                      </a: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8427E"/>
                    </a:solidFill>
                  </a:tcPr>
                </a:tc>
                <a:tc>
                  <a:txBody>
                    <a:bodyPr/>
                    <a:lstStyle/>
                    <a:p>
                      <a:endParaRPr lang="en-GB" sz="1300" b="0">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28575" cap="flat" cmpd="sng" algn="ctr">
                      <a:solidFill>
                        <a:srgbClr val="58427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900" dirty="0">
                          <a:solidFill>
                            <a:schemeClr val="tx1"/>
                          </a:solidFill>
                          <a:latin typeface="Arial" panose="020B0604020202020204" pitchFamily="34" charset="0"/>
                          <a:cs typeface="Arial" panose="020B0604020202020204" pitchFamily="34" charset="0"/>
                        </a:rPr>
                        <a:t>When planning learning, practitioners do not consider the skills framework and therefore opportunities to develop skills are not yet </a:t>
                      </a:r>
                      <a:r>
                        <a:rPr lang="en-US" sz="900" dirty="0" err="1">
                          <a:solidFill>
                            <a:schemeClr val="tx1"/>
                          </a:solidFill>
                          <a:latin typeface="Arial" panose="020B0604020202020204" pitchFamily="34" charset="0"/>
                          <a:cs typeface="Arial" panose="020B0604020202020204" pitchFamily="34" charset="0"/>
                        </a:rPr>
                        <a:t>recognised</a:t>
                      </a:r>
                      <a:r>
                        <a:rPr lang="en-US" sz="900" dirty="0">
                          <a:solidFill>
                            <a:schemeClr val="tx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endParaRPr lang="en-US" sz="9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dirty="0">
                          <a:solidFill>
                            <a:schemeClr val="tx1"/>
                          </a:solidFill>
                          <a:latin typeface="Arial" panose="020B0604020202020204" pitchFamily="34" charset="0"/>
                          <a:cs typeface="Arial" panose="020B0604020202020204" pitchFamily="34" charset="0"/>
                        </a:rPr>
                        <a:t>Skills are not yet included within learning intentions and success criteria.</a:t>
                      </a:r>
                    </a:p>
                    <a:p>
                      <a:pPr marL="171450" indent="-171450">
                        <a:buFont typeface="Arial" panose="020B0604020202020204" pitchFamily="34" charset="0"/>
                        <a:buChar char="•"/>
                      </a:pPr>
                      <a:endParaRPr lang="en-US" sz="9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dirty="0">
                          <a:solidFill>
                            <a:schemeClr val="tx1"/>
                          </a:solidFill>
                          <a:latin typeface="Arial" panose="020B0604020202020204" pitchFamily="34" charset="0"/>
                          <a:cs typeface="Arial" panose="020B0604020202020204" pitchFamily="34" charset="0"/>
                        </a:rPr>
                        <a:t>Skills posters and iconography are displayed but no reference is being made to them. </a:t>
                      </a:r>
                    </a:p>
                  </a:txBody>
                  <a:tcPr marL="65314" marR="65314" marT="32657" marB="32657">
                    <a:lnL w="28575" cap="flat" cmpd="sng" algn="ctr">
                      <a:solidFill>
                        <a:srgbClr val="58427E"/>
                      </a:solidFill>
                      <a:prstDash val="solid"/>
                      <a:round/>
                      <a:headEnd type="none" w="med" len="med"/>
                      <a:tailEnd type="none" w="med" len="med"/>
                    </a:lnL>
                    <a:lnR w="28575" cap="flat" cmpd="sng" algn="ctr">
                      <a:solidFill>
                        <a:srgbClr val="58427E"/>
                      </a:solidFill>
                      <a:prstDash val="solid"/>
                      <a:round/>
                      <a:headEnd type="none" w="med" len="med"/>
                      <a:tailEnd type="none" w="med" len="med"/>
                    </a:lnR>
                    <a:lnT w="28575" cap="flat" cmpd="sng" algn="ctr">
                      <a:solidFill>
                        <a:srgbClr val="58427E"/>
                      </a:solidFill>
                      <a:prstDash val="solid"/>
                      <a:round/>
                      <a:headEnd type="none" w="med" len="med"/>
                      <a:tailEnd type="none" w="med" len="med"/>
                    </a:lnT>
                    <a:lnB w="28575" cap="flat" cmpd="sng" algn="ctr">
                      <a:solidFill>
                        <a:srgbClr val="58427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300" b="0">
                        <a:solidFill>
                          <a:schemeClr val="tx1"/>
                        </a:solidFill>
                        <a:latin typeface="Arial" panose="020B0604020202020204" pitchFamily="34" charset="0"/>
                        <a:cs typeface="Arial" panose="020B0604020202020204" pitchFamily="34" charset="0"/>
                      </a:endParaRPr>
                    </a:p>
                  </a:txBody>
                  <a:tcPr marL="65314" marR="65314" marT="32657" marB="32657">
                    <a:lnL w="28575" cap="flat" cmpd="sng" algn="ctr">
                      <a:solidFill>
                        <a:srgbClr val="58427E"/>
                      </a:solidFill>
                      <a:prstDash val="solid"/>
                      <a:round/>
                      <a:headEnd type="none" w="med" len="med"/>
                      <a:tailEnd type="none" w="med" len="med"/>
                    </a:lnL>
                    <a:lnR w="28575" cap="flat" cmpd="sng" algn="ctr">
                      <a:solidFill>
                        <a:srgbClr val="58427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r>
                        <a:rPr lang="en-US" sz="900" dirty="0">
                          <a:solidFill>
                            <a:srgbClr val="000000"/>
                          </a:solidFill>
                          <a:latin typeface="Arial" panose="020B0604020202020204" pitchFamily="34" charset="0"/>
                          <a:cs typeface="Arial" panose="020B0604020202020204" pitchFamily="34" charset="0"/>
                        </a:rPr>
                        <a:t>When planning learning, practitioners consider the skills framework and plan how to bring skills into focus during lessons. </a:t>
                      </a:r>
                    </a:p>
                    <a:p>
                      <a:pPr marL="171450" indent="-171450" algn="l">
                        <a:buFont typeface="Arial" panose="020B0604020202020204" pitchFamily="34" charset="0"/>
                        <a:buChar char="•"/>
                      </a:pPr>
                      <a:endParaRPr lang="en-US" sz="9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900" dirty="0">
                          <a:solidFill>
                            <a:srgbClr val="000000"/>
                          </a:solidFill>
                          <a:latin typeface="Arial" panose="020B0604020202020204" pitchFamily="34" charset="0"/>
                          <a:cs typeface="Arial" panose="020B0604020202020204" pitchFamily="34" charset="0"/>
                        </a:rPr>
                        <a:t>Skills within the framework are made visible and are included within learning intentions and success criteria, but this not consistent across the curriculum. </a:t>
                      </a:r>
                      <a:br>
                        <a:rPr lang="en-US" sz="900" dirty="0">
                          <a:solidFill>
                            <a:srgbClr val="000000"/>
                          </a:solidFill>
                          <a:latin typeface="Arial" panose="020B0604020202020204" pitchFamily="34" charset="0"/>
                          <a:cs typeface="Arial" panose="020B0604020202020204" pitchFamily="34" charset="0"/>
                        </a:rPr>
                      </a:br>
                      <a:endParaRPr lang="en-US" sz="9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900" dirty="0">
                          <a:solidFill>
                            <a:srgbClr val="000000"/>
                          </a:solidFill>
                          <a:latin typeface="Arial" panose="020B0604020202020204" pitchFamily="34" charset="0"/>
                          <a:cs typeface="Arial" panose="020B0604020202020204" pitchFamily="34" charset="0"/>
                        </a:rPr>
                        <a:t>Practitioners concentrate on a small number of skills and do not focus on the totality of skills within the framework. </a:t>
                      </a:r>
                    </a:p>
                    <a:p>
                      <a:pPr marL="171450" indent="-171450" algn="l">
                        <a:buFont typeface="Arial" panose="020B0604020202020204" pitchFamily="34" charset="0"/>
                        <a:buChar char="•"/>
                      </a:pPr>
                      <a:endParaRPr lang="en-US" sz="9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900" dirty="0">
                          <a:solidFill>
                            <a:srgbClr val="000000"/>
                          </a:solidFill>
                          <a:latin typeface="Arial" panose="020B0604020202020204" pitchFamily="34" charset="0"/>
                          <a:cs typeface="Arial" panose="020B0604020202020204" pitchFamily="34" charset="0"/>
                        </a:rPr>
                        <a:t>Skills conversations mainly occur at transition points, such as P7 transition, senior phase employability programme and during skills academy courses and other vocational qualification lessons.</a:t>
                      </a:r>
                      <a:endParaRPr lang="en-GB" sz="900" b="0" dirty="0">
                        <a:solidFill>
                          <a:schemeClr val="tx1"/>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US" sz="800" dirty="0">
                        <a:solidFill>
                          <a:srgbClr val="000000"/>
                        </a:solidFill>
                        <a:latin typeface="Arial" panose="020B0604020202020204" pitchFamily="34" charset="0"/>
                        <a:cs typeface="Arial" panose="020B0604020202020204" pitchFamily="34" charset="0"/>
                      </a:endParaRPr>
                    </a:p>
                  </a:txBody>
                  <a:tcPr marL="65314" marR="65314" marT="32657" marB="32657">
                    <a:lnL w="28575" cap="flat" cmpd="sng" algn="ctr">
                      <a:solidFill>
                        <a:srgbClr val="58427E"/>
                      </a:solidFill>
                      <a:prstDash val="solid"/>
                      <a:round/>
                      <a:headEnd type="none" w="med" len="med"/>
                      <a:tailEnd type="none" w="med" len="med"/>
                    </a:lnL>
                    <a:lnR w="28575" cap="flat" cmpd="sng" algn="ctr">
                      <a:solidFill>
                        <a:srgbClr val="58427E"/>
                      </a:solidFill>
                      <a:prstDash val="solid"/>
                      <a:round/>
                      <a:headEnd type="none" w="med" len="med"/>
                      <a:tailEnd type="none" w="med" len="med"/>
                    </a:lnR>
                    <a:lnT w="28575" cap="flat" cmpd="sng" algn="ctr">
                      <a:solidFill>
                        <a:srgbClr val="58427E"/>
                      </a:solidFill>
                      <a:prstDash val="solid"/>
                      <a:round/>
                      <a:headEnd type="none" w="med" len="med"/>
                      <a:tailEnd type="none" w="med" len="med"/>
                    </a:lnT>
                    <a:lnB w="28575" cap="flat" cmpd="sng" algn="ctr">
                      <a:solidFill>
                        <a:srgbClr val="58427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300" b="0">
                        <a:solidFill>
                          <a:schemeClr val="tx1"/>
                        </a:solidFill>
                        <a:latin typeface="Arial" panose="020B0604020202020204" pitchFamily="34" charset="0"/>
                        <a:cs typeface="Arial" panose="020B0604020202020204" pitchFamily="34" charset="0"/>
                      </a:endParaRPr>
                    </a:p>
                  </a:txBody>
                  <a:tcPr marL="65314" marR="65314" marT="32657" marB="32657">
                    <a:lnL w="28575" cap="flat" cmpd="sng" algn="ctr">
                      <a:solidFill>
                        <a:srgbClr val="58427E"/>
                      </a:solidFill>
                      <a:prstDash val="solid"/>
                      <a:round/>
                      <a:headEnd type="none" w="med" len="med"/>
                      <a:tailEnd type="none" w="med" len="med"/>
                    </a:lnL>
                    <a:lnR w="28575" cap="flat" cmpd="sng" algn="ctr">
                      <a:solidFill>
                        <a:srgbClr val="58427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r>
                        <a:rPr lang="en-US" sz="900" dirty="0">
                          <a:solidFill>
                            <a:srgbClr val="000000"/>
                          </a:solidFill>
                          <a:latin typeface="Arial" panose="020B0604020202020204" pitchFamily="34" charset="0"/>
                          <a:cs typeface="Arial" panose="020B0604020202020204" pitchFamily="34" charset="0"/>
                        </a:rPr>
                        <a:t>All staff across the curriculum (and all year groups) plan their lessons to include the skills that will be focused on during the lesson.</a:t>
                      </a:r>
                    </a:p>
                    <a:p>
                      <a:pPr marL="171450" indent="-171450" algn="l">
                        <a:buFont typeface="Arial" panose="020B0604020202020204" pitchFamily="34" charset="0"/>
                        <a:buChar char="•"/>
                      </a:pPr>
                      <a:endParaRPr lang="en-US" sz="9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900" dirty="0">
                          <a:solidFill>
                            <a:srgbClr val="000000"/>
                          </a:solidFill>
                          <a:latin typeface="Arial" panose="020B0604020202020204" pitchFamily="34" charset="0"/>
                          <a:cs typeface="Arial" panose="020B0604020202020204" pitchFamily="34" charset="0"/>
                        </a:rPr>
                        <a:t>Skills are consistently incorporated into learning intentions and success criteria. </a:t>
                      </a:r>
                    </a:p>
                    <a:p>
                      <a:pPr marL="171450" indent="-171450" algn="l">
                        <a:buFont typeface="Arial" panose="020B0604020202020204" pitchFamily="34" charset="0"/>
                        <a:buChar char="•"/>
                      </a:pPr>
                      <a:endParaRPr lang="en-US" sz="9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900" dirty="0">
                          <a:solidFill>
                            <a:srgbClr val="000000"/>
                          </a:solidFill>
                          <a:latin typeface="Arial" panose="020B0604020202020204" pitchFamily="34" charset="0"/>
                          <a:cs typeface="Arial" panose="020B0604020202020204" pitchFamily="34" charset="0"/>
                        </a:rPr>
                        <a:t>Practitioners across all departments focus on all skills within the framework and incorporate these into lessons. </a:t>
                      </a:r>
                      <a:br>
                        <a:rPr lang="en-US" sz="900" dirty="0">
                          <a:solidFill>
                            <a:srgbClr val="000000"/>
                          </a:solidFill>
                          <a:latin typeface="Arial" panose="020B0604020202020204" pitchFamily="34" charset="0"/>
                          <a:cs typeface="Arial" panose="020B0604020202020204" pitchFamily="34" charset="0"/>
                        </a:rPr>
                      </a:br>
                      <a:endParaRPr lang="en-US" sz="9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900" dirty="0">
                          <a:solidFill>
                            <a:srgbClr val="000000"/>
                          </a:solidFill>
                          <a:latin typeface="Arial" panose="020B0604020202020204" pitchFamily="34" charset="0"/>
                          <a:cs typeface="Arial" panose="020B0604020202020204" pitchFamily="34" charset="0"/>
                        </a:rPr>
                        <a:t>Practitioners consistently use effective questioning as part of learner conversations and restorative conversations to support learners’ metacognition about skills and encourage deeper understanding. </a:t>
                      </a:r>
                    </a:p>
                  </a:txBody>
                  <a:tcPr marL="65314" marR="65314" marT="32657" marB="32657">
                    <a:lnL w="28575" cap="flat" cmpd="sng" algn="ctr">
                      <a:solidFill>
                        <a:srgbClr val="58427E"/>
                      </a:solidFill>
                      <a:prstDash val="solid"/>
                      <a:round/>
                      <a:headEnd type="none" w="med" len="med"/>
                      <a:tailEnd type="none" w="med" len="med"/>
                    </a:lnL>
                    <a:lnR w="28575" cap="flat" cmpd="sng" algn="ctr">
                      <a:solidFill>
                        <a:srgbClr val="58427E"/>
                      </a:solidFill>
                      <a:prstDash val="solid"/>
                      <a:round/>
                      <a:headEnd type="none" w="med" len="med"/>
                      <a:tailEnd type="none" w="med" len="med"/>
                    </a:lnR>
                    <a:lnT w="28575" cap="flat" cmpd="sng" algn="ctr">
                      <a:solidFill>
                        <a:srgbClr val="58427E"/>
                      </a:solidFill>
                      <a:prstDash val="solid"/>
                      <a:round/>
                      <a:headEnd type="none" w="med" len="med"/>
                      <a:tailEnd type="none" w="med" len="med"/>
                    </a:lnT>
                    <a:lnB w="28575" cap="flat" cmpd="sng" algn="ctr">
                      <a:solidFill>
                        <a:srgbClr val="58427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7977819"/>
                  </a:ext>
                </a:extLst>
              </a:tr>
              <a:tr h="165878">
                <a:tc>
                  <a:txBody>
                    <a:bodyPr/>
                    <a:lstStyle/>
                    <a:p>
                      <a:endParaRPr lang="en-GB" sz="600" b="0">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b="0">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b="0">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58427E"/>
                      </a:solidFill>
                      <a:prstDash val="solid"/>
                      <a:round/>
                      <a:headEnd type="none" w="med" len="med"/>
                      <a:tailEnd type="none" w="med" len="med"/>
                    </a:lnT>
                    <a:lnB w="28575" cap="flat" cmpd="sng" algn="ctr">
                      <a:solidFill>
                        <a:srgbClr val="58427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b="0">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b="0">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58427E"/>
                      </a:solidFill>
                      <a:prstDash val="solid"/>
                      <a:round/>
                      <a:headEnd type="none" w="med" len="med"/>
                      <a:tailEnd type="none" w="med" len="med"/>
                    </a:lnT>
                    <a:lnB w="28575" cap="flat" cmpd="sng" algn="ctr">
                      <a:solidFill>
                        <a:srgbClr val="58427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b="0">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b="0">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58427E"/>
                      </a:solidFill>
                      <a:prstDash val="solid"/>
                      <a:round/>
                      <a:headEnd type="none" w="med" len="med"/>
                      <a:tailEnd type="none" w="med" len="med"/>
                    </a:lnT>
                    <a:lnB w="28575" cap="flat" cmpd="sng" algn="ctr">
                      <a:solidFill>
                        <a:srgbClr val="58427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2920017"/>
                  </a:ext>
                </a:extLst>
              </a:tr>
              <a:tr h="2223231">
                <a:tc>
                  <a:txBody>
                    <a:bodyPr/>
                    <a:lstStyle/>
                    <a:p>
                      <a:pPr algn="l"/>
                      <a:r>
                        <a:rPr lang="en-US" sz="900" b="1">
                          <a:solidFill>
                            <a:schemeClr val="bg1"/>
                          </a:solidFill>
                          <a:latin typeface="Arial" panose="020B0604020202020204" pitchFamily="34" charset="0"/>
                        </a:rPr>
                        <a:t>Embed (ii): </a:t>
                      </a:r>
                    </a:p>
                    <a:p>
                      <a:pPr algn="l"/>
                      <a:endParaRPr lang="en-US" sz="900" b="1">
                        <a:solidFill>
                          <a:schemeClr val="bg1"/>
                        </a:solidFill>
                        <a:latin typeface="Arial" panose="020B0604020202020204" pitchFamily="34" charset="0"/>
                      </a:endParaRPr>
                    </a:p>
                    <a:p>
                      <a:pPr algn="l"/>
                      <a:r>
                        <a:rPr lang="en-US" sz="900" b="1">
                          <a:solidFill>
                            <a:schemeClr val="bg1"/>
                          </a:solidFill>
                          <a:latin typeface="Arial" panose="020B0604020202020204" pitchFamily="34" charset="0"/>
                        </a:rPr>
                        <a:t>Learners have regular opportunities to reflect on and record their skills development across the curriculum</a:t>
                      </a:r>
                      <a:r>
                        <a:rPr lang="en-US" sz="800" b="1">
                          <a:solidFill>
                            <a:schemeClr val="bg1"/>
                          </a:solidFill>
                          <a:latin typeface="Arial" panose="020B0604020202020204" pitchFamily="34" charset="0"/>
                        </a:rPr>
                        <a:t>. </a:t>
                      </a: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8427E"/>
                    </a:solidFill>
                  </a:tcPr>
                </a:tc>
                <a:tc>
                  <a:txBody>
                    <a:bodyPr/>
                    <a:lstStyle/>
                    <a:p>
                      <a:endParaRPr lang="en-GB" sz="1300" b="0">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28575" cap="flat" cmpd="sng" algn="ctr">
                      <a:solidFill>
                        <a:srgbClr val="58427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r>
                        <a:rPr lang="en-US" sz="900" dirty="0">
                          <a:solidFill>
                            <a:srgbClr val="000000"/>
                          </a:solidFill>
                          <a:latin typeface="Arial" panose="020B0604020202020204" pitchFamily="34" charset="0"/>
                          <a:cs typeface="Arial" panose="020B0604020202020204" pitchFamily="34" charset="0"/>
                        </a:rPr>
                        <a:t>There is no standard approach for learners to have time to reflect on their skills development. </a:t>
                      </a:r>
                    </a:p>
                    <a:p>
                      <a:pPr marL="171450" indent="-171450" algn="l">
                        <a:buFont typeface="Arial" panose="020B0604020202020204" pitchFamily="34" charset="0"/>
                        <a:buChar char="•"/>
                      </a:pPr>
                      <a:endParaRPr lang="en-US" sz="9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900" dirty="0">
                          <a:solidFill>
                            <a:srgbClr val="000000"/>
                          </a:solidFill>
                          <a:latin typeface="Arial" panose="020B0604020202020204" pitchFamily="34" charset="0"/>
                          <a:cs typeface="Arial" panose="020B0604020202020204" pitchFamily="34" charset="0"/>
                        </a:rPr>
                        <a:t>Learners do not record their skills development across all stages of learning. </a:t>
                      </a:r>
                    </a:p>
                    <a:p>
                      <a:pPr marL="0" indent="0" algn="l">
                        <a:buFont typeface="Arial" panose="020B0604020202020204" pitchFamily="34" charset="0"/>
                        <a:buNone/>
                      </a:pPr>
                      <a:endParaRPr lang="en-US" sz="800" dirty="0">
                        <a:solidFill>
                          <a:srgbClr val="000000"/>
                        </a:solidFill>
                        <a:latin typeface="Arial" panose="020B0604020202020204" pitchFamily="34" charset="0"/>
                        <a:cs typeface="Arial" panose="020B0604020202020204" pitchFamily="34" charset="0"/>
                      </a:endParaRPr>
                    </a:p>
                  </a:txBody>
                  <a:tcPr marL="65314" marR="65314" marT="32657" marB="32657">
                    <a:lnL w="28575" cap="flat" cmpd="sng" algn="ctr">
                      <a:solidFill>
                        <a:srgbClr val="58427E"/>
                      </a:solidFill>
                      <a:prstDash val="solid"/>
                      <a:round/>
                      <a:headEnd type="none" w="med" len="med"/>
                      <a:tailEnd type="none" w="med" len="med"/>
                    </a:lnL>
                    <a:lnR w="28575" cap="flat" cmpd="sng" algn="ctr">
                      <a:solidFill>
                        <a:srgbClr val="58427E"/>
                      </a:solidFill>
                      <a:prstDash val="solid"/>
                      <a:round/>
                      <a:headEnd type="none" w="med" len="med"/>
                      <a:tailEnd type="none" w="med" len="med"/>
                    </a:lnR>
                    <a:lnT w="28575" cap="flat" cmpd="sng" algn="ctr">
                      <a:solidFill>
                        <a:srgbClr val="58427E"/>
                      </a:solidFill>
                      <a:prstDash val="solid"/>
                      <a:round/>
                      <a:headEnd type="none" w="med" len="med"/>
                      <a:tailEnd type="none" w="med" len="med"/>
                    </a:lnT>
                    <a:lnB w="28575" cap="flat" cmpd="sng" algn="ctr">
                      <a:solidFill>
                        <a:srgbClr val="58427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300" b="0">
                        <a:solidFill>
                          <a:schemeClr val="tx1"/>
                        </a:solidFill>
                        <a:latin typeface="Arial" panose="020B0604020202020204" pitchFamily="34" charset="0"/>
                        <a:cs typeface="Arial" panose="020B0604020202020204" pitchFamily="34" charset="0"/>
                      </a:endParaRPr>
                    </a:p>
                  </a:txBody>
                  <a:tcPr marL="65314" marR="65314" marT="32657" marB="32657">
                    <a:lnL w="28575" cap="flat" cmpd="sng" algn="ctr">
                      <a:solidFill>
                        <a:srgbClr val="58427E"/>
                      </a:solidFill>
                      <a:prstDash val="solid"/>
                      <a:round/>
                      <a:headEnd type="none" w="med" len="med"/>
                      <a:tailEnd type="none" w="med" len="med"/>
                    </a:lnL>
                    <a:lnR w="28575" cap="flat" cmpd="sng" algn="ctr">
                      <a:solidFill>
                        <a:srgbClr val="58427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There is an approach for learners to have time to reflect on their skills development, but this is not consistent across the curriculum. </a:t>
                      </a:r>
                      <a:br>
                        <a:rPr lang="en-US" sz="900" dirty="0">
                          <a:latin typeface="Arial" panose="020B0604020202020204" pitchFamily="34" charset="0"/>
                          <a:cs typeface="Arial" panose="020B0604020202020204" pitchFamily="34" charset="0"/>
                        </a:rPr>
                      </a:br>
                      <a:endParaRPr lang="en-US"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Learners are mainly encouraged to reflect on their skills episodically at key times such as S3 profiling, as part of DYW initiatives, vocational pathways or at transition points. </a:t>
                      </a:r>
                    </a:p>
                    <a:p>
                      <a:pPr marL="171450" indent="-171450">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The establishment has a system in place to allow learners to record skills development, but this is not yet used across all departments.</a:t>
                      </a:r>
                    </a:p>
                    <a:p>
                      <a:pPr marL="171450" indent="-171450">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txBody>
                  <a:tcPr marL="65314" marR="65314" marT="32657" marB="32657">
                    <a:lnL w="28575" cap="flat" cmpd="sng" algn="ctr">
                      <a:solidFill>
                        <a:srgbClr val="58427E"/>
                      </a:solidFill>
                      <a:prstDash val="solid"/>
                      <a:round/>
                      <a:headEnd type="none" w="med" len="med"/>
                      <a:tailEnd type="none" w="med" len="med"/>
                    </a:lnL>
                    <a:lnR w="28575" cap="flat" cmpd="sng" algn="ctr">
                      <a:solidFill>
                        <a:srgbClr val="58427E"/>
                      </a:solidFill>
                      <a:prstDash val="solid"/>
                      <a:round/>
                      <a:headEnd type="none" w="med" len="med"/>
                      <a:tailEnd type="none" w="med" len="med"/>
                    </a:lnR>
                    <a:lnT w="28575" cap="flat" cmpd="sng" algn="ctr">
                      <a:solidFill>
                        <a:srgbClr val="58427E"/>
                      </a:solidFill>
                      <a:prstDash val="solid"/>
                      <a:round/>
                      <a:headEnd type="none" w="med" len="med"/>
                      <a:tailEnd type="none" w="med" len="med"/>
                    </a:lnT>
                    <a:lnB w="28575" cap="flat" cmpd="sng" algn="ctr">
                      <a:solidFill>
                        <a:srgbClr val="58427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300" b="0">
                        <a:solidFill>
                          <a:schemeClr val="tx1"/>
                        </a:solidFill>
                        <a:latin typeface="Arial" panose="020B0604020202020204" pitchFamily="34" charset="0"/>
                        <a:cs typeface="Arial" panose="020B0604020202020204" pitchFamily="34" charset="0"/>
                      </a:endParaRPr>
                    </a:p>
                  </a:txBody>
                  <a:tcPr marL="65314" marR="65314" marT="32657" marB="32657">
                    <a:lnL w="28575" cap="flat" cmpd="sng" algn="ctr">
                      <a:solidFill>
                        <a:srgbClr val="58427E"/>
                      </a:solidFill>
                      <a:prstDash val="solid"/>
                      <a:round/>
                      <a:headEnd type="none" w="med" len="med"/>
                      <a:tailEnd type="none" w="med" len="med"/>
                    </a:lnL>
                    <a:lnR w="28575" cap="flat" cmpd="sng" algn="ctr">
                      <a:solidFill>
                        <a:srgbClr val="58427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r>
                        <a:rPr lang="en-US" sz="900" dirty="0">
                          <a:solidFill>
                            <a:srgbClr val="000000"/>
                          </a:solidFill>
                          <a:latin typeface="Arial" panose="020B0604020202020204" pitchFamily="34" charset="0"/>
                          <a:cs typeface="Arial" panose="020B0604020202020204" pitchFamily="34" charset="0"/>
                        </a:rPr>
                        <a:t>A systematic approach to profiling as been established. </a:t>
                      </a:r>
                    </a:p>
                    <a:p>
                      <a:pPr marL="171450" indent="-171450" algn="l">
                        <a:buFont typeface="Arial" panose="020B0604020202020204" pitchFamily="34" charset="0"/>
                        <a:buChar char="•"/>
                      </a:pPr>
                      <a:endParaRPr lang="en-US" sz="9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900" dirty="0">
                          <a:solidFill>
                            <a:srgbClr val="000000"/>
                          </a:solidFill>
                          <a:latin typeface="Arial" panose="020B0604020202020204" pitchFamily="34" charset="0"/>
                          <a:cs typeface="Arial" panose="020B0604020202020204" pitchFamily="34" charset="0"/>
                        </a:rPr>
                        <a:t>Learners are provided with the resources, space and time to update their profile to reflect their latest and best skills development throughout the curriculum and wider achievements. </a:t>
                      </a:r>
                    </a:p>
                    <a:p>
                      <a:pPr marL="171450" indent="-171450" algn="l">
                        <a:buFont typeface="Arial" panose="020B0604020202020204" pitchFamily="34" charset="0"/>
                        <a:buChar char="•"/>
                      </a:pPr>
                      <a:endParaRPr lang="en-US" sz="9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900" dirty="0">
                          <a:solidFill>
                            <a:srgbClr val="000000"/>
                          </a:solidFill>
                          <a:latin typeface="Arial" panose="020B0604020202020204" pitchFamily="34" charset="0"/>
                          <a:cs typeface="Arial" panose="020B0604020202020204" pitchFamily="34" charset="0"/>
                        </a:rPr>
                        <a:t>The establishment has a system in place to allow learners to record skills development which is used across all departments. </a:t>
                      </a:r>
                    </a:p>
                    <a:p>
                      <a:endParaRPr lang="en-GB" sz="800" b="0" dirty="0">
                        <a:solidFill>
                          <a:schemeClr val="tx1"/>
                        </a:solidFill>
                        <a:latin typeface="Arial" panose="020B0604020202020204" pitchFamily="34" charset="0"/>
                        <a:cs typeface="Arial" panose="020B0604020202020204" pitchFamily="34" charset="0"/>
                      </a:endParaRPr>
                    </a:p>
                  </a:txBody>
                  <a:tcPr marL="65314" marR="65314" marT="32657" marB="32657">
                    <a:lnL w="28575" cap="flat" cmpd="sng" algn="ctr">
                      <a:solidFill>
                        <a:srgbClr val="58427E"/>
                      </a:solidFill>
                      <a:prstDash val="solid"/>
                      <a:round/>
                      <a:headEnd type="none" w="med" len="med"/>
                      <a:tailEnd type="none" w="med" len="med"/>
                    </a:lnL>
                    <a:lnR w="28575" cap="flat" cmpd="sng" algn="ctr">
                      <a:solidFill>
                        <a:srgbClr val="58427E"/>
                      </a:solidFill>
                      <a:prstDash val="solid"/>
                      <a:round/>
                      <a:headEnd type="none" w="med" len="med"/>
                      <a:tailEnd type="none" w="med" len="med"/>
                    </a:lnR>
                    <a:lnT w="28575" cap="flat" cmpd="sng" algn="ctr">
                      <a:solidFill>
                        <a:srgbClr val="58427E"/>
                      </a:solidFill>
                      <a:prstDash val="solid"/>
                      <a:round/>
                      <a:headEnd type="none" w="med" len="med"/>
                      <a:tailEnd type="none" w="med" len="med"/>
                    </a:lnT>
                    <a:lnB w="28575" cap="flat" cmpd="sng" algn="ctr">
                      <a:solidFill>
                        <a:srgbClr val="58427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2641728"/>
                  </a:ext>
                </a:extLst>
              </a:tr>
            </a:tbl>
          </a:graphicData>
        </a:graphic>
      </p:graphicFrame>
      <p:sp>
        <p:nvSpPr>
          <p:cNvPr id="36" name="Arrow: Right 35">
            <a:extLst>
              <a:ext uri="{FF2B5EF4-FFF2-40B4-BE49-F238E27FC236}">
                <a16:creationId xmlns:a16="http://schemas.microsoft.com/office/drawing/2014/main" id="{4388F4EF-166D-8541-5A83-BD47FFDDAFEA}"/>
              </a:ext>
            </a:extLst>
          </p:cNvPr>
          <p:cNvSpPr>
            <a:spLocks noGrp="1" noRot="1" noMove="1" noResize="1" noEditPoints="1" noAdjustHandles="1" noChangeArrowheads="1" noChangeShapeType="1"/>
          </p:cNvSpPr>
          <p:nvPr/>
        </p:nvSpPr>
        <p:spPr>
          <a:xfrm>
            <a:off x="5843212" y="2727910"/>
            <a:ext cx="146226" cy="136760"/>
          </a:xfrm>
          <a:prstGeom prst="rightArrow">
            <a:avLst/>
          </a:prstGeom>
          <a:solidFill>
            <a:srgbClr val="5842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50877"/>
            <a:endParaRPr lang="en-GB" sz="988">
              <a:solidFill>
                <a:prstClr val="white"/>
              </a:solidFill>
              <a:latin typeface="Calibri" panose="020F0502020204030204"/>
            </a:endParaRPr>
          </a:p>
        </p:txBody>
      </p:sp>
      <p:sp>
        <p:nvSpPr>
          <p:cNvPr id="37" name="Arrow: Right 36">
            <a:extLst>
              <a:ext uri="{FF2B5EF4-FFF2-40B4-BE49-F238E27FC236}">
                <a16:creationId xmlns:a16="http://schemas.microsoft.com/office/drawing/2014/main" id="{D8FAC567-5484-E5EC-AD64-7065763196D1}"/>
              </a:ext>
            </a:extLst>
          </p:cNvPr>
          <p:cNvSpPr>
            <a:spLocks noGrp="1" noRot="1" noMove="1" noResize="1" noEditPoints="1" noAdjustHandles="1" noChangeArrowheads="1" noChangeShapeType="1"/>
          </p:cNvSpPr>
          <p:nvPr/>
        </p:nvSpPr>
        <p:spPr>
          <a:xfrm>
            <a:off x="8982317" y="2746960"/>
            <a:ext cx="146226" cy="136760"/>
          </a:xfrm>
          <a:prstGeom prst="rightArrow">
            <a:avLst/>
          </a:prstGeom>
          <a:solidFill>
            <a:srgbClr val="5842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50877"/>
            <a:endParaRPr lang="en-GB" sz="988">
              <a:solidFill>
                <a:prstClr val="white"/>
              </a:solidFill>
              <a:latin typeface="Calibri" panose="020F0502020204030204"/>
            </a:endParaRPr>
          </a:p>
        </p:txBody>
      </p:sp>
      <p:sp>
        <p:nvSpPr>
          <p:cNvPr id="38" name="Arrow: Right 37">
            <a:extLst>
              <a:ext uri="{FF2B5EF4-FFF2-40B4-BE49-F238E27FC236}">
                <a16:creationId xmlns:a16="http://schemas.microsoft.com/office/drawing/2014/main" id="{C720EDA4-E45E-8D62-5739-07B04839E7E2}"/>
              </a:ext>
            </a:extLst>
          </p:cNvPr>
          <p:cNvSpPr>
            <a:spLocks noGrp="1" noRot="1" noMove="1" noResize="1" noEditPoints="1" noAdjustHandles="1" noChangeArrowheads="1" noChangeShapeType="1"/>
          </p:cNvSpPr>
          <p:nvPr/>
        </p:nvSpPr>
        <p:spPr>
          <a:xfrm>
            <a:off x="5843212" y="5170376"/>
            <a:ext cx="146226" cy="136760"/>
          </a:xfrm>
          <a:prstGeom prst="rightArrow">
            <a:avLst/>
          </a:prstGeom>
          <a:solidFill>
            <a:srgbClr val="5842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50877"/>
            <a:endParaRPr lang="en-GB" sz="988">
              <a:solidFill>
                <a:prstClr val="white"/>
              </a:solidFill>
              <a:latin typeface="Calibri" panose="020F0502020204030204"/>
            </a:endParaRPr>
          </a:p>
        </p:txBody>
      </p:sp>
      <p:sp>
        <p:nvSpPr>
          <p:cNvPr id="39" name="Arrow: Right 38">
            <a:extLst>
              <a:ext uri="{FF2B5EF4-FFF2-40B4-BE49-F238E27FC236}">
                <a16:creationId xmlns:a16="http://schemas.microsoft.com/office/drawing/2014/main" id="{674EEA4C-2FD4-4E33-6F63-275DFED90674}"/>
              </a:ext>
            </a:extLst>
          </p:cNvPr>
          <p:cNvSpPr>
            <a:spLocks noGrp="1" noRot="1" noMove="1" noResize="1" noEditPoints="1" noAdjustHandles="1" noChangeArrowheads="1" noChangeShapeType="1"/>
          </p:cNvSpPr>
          <p:nvPr/>
        </p:nvSpPr>
        <p:spPr>
          <a:xfrm>
            <a:off x="8982317" y="5189426"/>
            <a:ext cx="146226" cy="136760"/>
          </a:xfrm>
          <a:prstGeom prst="rightArrow">
            <a:avLst/>
          </a:prstGeom>
          <a:solidFill>
            <a:srgbClr val="5842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50877"/>
            <a:endParaRPr lang="en-GB" sz="988">
              <a:solidFill>
                <a:prstClr val="white"/>
              </a:solidFill>
              <a:latin typeface="Calibri" panose="020F0502020204030204"/>
            </a:endParaRPr>
          </a:p>
        </p:txBody>
      </p:sp>
    </p:spTree>
    <p:extLst>
      <p:ext uri="{BB962C8B-B14F-4D97-AF65-F5344CB8AC3E}">
        <p14:creationId xmlns:p14="http://schemas.microsoft.com/office/powerpoint/2010/main" val="2667991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725E79A2-AF67-C677-FFFA-4E20E66A883A}"/>
              </a:ext>
            </a:extLst>
          </p:cNvPr>
          <p:cNvSpPr txBox="1">
            <a:spLocks noGrp="1" noRot="1" noMove="1" noResize="1" noEditPoints="1" noAdjustHandles="1" noChangeArrowheads="1" noChangeShapeType="1"/>
          </p:cNvSpPr>
          <p:nvPr/>
        </p:nvSpPr>
        <p:spPr>
          <a:xfrm>
            <a:off x="4453624" y="232193"/>
            <a:ext cx="4674919" cy="341760"/>
          </a:xfrm>
          <a:prstGeom prst="rect">
            <a:avLst/>
          </a:prstGeom>
          <a:noFill/>
        </p:spPr>
        <p:txBody>
          <a:bodyPr wrap="square" rtlCol="0">
            <a:spAutoFit/>
          </a:bodyPr>
          <a:lstStyle/>
          <a:p>
            <a:pPr defTabSz="250877"/>
            <a:r>
              <a:rPr lang="en-GB" sz="1621" b="1">
                <a:solidFill>
                  <a:prstClr val="white"/>
                </a:solidFill>
                <a:latin typeface="Arial" panose="020B0604020202020204" pitchFamily="34" charset="0"/>
                <a:cs typeface="Arial" panose="020B0604020202020204" pitchFamily="34" charset="0"/>
              </a:rPr>
              <a:t>Embedding skills: commit stage </a:t>
            </a:r>
          </a:p>
        </p:txBody>
      </p:sp>
      <p:grpSp>
        <p:nvGrpSpPr>
          <p:cNvPr id="2" name="Group 1">
            <a:extLst>
              <a:ext uri="{FF2B5EF4-FFF2-40B4-BE49-F238E27FC236}">
                <a16:creationId xmlns:a16="http://schemas.microsoft.com/office/drawing/2014/main" id="{7E560898-6175-79F7-2806-FAC6A634589E}"/>
              </a:ext>
            </a:extLst>
          </p:cNvPr>
          <p:cNvGrpSpPr>
            <a:grpSpLocks noGrp="1" noUngrp="1" noRot="1" noMove="1" noResize="1"/>
          </p:cNvGrpSpPr>
          <p:nvPr/>
        </p:nvGrpSpPr>
        <p:grpSpPr>
          <a:xfrm>
            <a:off x="161925" y="7964"/>
            <a:ext cx="1511952" cy="224229"/>
            <a:chOff x="175461" y="253511"/>
            <a:chExt cx="2116732" cy="313920"/>
          </a:xfrm>
        </p:grpSpPr>
        <p:sp>
          <p:nvSpPr>
            <p:cNvPr id="16" name="TextBox 15">
              <a:extLst>
                <a:ext uri="{FF2B5EF4-FFF2-40B4-BE49-F238E27FC236}">
                  <a16:creationId xmlns:a16="http://schemas.microsoft.com/office/drawing/2014/main" id="{DC5B9474-FA19-5E25-B058-E3028934F60F}"/>
                </a:ext>
              </a:extLst>
            </p:cNvPr>
            <p:cNvSpPr txBox="1">
              <a:spLocks noGrp="1" noRot="1" noMove="1" noResize="1" noEditPoints="1" noAdjustHandles="1" noChangeArrowheads="1" noChangeShapeType="1"/>
            </p:cNvSpPr>
            <p:nvPr/>
          </p:nvSpPr>
          <p:spPr>
            <a:xfrm>
              <a:off x="175461" y="253511"/>
              <a:ext cx="2116732" cy="313920"/>
            </a:xfrm>
            <a:prstGeom prst="rect">
              <a:avLst/>
            </a:prstGeom>
            <a:noFill/>
          </p:spPr>
          <p:txBody>
            <a:bodyPr wrap="none" rtlCol="0">
              <a:spAutoFit/>
            </a:bodyPr>
            <a:lstStyle/>
            <a:p>
              <a:pPr defTabSz="250877"/>
              <a:r>
                <a:rPr lang="en-GB" sz="857">
                  <a:solidFill>
                    <a:srgbClr val="006373"/>
                  </a:solidFill>
                  <a:latin typeface="Arial" panose="020B0604020202020204" pitchFamily="34" charset="0"/>
                  <a:cs typeface="Arial" panose="020B0604020202020204" pitchFamily="34" charset="0"/>
                </a:rPr>
                <a:t>Embedding Skills Audit tool</a:t>
              </a:r>
            </a:p>
          </p:txBody>
        </p:sp>
        <p:cxnSp>
          <p:nvCxnSpPr>
            <p:cNvPr id="19" name="Straight Connector 18">
              <a:extLst>
                <a:ext uri="{FF2B5EF4-FFF2-40B4-BE49-F238E27FC236}">
                  <a16:creationId xmlns:a16="http://schemas.microsoft.com/office/drawing/2014/main" id="{55252D39-23BC-D392-CB4C-10D61C4FA6AE}"/>
                </a:ext>
              </a:extLst>
            </p:cNvPr>
            <p:cNvCxnSpPr>
              <a:cxnSpLocks noGrp="1" noRot="1" noMove="1" noResize="1" noEditPoints="1" noAdjustHandles="1" noChangeArrowheads="1" noChangeShapeType="1"/>
            </p:cNvCxnSpPr>
            <p:nvPr/>
          </p:nvCxnSpPr>
          <p:spPr>
            <a:xfrm flipV="1">
              <a:off x="280904" y="497314"/>
              <a:ext cx="1823195" cy="3148"/>
            </a:xfrm>
            <a:prstGeom prst="line">
              <a:avLst/>
            </a:prstGeom>
            <a:ln>
              <a:solidFill>
                <a:srgbClr val="006373"/>
              </a:solidFill>
            </a:ln>
          </p:spPr>
          <p:style>
            <a:lnRef idx="1">
              <a:schemeClr val="accent1"/>
            </a:lnRef>
            <a:fillRef idx="0">
              <a:schemeClr val="accent1"/>
            </a:fillRef>
            <a:effectRef idx="0">
              <a:schemeClr val="accent1"/>
            </a:effectRef>
            <a:fontRef idx="minor">
              <a:schemeClr val="tx1"/>
            </a:fontRef>
          </p:style>
        </p:cxnSp>
      </p:grpSp>
      <p:sp>
        <p:nvSpPr>
          <p:cNvPr id="30" name="Rectangle: Rounded Corners 29">
            <a:extLst>
              <a:ext uri="{FF2B5EF4-FFF2-40B4-BE49-F238E27FC236}">
                <a16:creationId xmlns:a16="http://schemas.microsoft.com/office/drawing/2014/main" id="{0448B5D1-D23B-B9BB-3FA9-DA877E505F21}"/>
              </a:ext>
            </a:extLst>
          </p:cNvPr>
          <p:cNvSpPr>
            <a:spLocks noGrp="1" noRot="1" noMove="1" noResize="1" noEditPoints="1" noAdjustHandles="1" noChangeArrowheads="1" noChangeShapeType="1"/>
          </p:cNvSpPr>
          <p:nvPr/>
        </p:nvSpPr>
        <p:spPr>
          <a:xfrm>
            <a:off x="128587" y="252720"/>
            <a:ext cx="11934825" cy="642466"/>
          </a:xfrm>
          <a:prstGeom prst="roundRect">
            <a:avLst/>
          </a:prstGeom>
          <a:solidFill>
            <a:srgbClr val="318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50877"/>
            <a:r>
              <a:rPr lang="en-GB" sz="2000" b="1">
                <a:solidFill>
                  <a:prstClr val="white"/>
                </a:solidFill>
                <a:latin typeface="Arial" panose="020B0604020202020204" pitchFamily="34" charset="0"/>
                <a:cs typeface="Arial" panose="020B0604020202020204" pitchFamily="34" charset="0"/>
              </a:rPr>
              <a:t>Mainstream</a:t>
            </a:r>
            <a:endParaRPr lang="en-GB" sz="988" b="1">
              <a:solidFill>
                <a:prstClr val="white"/>
              </a:solidFill>
              <a:latin typeface="Arial" panose="020B0604020202020204" pitchFamily="34" charset="0"/>
              <a:cs typeface="Arial" panose="020B0604020202020204" pitchFamily="34" charset="0"/>
            </a:endParaRPr>
          </a:p>
        </p:txBody>
      </p:sp>
      <p:graphicFrame>
        <p:nvGraphicFramePr>
          <p:cNvPr id="32" name="Table 33">
            <a:extLst>
              <a:ext uri="{FF2B5EF4-FFF2-40B4-BE49-F238E27FC236}">
                <a16:creationId xmlns:a16="http://schemas.microsoft.com/office/drawing/2014/main" id="{F9F3E9BE-61E6-603A-9827-F204CB16C5DA}"/>
              </a:ext>
            </a:extLst>
          </p:cNvPr>
          <p:cNvGraphicFramePr>
            <a:graphicFrameLocks noGrp="1" noDrilldown="1" noMove="1" noResize="1"/>
          </p:cNvGraphicFramePr>
          <p:nvPr>
            <p:extLst>
              <p:ext uri="{D42A27DB-BD31-4B8C-83A1-F6EECF244321}">
                <p14:modId xmlns:p14="http://schemas.microsoft.com/office/powerpoint/2010/main" val="3297832687"/>
              </p:ext>
            </p:extLst>
          </p:nvPr>
        </p:nvGraphicFramePr>
        <p:xfrm>
          <a:off x="161925" y="915713"/>
          <a:ext cx="11901488" cy="5603965"/>
        </p:xfrm>
        <a:graphic>
          <a:graphicData uri="http://schemas.openxmlformats.org/drawingml/2006/table">
            <a:tbl>
              <a:tblPr firstRow="1" bandRow="1">
                <a:tableStyleId>{5C22544A-7EE6-4342-B048-85BDC9FD1C3A}</a:tableStyleId>
              </a:tblPr>
              <a:tblGrid>
                <a:gridCol w="2447936">
                  <a:extLst>
                    <a:ext uri="{9D8B030D-6E8A-4147-A177-3AD203B41FA5}">
                      <a16:colId xmlns:a16="http://schemas.microsoft.com/office/drawing/2014/main" val="2054948548"/>
                    </a:ext>
                  </a:extLst>
                </a:gridCol>
                <a:gridCol w="217112">
                  <a:extLst>
                    <a:ext uri="{9D8B030D-6E8A-4147-A177-3AD203B41FA5}">
                      <a16:colId xmlns:a16="http://schemas.microsoft.com/office/drawing/2014/main" val="1561134789"/>
                    </a:ext>
                  </a:extLst>
                </a:gridCol>
                <a:gridCol w="2934072">
                  <a:extLst>
                    <a:ext uri="{9D8B030D-6E8A-4147-A177-3AD203B41FA5}">
                      <a16:colId xmlns:a16="http://schemas.microsoft.com/office/drawing/2014/main" val="1002439551"/>
                    </a:ext>
                  </a:extLst>
                </a:gridCol>
                <a:gridCol w="217112">
                  <a:extLst>
                    <a:ext uri="{9D8B030D-6E8A-4147-A177-3AD203B41FA5}">
                      <a16:colId xmlns:a16="http://schemas.microsoft.com/office/drawing/2014/main" val="2846238810"/>
                    </a:ext>
                  </a:extLst>
                </a:gridCol>
                <a:gridCol w="2934072">
                  <a:extLst>
                    <a:ext uri="{9D8B030D-6E8A-4147-A177-3AD203B41FA5}">
                      <a16:colId xmlns:a16="http://schemas.microsoft.com/office/drawing/2014/main" val="2148776652"/>
                    </a:ext>
                  </a:extLst>
                </a:gridCol>
                <a:gridCol w="217112">
                  <a:extLst>
                    <a:ext uri="{9D8B030D-6E8A-4147-A177-3AD203B41FA5}">
                      <a16:colId xmlns:a16="http://schemas.microsoft.com/office/drawing/2014/main" val="183569569"/>
                    </a:ext>
                  </a:extLst>
                </a:gridCol>
                <a:gridCol w="2934072">
                  <a:extLst>
                    <a:ext uri="{9D8B030D-6E8A-4147-A177-3AD203B41FA5}">
                      <a16:colId xmlns:a16="http://schemas.microsoft.com/office/drawing/2014/main" val="2885892047"/>
                    </a:ext>
                  </a:extLst>
                </a:gridCol>
              </a:tblGrid>
              <a:tr h="402771">
                <a:tc>
                  <a:txBody>
                    <a:bodyPr/>
                    <a:lstStyle/>
                    <a:p>
                      <a:endParaRPr lang="en-GB" sz="1300" b="0">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300" b="0">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Arial" panose="020B0604020202020204" pitchFamily="34" charset="0"/>
                          <a:cs typeface="Arial" panose="020B0604020202020204" pitchFamily="34" charset="0"/>
                        </a:rPr>
                        <a:t>Emerging</a:t>
                      </a:r>
                    </a:p>
                    <a:p>
                      <a:pPr algn="ctr"/>
                      <a:r>
                        <a:rPr lang="en-GB" sz="800" b="0" dirty="0">
                          <a:solidFill>
                            <a:schemeClr val="tx1"/>
                          </a:solidFill>
                          <a:latin typeface="Arial" panose="020B0604020202020204" pitchFamily="34" charset="0"/>
                          <a:cs typeface="Arial" panose="020B0604020202020204" pitchFamily="34" charset="0"/>
                        </a:rPr>
                        <a:t>(Example score 1)</a:t>
                      </a: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3185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00" b="1">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a:solidFill>
                            <a:schemeClr val="tx1"/>
                          </a:solidFill>
                          <a:latin typeface="Arial" panose="020B0604020202020204" pitchFamily="34" charset="0"/>
                          <a:cs typeface="Arial" panose="020B0604020202020204" pitchFamily="34" charset="0"/>
                        </a:rPr>
                        <a:t>Progressing</a:t>
                      </a:r>
                    </a:p>
                    <a:p>
                      <a:pPr marL="0" marR="0" lvl="0" indent="0" algn="ctr" defTabSz="128016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Arial" panose="020B0604020202020204" pitchFamily="34" charset="0"/>
                          <a:cs typeface="Arial" panose="020B0604020202020204" pitchFamily="34" charset="0"/>
                        </a:rPr>
                        <a:t>(Example score 3)</a:t>
                      </a: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3185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00" b="1">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a:solidFill>
                            <a:schemeClr val="tx1"/>
                          </a:solidFill>
                          <a:latin typeface="Arial" panose="020B0604020202020204" pitchFamily="34" charset="0"/>
                          <a:cs typeface="Arial" panose="020B0604020202020204" pitchFamily="34" charset="0"/>
                        </a:rPr>
                        <a:t>Fully Established</a:t>
                      </a:r>
                    </a:p>
                    <a:p>
                      <a:pPr marL="0" marR="0" lvl="0" indent="0" algn="ctr" defTabSz="128016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Arial" panose="020B0604020202020204" pitchFamily="34" charset="0"/>
                          <a:cs typeface="Arial" panose="020B0604020202020204" pitchFamily="34" charset="0"/>
                        </a:rPr>
                        <a:t>(Example score 5)</a:t>
                      </a: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3185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3721062"/>
                  </a:ext>
                </a:extLst>
              </a:tr>
              <a:tr h="1981200">
                <a:tc>
                  <a:txBody>
                    <a:bodyPr/>
                    <a:lstStyle/>
                    <a:p>
                      <a:pPr algn="l"/>
                      <a:r>
                        <a:rPr lang="en-US" sz="900" b="1">
                          <a:solidFill>
                            <a:schemeClr val="bg1"/>
                          </a:solidFill>
                          <a:latin typeface="Arial" panose="020B0604020202020204" pitchFamily="34" charset="0"/>
                        </a:rPr>
                        <a:t>Mainstream (</a:t>
                      </a:r>
                      <a:r>
                        <a:rPr lang="en-US" sz="900" b="1" err="1">
                          <a:solidFill>
                            <a:schemeClr val="bg1"/>
                          </a:solidFill>
                          <a:latin typeface="Arial" panose="020B0604020202020204" pitchFamily="34" charset="0"/>
                        </a:rPr>
                        <a:t>i</a:t>
                      </a:r>
                      <a:r>
                        <a:rPr lang="en-US" sz="900" b="1">
                          <a:solidFill>
                            <a:schemeClr val="bg1"/>
                          </a:solidFill>
                          <a:latin typeface="Arial" panose="020B0604020202020204" pitchFamily="34" charset="0"/>
                        </a:rPr>
                        <a:t>): </a:t>
                      </a:r>
                    </a:p>
                    <a:p>
                      <a:pPr algn="l"/>
                      <a:endParaRPr lang="en-US" sz="900" b="1">
                        <a:solidFill>
                          <a:schemeClr val="bg1"/>
                        </a:solidFill>
                        <a:latin typeface="Arial" panose="020B0604020202020204" pitchFamily="34" charset="0"/>
                      </a:endParaRPr>
                    </a:p>
                    <a:p>
                      <a:pPr algn="l"/>
                      <a:r>
                        <a:rPr lang="en-US" sz="900" b="1">
                          <a:solidFill>
                            <a:schemeClr val="bg1"/>
                          </a:solidFill>
                          <a:latin typeface="Arial" panose="020B0604020202020204" pitchFamily="34" charset="0"/>
                        </a:rPr>
                        <a:t>An approach has been established for practitioners to feedback and share practice</a:t>
                      </a:r>
                      <a:endParaRPr lang="en-US" sz="900" b="1">
                        <a:solidFill>
                          <a:schemeClr val="bg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1859C"/>
                    </a:solidFill>
                  </a:tcPr>
                </a:tc>
                <a:tc>
                  <a:txBody>
                    <a:bodyPr/>
                    <a:lstStyle/>
                    <a:p>
                      <a:endParaRPr lang="en-GB" sz="1300" b="0">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28575" cap="flat" cmpd="sng" algn="ctr">
                      <a:solidFill>
                        <a:srgbClr val="31859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r>
                        <a:rPr lang="en-US" sz="900" dirty="0">
                          <a:solidFill>
                            <a:srgbClr val="000000"/>
                          </a:solidFill>
                          <a:latin typeface="Arial" panose="020B0604020202020204" pitchFamily="34" charset="0"/>
                        </a:rPr>
                        <a:t>A formal approach for practitioners to feedback any challenges or interesting practice around embedding skills has not yet been established. </a:t>
                      </a:r>
                    </a:p>
                    <a:p>
                      <a:pPr marL="171450" indent="-171450" algn="l">
                        <a:buFont typeface="Arial" panose="020B0604020202020204" pitchFamily="34" charset="0"/>
                        <a:buChar char="•"/>
                      </a:pPr>
                      <a:endParaRPr lang="en-US" sz="900" dirty="0">
                        <a:solidFill>
                          <a:srgbClr val="000000"/>
                        </a:solidFill>
                        <a:latin typeface="Arial" panose="020B0604020202020204" pitchFamily="34" charset="0"/>
                      </a:endParaRPr>
                    </a:p>
                    <a:p>
                      <a:pPr marL="171450" indent="-171450" algn="l">
                        <a:buFont typeface="Arial" panose="020B0604020202020204" pitchFamily="34" charset="0"/>
                        <a:buChar char="•"/>
                      </a:pPr>
                      <a:r>
                        <a:rPr lang="en-US" sz="900" dirty="0">
                          <a:solidFill>
                            <a:srgbClr val="000000"/>
                          </a:solidFill>
                          <a:latin typeface="Arial" panose="020B0604020202020204" pitchFamily="34" charset="0"/>
                        </a:rPr>
                        <a:t>The sharing of practice is </a:t>
                      </a:r>
                      <a:r>
                        <a:rPr lang="en-US" sz="900" dirty="0" err="1">
                          <a:solidFill>
                            <a:srgbClr val="000000"/>
                          </a:solidFill>
                          <a:latin typeface="Arial" panose="020B0604020202020204" pitchFamily="34" charset="0"/>
                        </a:rPr>
                        <a:t>adhoc</a:t>
                      </a:r>
                      <a:r>
                        <a:rPr lang="en-US" sz="900" dirty="0">
                          <a:solidFill>
                            <a:srgbClr val="000000"/>
                          </a:solidFill>
                          <a:latin typeface="Arial" panose="020B0604020202020204" pitchFamily="34" charset="0"/>
                        </a:rPr>
                        <a:t> and informal. </a:t>
                      </a:r>
                      <a:br>
                        <a:rPr lang="en-US" sz="900" dirty="0">
                          <a:solidFill>
                            <a:srgbClr val="000000"/>
                          </a:solidFill>
                          <a:latin typeface="Arial" panose="020B0604020202020204" pitchFamily="34" charset="0"/>
                        </a:rPr>
                      </a:br>
                      <a:endParaRPr lang="en-US" sz="900" dirty="0">
                        <a:solidFill>
                          <a:srgbClr val="000000"/>
                        </a:solidFill>
                        <a:latin typeface="Arial" panose="020B0604020202020204" pitchFamily="34" charset="0"/>
                      </a:endParaRPr>
                    </a:p>
                    <a:p>
                      <a:pPr marL="171450" indent="-171450" algn="l">
                        <a:buFont typeface="Arial" panose="020B0604020202020204" pitchFamily="34" charset="0"/>
                        <a:buChar char="•"/>
                      </a:pPr>
                      <a:r>
                        <a:rPr lang="en-US" sz="900" dirty="0">
                          <a:solidFill>
                            <a:srgbClr val="000000"/>
                          </a:solidFill>
                          <a:latin typeface="Arial" panose="020B0604020202020204" pitchFamily="34" charset="0"/>
                        </a:rPr>
                        <a:t>Any challenges, best practice examples and opportunities are not captured, shared or actioned. </a:t>
                      </a:r>
                    </a:p>
                  </a:txBody>
                  <a:tcPr marL="65314" marR="65314" marT="32657" marB="32657">
                    <a:lnL w="28575" cap="flat" cmpd="sng" algn="ctr">
                      <a:solidFill>
                        <a:srgbClr val="31859C"/>
                      </a:solidFill>
                      <a:prstDash val="solid"/>
                      <a:round/>
                      <a:headEnd type="none" w="med" len="med"/>
                      <a:tailEnd type="none" w="med" len="med"/>
                    </a:lnL>
                    <a:lnR w="28575" cap="flat" cmpd="sng" algn="ctr">
                      <a:solidFill>
                        <a:srgbClr val="31859C"/>
                      </a:solidFill>
                      <a:prstDash val="solid"/>
                      <a:round/>
                      <a:headEnd type="none" w="med" len="med"/>
                      <a:tailEnd type="none" w="med" len="med"/>
                    </a:lnR>
                    <a:lnT w="28575" cap="flat" cmpd="sng" algn="ctr">
                      <a:solidFill>
                        <a:srgbClr val="31859C"/>
                      </a:solidFill>
                      <a:prstDash val="solid"/>
                      <a:round/>
                      <a:headEnd type="none" w="med" len="med"/>
                      <a:tailEnd type="none" w="med" len="med"/>
                    </a:lnT>
                    <a:lnB w="28575" cap="flat" cmpd="sng" algn="ctr">
                      <a:solidFill>
                        <a:srgbClr val="3185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300" b="0">
                        <a:solidFill>
                          <a:schemeClr val="tx1"/>
                        </a:solidFill>
                        <a:latin typeface="Arial" panose="020B0604020202020204" pitchFamily="34" charset="0"/>
                        <a:cs typeface="Arial" panose="020B0604020202020204" pitchFamily="34" charset="0"/>
                      </a:endParaRPr>
                    </a:p>
                  </a:txBody>
                  <a:tcPr marL="65314" marR="65314" marT="32657" marB="32657">
                    <a:lnL w="28575" cap="flat" cmpd="sng" algn="ctr">
                      <a:solidFill>
                        <a:srgbClr val="31859C"/>
                      </a:solidFill>
                      <a:prstDash val="solid"/>
                      <a:round/>
                      <a:headEnd type="none" w="med" len="med"/>
                      <a:tailEnd type="none" w="med" len="med"/>
                    </a:lnL>
                    <a:lnR w="28575" cap="flat" cmpd="sng" algn="ctr">
                      <a:solidFill>
                        <a:srgbClr val="31859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r>
                        <a:rPr lang="en-US" sz="900" dirty="0">
                          <a:solidFill>
                            <a:srgbClr val="000000"/>
                          </a:solidFill>
                          <a:latin typeface="Arial" panose="020B0604020202020204" pitchFamily="34" charset="0"/>
                        </a:rPr>
                        <a:t>A formal approach for practitioners to feedback any challenges or interesting practice around embedding skills has been established but is mainly shared within departments and not across the whole establishment. </a:t>
                      </a:r>
                      <a:br>
                        <a:rPr lang="en-US" sz="900" dirty="0">
                          <a:solidFill>
                            <a:srgbClr val="000000"/>
                          </a:solidFill>
                          <a:latin typeface="Arial" panose="020B0604020202020204" pitchFamily="34" charset="0"/>
                        </a:rPr>
                      </a:br>
                      <a:endParaRPr lang="en-US" sz="900" dirty="0">
                        <a:solidFill>
                          <a:srgbClr val="000000"/>
                        </a:solidFill>
                        <a:latin typeface="Arial" panose="020B0604020202020204" pitchFamily="34" charset="0"/>
                      </a:endParaRPr>
                    </a:p>
                    <a:p>
                      <a:pPr marL="171450" indent="-171450" algn="l">
                        <a:buFont typeface="Arial" panose="020B0604020202020204" pitchFamily="34" charset="0"/>
                        <a:buChar char="•"/>
                      </a:pPr>
                      <a:r>
                        <a:rPr lang="en-US" sz="900" dirty="0">
                          <a:solidFill>
                            <a:srgbClr val="000000"/>
                          </a:solidFill>
                          <a:latin typeface="Arial" panose="020B0604020202020204" pitchFamily="34" charset="0"/>
                        </a:rPr>
                        <a:t>Sharing practice regarding the embedding skills approach is scheduled into the agenda on an agreed timescale (e.g. per term) at department level but is not yet agreed across the establishment.</a:t>
                      </a:r>
                      <a:br>
                        <a:rPr lang="en-US" sz="900" dirty="0">
                          <a:solidFill>
                            <a:srgbClr val="000000"/>
                          </a:solidFill>
                          <a:latin typeface="Arial" panose="020B0604020202020204" pitchFamily="34" charset="0"/>
                        </a:rPr>
                      </a:br>
                      <a:endParaRPr lang="en-US" sz="900" dirty="0">
                        <a:solidFill>
                          <a:srgbClr val="000000"/>
                        </a:solidFill>
                        <a:latin typeface="Arial" panose="020B0604020202020204" pitchFamily="34" charset="0"/>
                      </a:endParaRPr>
                    </a:p>
                    <a:p>
                      <a:pPr marL="171450" indent="-171450" algn="l">
                        <a:buFont typeface="Arial" panose="020B0604020202020204" pitchFamily="34" charset="0"/>
                        <a:buChar char="•"/>
                      </a:pPr>
                      <a:r>
                        <a:rPr lang="en-US" sz="900" dirty="0">
                          <a:solidFill>
                            <a:srgbClr val="000000"/>
                          </a:solidFill>
                          <a:latin typeface="Arial" panose="020B0604020202020204" pitchFamily="34" charset="0"/>
                        </a:rPr>
                        <a:t>Any challenges, best practice examples and opportunities are captured and actioned at department level</a:t>
                      </a:r>
                      <a:r>
                        <a:rPr lang="en-US" sz="800" dirty="0">
                          <a:solidFill>
                            <a:srgbClr val="000000"/>
                          </a:solidFill>
                          <a:latin typeface="Arial" panose="020B0604020202020204" pitchFamily="34" charset="0"/>
                        </a:rPr>
                        <a:t>. </a:t>
                      </a:r>
                    </a:p>
                  </a:txBody>
                  <a:tcPr marL="65314" marR="65314" marT="32657" marB="32657">
                    <a:lnL w="28575" cap="flat" cmpd="sng" algn="ctr">
                      <a:solidFill>
                        <a:srgbClr val="31859C"/>
                      </a:solidFill>
                      <a:prstDash val="solid"/>
                      <a:round/>
                      <a:headEnd type="none" w="med" len="med"/>
                      <a:tailEnd type="none" w="med" len="med"/>
                    </a:lnL>
                    <a:lnR w="28575" cap="flat" cmpd="sng" algn="ctr">
                      <a:solidFill>
                        <a:srgbClr val="31859C"/>
                      </a:solidFill>
                      <a:prstDash val="solid"/>
                      <a:round/>
                      <a:headEnd type="none" w="med" len="med"/>
                      <a:tailEnd type="none" w="med" len="med"/>
                    </a:lnR>
                    <a:lnT w="28575" cap="flat" cmpd="sng" algn="ctr">
                      <a:solidFill>
                        <a:srgbClr val="31859C"/>
                      </a:solidFill>
                      <a:prstDash val="solid"/>
                      <a:round/>
                      <a:headEnd type="none" w="med" len="med"/>
                      <a:tailEnd type="none" w="med" len="med"/>
                    </a:lnT>
                    <a:lnB w="28575" cap="flat" cmpd="sng" algn="ctr">
                      <a:solidFill>
                        <a:srgbClr val="3185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300" b="0">
                        <a:solidFill>
                          <a:schemeClr val="tx1"/>
                        </a:solidFill>
                        <a:latin typeface="Arial" panose="020B0604020202020204" pitchFamily="34" charset="0"/>
                        <a:cs typeface="Arial" panose="020B0604020202020204" pitchFamily="34" charset="0"/>
                      </a:endParaRPr>
                    </a:p>
                  </a:txBody>
                  <a:tcPr marL="65314" marR="65314" marT="32657" marB="32657">
                    <a:lnL w="28575" cap="flat" cmpd="sng" algn="ctr">
                      <a:solidFill>
                        <a:srgbClr val="31859C"/>
                      </a:solidFill>
                      <a:prstDash val="solid"/>
                      <a:round/>
                      <a:headEnd type="none" w="med" len="med"/>
                      <a:tailEnd type="none" w="med" len="med"/>
                    </a:lnL>
                    <a:lnR w="28575" cap="flat" cmpd="sng" algn="ctr">
                      <a:solidFill>
                        <a:srgbClr val="31859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r>
                        <a:rPr lang="en-US" sz="900" dirty="0">
                          <a:solidFill>
                            <a:srgbClr val="000000"/>
                          </a:solidFill>
                          <a:latin typeface="Arial" panose="020B0604020202020204" pitchFamily="34" charset="0"/>
                        </a:rPr>
                        <a:t>A formal approach for practitioners to feedback any challenges or interesting practice around embedding skills has been established and practice is shared across the whole establishment.</a:t>
                      </a:r>
                      <a:br>
                        <a:rPr lang="en-US" sz="900" dirty="0">
                          <a:solidFill>
                            <a:srgbClr val="000000"/>
                          </a:solidFill>
                          <a:latin typeface="Arial" panose="020B0604020202020204" pitchFamily="34" charset="0"/>
                        </a:rPr>
                      </a:br>
                      <a:endParaRPr lang="en-US" sz="900" dirty="0">
                        <a:solidFill>
                          <a:srgbClr val="000000"/>
                        </a:solidFill>
                        <a:latin typeface="Arial" panose="020B0604020202020204" pitchFamily="34" charset="0"/>
                      </a:endParaRPr>
                    </a:p>
                    <a:p>
                      <a:pPr marL="171450" indent="-171450" algn="l">
                        <a:buFont typeface="Arial" panose="020B0604020202020204" pitchFamily="34" charset="0"/>
                        <a:buChar char="•"/>
                      </a:pPr>
                      <a:r>
                        <a:rPr lang="en-US" sz="900" dirty="0">
                          <a:solidFill>
                            <a:srgbClr val="000000"/>
                          </a:solidFill>
                          <a:latin typeface="Arial" panose="020B0604020202020204" pitchFamily="34" charset="0"/>
                        </a:rPr>
                        <a:t>Sharing practice regarding the embedding skills approach is scheduled into the agenda on an agreed timescale (e.g. per term) across the whole establishment.</a:t>
                      </a:r>
                      <a:br>
                        <a:rPr lang="en-US" sz="900" dirty="0">
                          <a:solidFill>
                            <a:srgbClr val="000000"/>
                          </a:solidFill>
                          <a:latin typeface="Arial" panose="020B0604020202020204" pitchFamily="34" charset="0"/>
                        </a:rPr>
                      </a:br>
                      <a:endParaRPr lang="en-US" sz="900" dirty="0">
                        <a:solidFill>
                          <a:srgbClr val="000000"/>
                        </a:solidFill>
                        <a:latin typeface="Arial" panose="020B0604020202020204" pitchFamily="34" charset="0"/>
                      </a:endParaRPr>
                    </a:p>
                    <a:p>
                      <a:pPr marL="171450" indent="-171450" algn="l">
                        <a:buFont typeface="Arial" panose="020B0604020202020204" pitchFamily="34" charset="0"/>
                        <a:buChar char="•"/>
                      </a:pPr>
                      <a:r>
                        <a:rPr lang="en-US" sz="900" dirty="0">
                          <a:solidFill>
                            <a:srgbClr val="000000"/>
                          </a:solidFill>
                          <a:latin typeface="Arial" panose="020B0604020202020204" pitchFamily="34" charset="0"/>
                        </a:rPr>
                        <a:t>Any challenges, best practice examples, opportunities or improvement actions are reviewed on an ongoing basis across the whole establishment.</a:t>
                      </a:r>
                    </a:p>
                  </a:txBody>
                  <a:tcPr marL="65314" marR="65314" marT="32657" marB="32657">
                    <a:lnL w="28575" cap="flat" cmpd="sng" algn="ctr">
                      <a:solidFill>
                        <a:srgbClr val="31859C"/>
                      </a:solidFill>
                      <a:prstDash val="solid"/>
                      <a:round/>
                      <a:headEnd type="none" w="med" len="med"/>
                      <a:tailEnd type="none" w="med" len="med"/>
                    </a:lnL>
                    <a:lnR w="28575" cap="flat" cmpd="sng" algn="ctr">
                      <a:solidFill>
                        <a:srgbClr val="31859C"/>
                      </a:solidFill>
                      <a:prstDash val="solid"/>
                      <a:round/>
                      <a:headEnd type="none" w="med" len="med"/>
                      <a:tailEnd type="none" w="med" len="med"/>
                    </a:lnR>
                    <a:lnT w="28575" cap="flat" cmpd="sng" algn="ctr">
                      <a:solidFill>
                        <a:srgbClr val="31859C"/>
                      </a:solidFill>
                      <a:prstDash val="solid"/>
                      <a:round/>
                      <a:headEnd type="none" w="med" len="med"/>
                      <a:tailEnd type="none" w="med" len="med"/>
                    </a:lnT>
                    <a:lnB w="28575" cap="flat" cmpd="sng" algn="ctr">
                      <a:solidFill>
                        <a:srgbClr val="3185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7977819"/>
                  </a:ext>
                </a:extLst>
              </a:tr>
              <a:tr h="152400">
                <a:tc>
                  <a:txBody>
                    <a:bodyPr/>
                    <a:lstStyle/>
                    <a:p>
                      <a:endParaRPr lang="en-GB" sz="600" b="0">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b="0">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b="0">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31859C"/>
                      </a:solidFill>
                      <a:prstDash val="solid"/>
                      <a:round/>
                      <a:headEnd type="none" w="med" len="med"/>
                      <a:tailEnd type="none" w="med" len="med"/>
                    </a:lnT>
                    <a:lnB w="28575" cap="flat" cmpd="sng" algn="ctr">
                      <a:solidFill>
                        <a:srgbClr val="3185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b="0">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b="0">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31859C"/>
                      </a:solidFill>
                      <a:prstDash val="solid"/>
                      <a:round/>
                      <a:headEnd type="none" w="med" len="med"/>
                      <a:tailEnd type="none" w="med" len="med"/>
                    </a:lnT>
                    <a:lnB w="28575" cap="flat" cmpd="sng" algn="ctr">
                      <a:solidFill>
                        <a:srgbClr val="3185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b="0">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b="0">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31859C"/>
                      </a:solidFill>
                      <a:prstDash val="solid"/>
                      <a:round/>
                      <a:headEnd type="none" w="med" len="med"/>
                      <a:tailEnd type="none" w="med" len="med"/>
                    </a:lnT>
                    <a:lnB w="28575" cap="flat" cmpd="sng" algn="ctr">
                      <a:solidFill>
                        <a:srgbClr val="3185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2920017"/>
                  </a:ext>
                </a:extLst>
              </a:tr>
              <a:tr h="3058886">
                <a:tc>
                  <a:txBody>
                    <a:bodyPr/>
                    <a:lstStyle/>
                    <a:p>
                      <a:pPr algn="l"/>
                      <a:r>
                        <a:rPr lang="en-US" sz="900" b="1" dirty="0">
                          <a:solidFill>
                            <a:schemeClr val="bg1"/>
                          </a:solidFill>
                          <a:latin typeface="Arial" panose="020B0604020202020204" pitchFamily="34" charset="0"/>
                        </a:rPr>
                        <a:t>Mainstream (ii): </a:t>
                      </a:r>
                    </a:p>
                    <a:p>
                      <a:pPr algn="l"/>
                      <a:endParaRPr lang="en-US" sz="900" b="1" dirty="0">
                        <a:solidFill>
                          <a:schemeClr val="bg1"/>
                        </a:solidFill>
                        <a:latin typeface="Arial" panose="020B0604020202020204" pitchFamily="34" charset="0"/>
                      </a:endParaRPr>
                    </a:p>
                    <a:p>
                      <a:pPr algn="l"/>
                      <a:r>
                        <a:rPr lang="en-US" sz="900" b="1" dirty="0">
                          <a:solidFill>
                            <a:schemeClr val="bg1"/>
                          </a:solidFill>
                          <a:latin typeface="Arial" panose="020B0604020202020204" pitchFamily="34" charset="0"/>
                        </a:rPr>
                        <a:t>Establishments work in collaboration with their key partners to ensure a consistent approach to skills development across the learner journey.</a:t>
                      </a:r>
                    </a:p>
                    <a:p>
                      <a:pPr algn="l"/>
                      <a:br>
                        <a:rPr lang="en-US" sz="900" b="1" dirty="0">
                          <a:solidFill>
                            <a:schemeClr val="bg1"/>
                          </a:solidFill>
                          <a:latin typeface="Arial" panose="020B0604020202020204" pitchFamily="34" charset="0"/>
                        </a:rPr>
                      </a:br>
                      <a:endParaRPr lang="en-US" sz="900" b="1" dirty="0">
                        <a:solidFill>
                          <a:schemeClr val="bg1"/>
                        </a:solidFill>
                        <a:latin typeface="Arial" panose="020B0604020202020204" pitchFamily="34" charset="0"/>
                      </a:endParaRPr>
                    </a:p>
                    <a:p>
                      <a:pPr algn="l"/>
                      <a:r>
                        <a:rPr lang="en-US" sz="900" b="0" dirty="0">
                          <a:solidFill>
                            <a:schemeClr val="bg1"/>
                          </a:solidFill>
                          <a:latin typeface="Arial" panose="020B0604020202020204" pitchFamily="34" charset="0"/>
                        </a:rPr>
                        <a:t>Examples of key partners: </a:t>
                      </a:r>
                    </a:p>
                    <a:p>
                      <a:pPr marL="85725" indent="-85725" algn="l"/>
                      <a:r>
                        <a:rPr lang="en-US" sz="900" b="0" dirty="0">
                          <a:solidFill>
                            <a:schemeClr val="bg1"/>
                          </a:solidFill>
                          <a:latin typeface="Arial" panose="020B0604020202020204" pitchFamily="34" charset="0"/>
                        </a:rPr>
                        <a:t>- associated primaries/secondary school</a:t>
                      </a:r>
                    </a:p>
                    <a:p>
                      <a:pPr algn="l"/>
                      <a:r>
                        <a:rPr lang="en-US" sz="900" b="0" dirty="0">
                          <a:solidFill>
                            <a:schemeClr val="bg1"/>
                          </a:solidFill>
                          <a:latin typeface="Arial" panose="020B0604020202020204" pitchFamily="34" charset="0"/>
                        </a:rPr>
                        <a:t>- local colleges</a:t>
                      </a:r>
                    </a:p>
                    <a:p>
                      <a:pPr algn="l"/>
                      <a:r>
                        <a:rPr lang="en-US" sz="900" b="0" dirty="0">
                          <a:solidFill>
                            <a:schemeClr val="bg1"/>
                          </a:solidFill>
                          <a:latin typeface="Arial" panose="020B0604020202020204" pitchFamily="34" charset="0"/>
                        </a:rPr>
                        <a:t>- local employers</a:t>
                      </a:r>
                    </a:p>
                    <a:p>
                      <a:pPr algn="l"/>
                      <a:r>
                        <a:rPr lang="en-US" sz="900" b="0" dirty="0">
                          <a:solidFill>
                            <a:schemeClr val="bg1"/>
                          </a:solidFill>
                          <a:latin typeface="Arial" panose="020B0604020202020204" pitchFamily="34" charset="0"/>
                        </a:rPr>
                        <a:t>- local training providers</a:t>
                      </a:r>
                    </a:p>
                    <a:p>
                      <a:pPr algn="l"/>
                      <a:r>
                        <a:rPr lang="en-US" sz="900" b="0" dirty="0">
                          <a:solidFill>
                            <a:schemeClr val="bg1"/>
                          </a:solidFill>
                          <a:latin typeface="Arial" panose="020B0604020202020204" pitchFamily="34" charset="0"/>
                        </a:rPr>
                        <a:t>- CLD partners</a:t>
                      </a:r>
                    </a:p>
                    <a:p>
                      <a:pPr algn="l"/>
                      <a:r>
                        <a:rPr lang="en-US" sz="900" b="0" dirty="0">
                          <a:solidFill>
                            <a:schemeClr val="bg1"/>
                          </a:solidFill>
                          <a:latin typeface="Arial" panose="020B0604020202020204" pitchFamily="34" charset="0"/>
                        </a:rPr>
                        <a:t>- parents and carers</a:t>
                      </a:r>
                    </a:p>
                  </a:txBody>
                  <a:tcPr marL="65314" marR="65314"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1859C"/>
                    </a:solidFill>
                  </a:tcPr>
                </a:tc>
                <a:tc>
                  <a:txBody>
                    <a:bodyPr/>
                    <a:lstStyle/>
                    <a:p>
                      <a:endParaRPr lang="en-GB" sz="1300" b="0">
                        <a:solidFill>
                          <a:schemeClr val="tx1"/>
                        </a:solidFill>
                        <a:latin typeface="Arial" panose="020B0604020202020204" pitchFamily="34" charset="0"/>
                        <a:cs typeface="Arial" panose="020B0604020202020204" pitchFamily="34" charset="0"/>
                      </a:endParaRPr>
                    </a:p>
                  </a:txBody>
                  <a:tcPr marL="65314" marR="65314" marT="32657" marB="32657">
                    <a:lnL w="12700" cap="flat" cmpd="sng" algn="ctr">
                      <a:noFill/>
                      <a:prstDash val="solid"/>
                      <a:round/>
                      <a:headEnd type="none" w="med" len="med"/>
                      <a:tailEnd type="none" w="med" len="med"/>
                    </a:lnL>
                    <a:lnR w="28575" cap="flat" cmpd="sng" algn="ctr">
                      <a:solidFill>
                        <a:srgbClr val="31859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r>
                        <a:rPr lang="en-US" sz="900" dirty="0">
                          <a:solidFill>
                            <a:srgbClr val="000000"/>
                          </a:solidFill>
                          <a:latin typeface="Arial" panose="020B0604020202020204" pitchFamily="34" charset="0"/>
                        </a:rPr>
                        <a:t>There is no joined up approach across key partners to embedding the skills framework. </a:t>
                      </a:r>
                      <a:br>
                        <a:rPr lang="en-US" sz="900" dirty="0">
                          <a:solidFill>
                            <a:srgbClr val="000000"/>
                          </a:solidFill>
                          <a:latin typeface="Arial" panose="020B0604020202020204" pitchFamily="34" charset="0"/>
                        </a:rPr>
                      </a:br>
                      <a:endParaRPr lang="en-US" sz="900" dirty="0">
                        <a:solidFill>
                          <a:srgbClr val="000000"/>
                        </a:solidFill>
                        <a:latin typeface="Arial" panose="020B0604020202020204" pitchFamily="34" charset="0"/>
                      </a:endParaRPr>
                    </a:p>
                    <a:p>
                      <a:pPr marL="171450" indent="-171450" algn="l">
                        <a:buFont typeface="Arial" panose="020B0604020202020204" pitchFamily="34" charset="0"/>
                        <a:buChar char="•"/>
                      </a:pPr>
                      <a:r>
                        <a:rPr lang="en-US" sz="900" dirty="0">
                          <a:solidFill>
                            <a:srgbClr val="000000"/>
                          </a:solidFill>
                          <a:latin typeface="Arial" panose="020B0604020202020204" pitchFamily="34" charset="0"/>
                        </a:rPr>
                        <a:t>There is no transition report/profile in place that follows the learner from one education establishment to another that captures skills development. </a:t>
                      </a:r>
                      <a:br>
                        <a:rPr lang="en-US" sz="900" dirty="0">
                          <a:solidFill>
                            <a:srgbClr val="000000"/>
                          </a:solidFill>
                          <a:latin typeface="Arial" panose="020B0604020202020204" pitchFamily="34" charset="0"/>
                        </a:rPr>
                      </a:br>
                      <a:endParaRPr lang="en-US" sz="900" dirty="0">
                        <a:solidFill>
                          <a:srgbClr val="000000"/>
                        </a:solidFill>
                        <a:latin typeface="Arial" panose="020B0604020202020204" pitchFamily="34" charset="0"/>
                      </a:endParaRPr>
                    </a:p>
                    <a:p>
                      <a:pPr marL="171450" indent="-171450" algn="l">
                        <a:buFont typeface="Arial" panose="020B0604020202020204" pitchFamily="34" charset="0"/>
                        <a:buChar char="•"/>
                      </a:pPr>
                      <a:r>
                        <a:rPr lang="en-US" sz="900" dirty="0">
                          <a:solidFill>
                            <a:srgbClr val="000000"/>
                          </a:solidFill>
                          <a:latin typeface="Arial" panose="020B0604020202020204" pitchFamily="34" charset="0"/>
                        </a:rPr>
                        <a:t>Employer partnerships have been established but employers do not collaborate with practitioners to codesign and co-deliver learning experiences to inform learners about how their skills are transferable to the workplace. </a:t>
                      </a:r>
                      <a:br>
                        <a:rPr lang="en-US" sz="900" dirty="0">
                          <a:solidFill>
                            <a:srgbClr val="000000"/>
                          </a:solidFill>
                          <a:latin typeface="Arial" panose="020B0604020202020204" pitchFamily="34" charset="0"/>
                        </a:rPr>
                      </a:br>
                      <a:endParaRPr lang="en-US" sz="900" dirty="0">
                        <a:solidFill>
                          <a:srgbClr val="000000"/>
                        </a:solidFill>
                        <a:latin typeface="Arial" panose="020B0604020202020204" pitchFamily="34" charset="0"/>
                      </a:endParaRPr>
                    </a:p>
                    <a:p>
                      <a:pPr marL="171450" indent="-171450" algn="l">
                        <a:buFont typeface="Arial" panose="020B0604020202020204" pitchFamily="34" charset="0"/>
                        <a:buChar char="•"/>
                      </a:pPr>
                      <a:r>
                        <a:rPr lang="en-US" sz="900" dirty="0">
                          <a:solidFill>
                            <a:srgbClr val="000000"/>
                          </a:solidFill>
                          <a:latin typeface="Arial" panose="020B0604020202020204" pitchFamily="34" charset="0"/>
                        </a:rPr>
                        <a:t>Parents and carers are not currently involved in informing and supporting the establishments approach to skills development.</a:t>
                      </a:r>
                    </a:p>
                  </a:txBody>
                  <a:tcPr marL="65314" marR="65314" marT="32657" marB="32657">
                    <a:lnL w="28575" cap="flat" cmpd="sng" algn="ctr">
                      <a:solidFill>
                        <a:srgbClr val="31859C"/>
                      </a:solidFill>
                      <a:prstDash val="solid"/>
                      <a:round/>
                      <a:headEnd type="none" w="med" len="med"/>
                      <a:tailEnd type="none" w="med" len="med"/>
                    </a:lnL>
                    <a:lnR w="28575" cap="flat" cmpd="sng" algn="ctr">
                      <a:solidFill>
                        <a:srgbClr val="31859C"/>
                      </a:solidFill>
                      <a:prstDash val="solid"/>
                      <a:round/>
                      <a:headEnd type="none" w="med" len="med"/>
                      <a:tailEnd type="none" w="med" len="med"/>
                    </a:lnR>
                    <a:lnT w="28575" cap="flat" cmpd="sng" algn="ctr">
                      <a:solidFill>
                        <a:srgbClr val="31859C"/>
                      </a:solidFill>
                      <a:prstDash val="solid"/>
                      <a:round/>
                      <a:headEnd type="none" w="med" len="med"/>
                      <a:tailEnd type="none" w="med" len="med"/>
                    </a:lnT>
                    <a:lnB w="28575" cap="flat" cmpd="sng" algn="ctr">
                      <a:solidFill>
                        <a:srgbClr val="3185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300" b="0">
                        <a:solidFill>
                          <a:schemeClr val="tx1"/>
                        </a:solidFill>
                        <a:latin typeface="Arial" panose="020B0604020202020204" pitchFamily="34" charset="0"/>
                        <a:cs typeface="Arial" panose="020B0604020202020204" pitchFamily="34" charset="0"/>
                      </a:endParaRPr>
                    </a:p>
                  </a:txBody>
                  <a:tcPr marL="65314" marR="65314" marT="32657" marB="32657">
                    <a:lnL w="28575" cap="flat" cmpd="sng" algn="ctr">
                      <a:solidFill>
                        <a:srgbClr val="31859C"/>
                      </a:solidFill>
                      <a:prstDash val="solid"/>
                      <a:round/>
                      <a:headEnd type="none" w="med" len="med"/>
                      <a:tailEnd type="none" w="med" len="med"/>
                    </a:lnL>
                    <a:lnR w="28575" cap="flat" cmpd="sng" algn="ctr">
                      <a:solidFill>
                        <a:srgbClr val="31859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r>
                        <a:rPr lang="en-US" sz="900" dirty="0">
                          <a:solidFill>
                            <a:srgbClr val="000000"/>
                          </a:solidFill>
                          <a:latin typeface="Arial" panose="020B0604020202020204" pitchFamily="34" charset="0"/>
                        </a:rPr>
                        <a:t>The secondary school are mainly working in collaboration with associated primaries to ensure a smooth transition process for learners and parents and carers to understand how the skills within the framework are transferable from primary to secondary.</a:t>
                      </a:r>
                      <a:br>
                        <a:rPr lang="en-US" sz="900" dirty="0">
                          <a:solidFill>
                            <a:srgbClr val="000000"/>
                          </a:solidFill>
                          <a:latin typeface="Arial" panose="020B0604020202020204" pitchFamily="34" charset="0"/>
                        </a:rPr>
                      </a:br>
                      <a:endParaRPr lang="en-US" sz="900" dirty="0">
                        <a:solidFill>
                          <a:srgbClr val="000000"/>
                        </a:solidFill>
                        <a:latin typeface="Arial" panose="020B0604020202020204" pitchFamily="34" charset="0"/>
                      </a:endParaRPr>
                    </a:p>
                    <a:p>
                      <a:pPr marL="171450" indent="-171450" algn="l">
                        <a:buFont typeface="Arial" panose="020B0604020202020204" pitchFamily="34" charset="0"/>
                        <a:buChar char="•"/>
                      </a:pPr>
                      <a:r>
                        <a:rPr lang="en-US" sz="900" dirty="0">
                          <a:solidFill>
                            <a:srgbClr val="000000"/>
                          </a:solidFill>
                          <a:latin typeface="Arial" panose="020B0604020202020204" pitchFamily="34" charset="0"/>
                        </a:rPr>
                        <a:t>There is a transition report/profile in place to capture skills development that follows the learner from one education establishment to another but this approach is not consistent for all learners. </a:t>
                      </a:r>
                      <a:br>
                        <a:rPr lang="en-US" sz="900" dirty="0">
                          <a:solidFill>
                            <a:srgbClr val="000000"/>
                          </a:solidFill>
                          <a:latin typeface="Arial" panose="020B0604020202020204" pitchFamily="34" charset="0"/>
                        </a:rPr>
                      </a:br>
                      <a:endParaRPr lang="en-US" sz="900" dirty="0">
                        <a:solidFill>
                          <a:srgbClr val="000000"/>
                        </a:solidFill>
                        <a:latin typeface="Arial" panose="020B0604020202020204" pitchFamily="34" charset="0"/>
                      </a:endParaRPr>
                    </a:p>
                    <a:p>
                      <a:pPr marL="171450" indent="-171450" algn="l">
                        <a:buFont typeface="Arial" panose="020B0604020202020204" pitchFamily="34" charset="0"/>
                        <a:buChar char="•"/>
                      </a:pPr>
                      <a:r>
                        <a:rPr lang="en-US" sz="900" dirty="0">
                          <a:solidFill>
                            <a:srgbClr val="000000"/>
                          </a:solidFill>
                          <a:latin typeface="Arial" panose="020B0604020202020204" pitchFamily="34" charset="0"/>
                        </a:rPr>
                        <a:t>Employer partnerships have been established and some key partners collaborate with practitioners to co-design and co-deliver learning experiences to inform learners about how their skills are transferable to the workplace. </a:t>
                      </a:r>
                      <a:br>
                        <a:rPr lang="en-US" sz="900" dirty="0">
                          <a:solidFill>
                            <a:srgbClr val="000000"/>
                          </a:solidFill>
                          <a:latin typeface="Arial" panose="020B0604020202020204" pitchFamily="34" charset="0"/>
                        </a:rPr>
                      </a:br>
                      <a:endParaRPr lang="en-US" sz="900" dirty="0">
                        <a:solidFill>
                          <a:srgbClr val="000000"/>
                        </a:solidFill>
                        <a:latin typeface="Arial" panose="020B0604020202020204" pitchFamily="34" charset="0"/>
                      </a:endParaRPr>
                    </a:p>
                    <a:p>
                      <a:pPr marL="171450" indent="-171450" algn="l">
                        <a:buFont typeface="Arial" panose="020B0604020202020204" pitchFamily="34" charset="0"/>
                        <a:buChar char="•"/>
                      </a:pPr>
                      <a:r>
                        <a:rPr lang="en-US" sz="900" dirty="0">
                          <a:solidFill>
                            <a:srgbClr val="000000"/>
                          </a:solidFill>
                          <a:latin typeface="Arial" panose="020B0604020202020204" pitchFamily="34" charset="0"/>
                        </a:rPr>
                        <a:t>Some parents and carers (e.g. parent councils) are involved in informing and supporting the establishments’ approach to skills development.</a:t>
                      </a:r>
                      <a:endParaRPr lang="en-US" sz="900" dirty="0">
                        <a:latin typeface="Arial" panose="020B0604020202020204" pitchFamily="34" charset="0"/>
                        <a:cs typeface="Arial" panose="020B0604020202020204" pitchFamily="34" charset="0"/>
                      </a:endParaRPr>
                    </a:p>
                  </a:txBody>
                  <a:tcPr marL="65314" marR="65314" marT="32657" marB="32657">
                    <a:lnL w="28575" cap="flat" cmpd="sng" algn="ctr">
                      <a:solidFill>
                        <a:srgbClr val="31859C"/>
                      </a:solidFill>
                      <a:prstDash val="solid"/>
                      <a:round/>
                      <a:headEnd type="none" w="med" len="med"/>
                      <a:tailEnd type="none" w="med" len="med"/>
                    </a:lnL>
                    <a:lnR w="28575" cap="flat" cmpd="sng" algn="ctr">
                      <a:solidFill>
                        <a:srgbClr val="31859C"/>
                      </a:solidFill>
                      <a:prstDash val="solid"/>
                      <a:round/>
                      <a:headEnd type="none" w="med" len="med"/>
                      <a:tailEnd type="none" w="med" len="med"/>
                    </a:lnR>
                    <a:lnT w="28575" cap="flat" cmpd="sng" algn="ctr">
                      <a:solidFill>
                        <a:srgbClr val="31859C"/>
                      </a:solidFill>
                      <a:prstDash val="solid"/>
                      <a:round/>
                      <a:headEnd type="none" w="med" len="med"/>
                      <a:tailEnd type="none" w="med" len="med"/>
                    </a:lnT>
                    <a:lnB w="28575" cap="flat" cmpd="sng" algn="ctr">
                      <a:solidFill>
                        <a:srgbClr val="3185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300" b="0">
                        <a:solidFill>
                          <a:schemeClr val="tx1"/>
                        </a:solidFill>
                        <a:latin typeface="Arial" panose="020B0604020202020204" pitchFamily="34" charset="0"/>
                        <a:cs typeface="Arial" panose="020B0604020202020204" pitchFamily="34" charset="0"/>
                      </a:endParaRPr>
                    </a:p>
                  </a:txBody>
                  <a:tcPr marL="65314" marR="65314" marT="32657" marB="32657">
                    <a:lnL w="28575" cap="flat" cmpd="sng" algn="ctr">
                      <a:solidFill>
                        <a:srgbClr val="31859C"/>
                      </a:solidFill>
                      <a:prstDash val="solid"/>
                      <a:round/>
                      <a:headEnd type="none" w="med" len="med"/>
                      <a:tailEnd type="none" w="med" len="med"/>
                    </a:lnL>
                    <a:lnR w="28575" cap="flat" cmpd="sng" algn="ctr">
                      <a:solidFill>
                        <a:srgbClr val="31859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r>
                        <a:rPr lang="en-US" sz="900" dirty="0">
                          <a:solidFill>
                            <a:srgbClr val="000000"/>
                          </a:solidFill>
                          <a:latin typeface="Arial" panose="020B0604020202020204" pitchFamily="34" charset="0"/>
                        </a:rPr>
                        <a:t>All key partners are working in collaboration to ensure smooth transition processes across the learner journey (from primary to secondary to college and other pathways beyond school). </a:t>
                      </a:r>
                      <a:br>
                        <a:rPr lang="en-US" sz="900" dirty="0">
                          <a:solidFill>
                            <a:srgbClr val="000000"/>
                          </a:solidFill>
                          <a:latin typeface="Arial" panose="020B0604020202020204" pitchFamily="34" charset="0"/>
                        </a:rPr>
                      </a:br>
                      <a:endParaRPr lang="en-US" sz="900" dirty="0">
                        <a:solidFill>
                          <a:srgbClr val="000000"/>
                        </a:solidFill>
                        <a:latin typeface="Arial" panose="020B0604020202020204" pitchFamily="34" charset="0"/>
                      </a:endParaRPr>
                    </a:p>
                    <a:p>
                      <a:pPr marL="171450" indent="-171450" algn="l">
                        <a:buFont typeface="Arial" panose="020B0604020202020204" pitchFamily="34" charset="0"/>
                        <a:buChar char="•"/>
                      </a:pPr>
                      <a:r>
                        <a:rPr lang="en-US" sz="900" dirty="0">
                          <a:solidFill>
                            <a:srgbClr val="000000"/>
                          </a:solidFill>
                          <a:latin typeface="Arial" panose="020B0604020202020204" pitchFamily="34" charset="0"/>
                        </a:rPr>
                        <a:t>There is a consistent approach in place for transition reports/profiling which captures skills development and follows the learner from one education establishment to others. </a:t>
                      </a:r>
                      <a:br>
                        <a:rPr lang="en-US" sz="900" dirty="0">
                          <a:solidFill>
                            <a:srgbClr val="000000"/>
                          </a:solidFill>
                          <a:latin typeface="Arial" panose="020B0604020202020204" pitchFamily="34" charset="0"/>
                        </a:rPr>
                      </a:br>
                      <a:endParaRPr lang="en-US" sz="900" dirty="0">
                        <a:solidFill>
                          <a:srgbClr val="000000"/>
                        </a:solidFill>
                        <a:latin typeface="Arial" panose="020B0604020202020204" pitchFamily="34" charset="0"/>
                      </a:endParaRPr>
                    </a:p>
                    <a:p>
                      <a:pPr marL="171450" indent="-171450" algn="l">
                        <a:buFont typeface="Arial" panose="020B0604020202020204" pitchFamily="34" charset="0"/>
                        <a:buChar char="•"/>
                      </a:pPr>
                      <a:r>
                        <a:rPr lang="en-US" sz="900" dirty="0">
                          <a:solidFill>
                            <a:srgbClr val="000000"/>
                          </a:solidFill>
                          <a:latin typeface="Arial" panose="020B0604020202020204" pitchFamily="34" charset="0"/>
                        </a:rPr>
                        <a:t>Strong employer partnerships have been established and all key partners collaborate with practitioners to co-design and co-deliver learning experiences to inform learners about how their skills are transferable to the workplace. </a:t>
                      </a:r>
                      <a:br>
                        <a:rPr lang="en-US" sz="900" dirty="0">
                          <a:solidFill>
                            <a:srgbClr val="000000"/>
                          </a:solidFill>
                          <a:latin typeface="Arial" panose="020B0604020202020204" pitchFamily="34" charset="0"/>
                        </a:rPr>
                      </a:br>
                      <a:endParaRPr lang="en-US" sz="900" dirty="0">
                        <a:solidFill>
                          <a:srgbClr val="000000"/>
                        </a:solidFill>
                        <a:latin typeface="Arial" panose="020B0604020202020204" pitchFamily="34" charset="0"/>
                      </a:endParaRPr>
                    </a:p>
                    <a:p>
                      <a:pPr marL="171450" indent="-171450" algn="l">
                        <a:buFont typeface="Arial" panose="020B0604020202020204" pitchFamily="34" charset="0"/>
                        <a:buChar char="•"/>
                      </a:pPr>
                      <a:r>
                        <a:rPr lang="en-US" sz="900" dirty="0">
                          <a:solidFill>
                            <a:srgbClr val="000000"/>
                          </a:solidFill>
                          <a:latin typeface="Arial" panose="020B0604020202020204" pitchFamily="34" charset="0"/>
                        </a:rPr>
                        <a:t>There is an approach for all parents and carers to be involved in informing and supporting the establishments approach to skills development.</a:t>
                      </a:r>
                    </a:p>
                    <a:p>
                      <a:pPr marL="171450" indent="-171450">
                        <a:buFont typeface="Arial" panose="020B0604020202020204" pitchFamily="34" charset="0"/>
                        <a:buChar char="•"/>
                      </a:pPr>
                      <a:endParaRPr lang="en-GB" sz="800" b="0" dirty="0">
                        <a:solidFill>
                          <a:schemeClr val="tx1"/>
                        </a:solidFill>
                        <a:latin typeface="Arial" panose="020B0604020202020204" pitchFamily="34" charset="0"/>
                        <a:cs typeface="Arial" panose="020B0604020202020204" pitchFamily="34" charset="0"/>
                      </a:endParaRPr>
                    </a:p>
                  </a:txBody>
                  <a:tcPr marL="65314" marR="65314" marT="32657" marB="32657">
                    <a:lnL w="28575" cap="flat" cmpd="sng" algn="ctr">
                      <a:solidFill>
                        <a:srgbClr val="31859C"/>
                      </a:solidFill>
                      <a:prstDash val="solid"/>
                      <a:round/>
                      <a:headEnd type="none" w="med" len="med"/>
                      <a:tailEnd type="none" w="med" len="med"/>
                    </a:lnL>
                    <a:lnR w="28575" cap="flat" cmpd="sng" algn="ctr">
                      <a:solidFill>
                        <a:srgbClr val="31859C"/>
                      </a:solidFill>
                      <a:prstDash val="solid"/>
                      <a:round/>
                      <a:headEnd type="none" w="med" len="med"/>
                      <a:tailEnd type="none" w="med" len="med"/>
                    </a:lnR>
                    <a:lnT w="28575" cap="flat" cmpd="sng" algn="ctr">
                      <a:solidFill>
                        <a:srgbClr val="31859C"/>
                      </a:solidFill>
                      <a:prstDash val="solid"/>
                      <a:round/>
                      <a:headEnd type="none" w="med" len="med"/>
                      <a:tailEnd type="none" w="med" len="med"/>
                    </a:lnT>
                    <a:lnB w="28575" cap="flat" cmpd="sng" algn="ctr">
                      <a:solidFill>
                        <a:srgbClr val="3185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2641728"/>
                  </a:ext>
                </a:extLst>
              </a:tr>
            </a:tbl>
          </a:graphicData>
        </a:graphic>
      </p:graphicFrame>
      <p:sp>
        <p:nvSpPr>
          <p:cNvPr id="36" name="Arrow: Right 35">
            <a:extLst>
              <a:ext uri="{FF2B5EF4-FFF2-40B4-BE49-F238E27FC236}">
                <a16:creationId xmlns:a16="http://schemas.microsoft.com/office/drawing/2014/main" id="{4388F4EF-166D-8541-5A83-BD47FFDDAFEA}"/>
              </a:ext>
            </a:extLst>
          </p:cNvPr>
          <p:cNvSpPr>
            <a:spLocks noGrp="1" noRot="1" noMove="1" noResize="1" noEditPoints="1" noAdjustHandles="1" noChangeArrowheads="1" noChangeShapeType="1"/>
          </p:cNvSpPr>
          <p:nvPr/>
        </p:nvSpPr>
        <p:spPr>
          <a:xfrm>
            <a:off x="5824162" y="2419105"/>
            <a:ext cx="146226" cy="136760"/>
          </a:xfrm>
          <a:prstGeom prst="rightArrow">
            <a:avLst/>
          </a:prstGeom>
          <a:solidFill>
            <a:srgbClr val="318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50877"/>
            <a:endParaRPr lang="en-GB" sz="988">
              <a:solidFill>
                <a:prstClr val="white"/>
              </a:solidFill>
              <a:latin typeface="Calibri" panose="020F0502020204030204"/>
            </a:endParaRPr>
          </a:p>
        </p:txBody>
      </p:sp>
      <p:sp>
        <p:nvSpPr>
          <p:cNvPr id="37" name="Arrow: Right 36">
            <a:extLst>
              <a:ext uri="{FF2B5EF4-FFF2-40B4-BE49-F238E27FC236}">
                <a16:creationId xmlns:a16="http://schemas.microsoft.com/office/drawing/2014/main" id="{D8FAC567-5484-E5EC-AD64-7065763196D1}"/>
              </a:ext>
            </a:extLst>
          </p:cNvPr>
          <p:cNvSpPr>
            <a:spLocks noGrp="1" noRot="1" noMove="1" noResize="1" noEditPoints="1" noAdjustHandles="1" noChangeArrowheads="1" noChangeShapeType="1"/>
          </p:cNvSpPr>
          <p:nvPr/>
        </p:nvSpPr>
        <p:spPr>
          <a:xfrm>
            <a:off x="8982317" y="2419105"/>
            <a:ext cx="146226" cy="136760"/>
          </a:xfrm>
          <a:prstGeom prst="rightArrow">
            <a:avLst/>
          </a:prstGeom>
          <a:solidFill>
            <a:srgbClr val="318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50877"/>
            <a:endParaRPr lang="en-GB" sz="988">
              <a:solidFill>
                <a:prstClr val="white"/>
              </a:solidFill>
              <a:latin typeface="Calibri" panose="020F0502020204030204"/>
            </a:endParaRPr>
          </a:p>
        </p:txBody>
      </p:sp>
      <p:sp>
        <p:nvSpPr>
          <p:cNvPr id="38" name="Arrow: Right 37">
            <a:extLst>
              <a:ext uri="{FF2B5EF4-FFF2-40B4-BE49-F238E27FC236}">
                <a16:creationId xmlns:a16="http://schemas.microsoft.com/office/drawing/2014/main" id="{C720EDA4-E45E-8D62-5739-07B04839E7E2}"/>
              </a:ext>
            </a:extLst>
          </p:cNvPr>
          <p:cNvSpPr>
            <a:spLocks noGrp="1" noRot="1" noMove="1" noResize="1" noEditPoints="1" noAdjustHandles="1" noChangeArrowheads="1" noChangeShapeType="1"/>
          </p:cNvSpPr>
          <p:nvPr/>
        </p:nvSpPr>
        <p:spPr>
          <a:xfrm>
            <a:off x="5824162" y="5079285"/>
            <a:ext cx="146226" cy="136760"/>
          </a:xfrm>
          <a:prstGeom prst="rightArrow">
            <a:avLst/>
          </a:prstGeom>
          <a:solidFill>
            <a:srgbClr val="318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50877"/>
            <a:endParaRPr lang="en-GB" sz="988">
              <a:solidFill>
                <a:prstClr val="white"/>
              </a:solidFill>
              <a:latin typeface="Calibri" panose="020F0502020204030204"/>
            </a:endParaRPr>
          </a:p>
        </p:txBody>
      </p:sp>
      <p:sp>
        <p:nvSpPr>
          <p:cNvPr id="39" name="Arrow: Right 38">
            <a:extLst>
              <a:ext uri="{FF2B5EF4-FFF2-40B4-BE49-F238E27FC236}">
                <a16:creationId xmlns:a16="http://schemas.microsoft.com/office/drawing/2014/main" id="{674EEA4C-2FD4-4E33-6F63-275DFED90674}"/>
              </a:ext>
            </a:extLst>
          </p:cNvPr>
          <p:cNvSpPr>
            <a:spLocks noGrp="1" noRot="1" noMove="1" noResize="1" noEditPoints="1" noAdjustHandles="1" noChangeArrowheads="1" noChangeShapeType="1"/>
          </p:cNvSpPr>
          <p:nvPr/>
        </p:nvSpPr>
        <p:spPr>
          <a:xfrm>
            <a:off x="8982317" y="5079285"/>
            <a:ext cx="146226" cy="136760"/>
          </a:xfrm>
          <a:prstGeom prst="rightArrow">
            <a:avLst/>
          </a:prstGeom>
          <a:solidFill>
            <a:srgbClr val="318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50877"/>
            <a:endParaRPr lang="en-GB" sz="988">
              <a:solidFill>
                <a:prstClr val="white"/>
              </a:solidFill>
              <a:latin typeface="Calibri" panose="020F0502020204030204"/>
            </a:endParaRPr>
          </a:p>
        </p:txBody>
      </p:sp>
    </p:spTree>
    <p:extLst>
      <p:ext uri="{BB962C8B-B14F-4D97-AF65-F5344CB8AC3E}">
        <p14:creationId xmlns:p14="http://schemas.microsoft.com/office/powerpoint/2010/main" val="4162682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0B590-D5BB-5A8D-CFBC-82D165C4533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417C633-9AF7-CE86-D8BC-E5C49928E38B}"/>
              </a:ext>
            </a:extLst>
          </p:cNvPr>
          <p:cNvSpPr>
            <a:spLocks noGrp="1" noRot="1" noMove="1" noResize="1" noEditPoints="1" noAdjustHandles="1" noChangeArrowheads="1" noChangeShapeType="1"/>
          </p:cNvSpPr>
          <p:nvPr/>
        </p:nvSpPr>
        <p:spPr>
          <a:xfrm>
            <a:off x="0" y="0"/>
            <a:ext cx="12192000" cy="6858000"/>
          </a:xfrm>
          <a:prstGeom prst="rect">
            <a:avLst/>
          </a:prstGeom>
          <a:solidFill>
            <a:srgbClr val="142B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56173"/>
            <a:r>
              <a:rPr lang="en-GB" sz="4000" dirty="0">
                <a:solidFill>
                  <a:prstClr val="white"/>
                </a:solidFill>
                <a:latin typeface="Arial" panose="020B0604020202020204" pitchFamily="34" charset="0"/>
                <a:cs typeface="Arial" panose="020B0604020202020204" pitchFamily="34" charset="0"/>
              </a:rPr>
              <a:t>Individual scoresheet</a:t>
            </a:r>
          </a:p>
        </p:txBody>
      </p:sp>
    </p:spTree>
    <p:extLst>
      <p:ext uri="{BB962C8B-B14F-4D97-AF65-F5344CB8AC3E}">
        <p14:creationId xmlns:p14="http://schemas.microsoft.com/office/powerpoint/2010/main" val="3237096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E4F78-1466-C1E7-FE62-C1B5E41E848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321BFAB-06F4-6374-E47E-72CA274DD3C9}"/>
              </a:ext>
            </a:extLst>
          </p:cNvPr>
          <p:cNvSpPr>
            <a:spLocks noGrp="1" noRot="1" noMove="1" noResize="1" noEditPoints="1" noAdjustHandles="1" noChangeArrowheads="1" noChangeShapeType="1"/>
          </p:cNvSpPr>
          <p:nvPr/>
        </p:nvSpPr>
        <p:spPr>
          <a:xfrm>
            <a:off x="0" y="0"/>
            <a:ext cx="12192000" cy="908720"/>
          </a:xfrm>
          <a:prstGeom prst="rect">
            <a:avLst/>
          </a:prstGeom>
          <a:solidFill>
            <a:srgbClr val="142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0593538-B262-B0FF-8B94-145FA31F5051}"/>
              </a:ext>
            </a:extLst>
          </p:cNvPr>
          <p:cNvSpPr>
            <a:spLocks noGrp="1" noRot="1" noMove="1" noResize="1" noEditPoints="1" noAdjustHandles="1" noChangeArrowheads="1" noChangeShapeType="1"/>
          </p:cNvSpPr>
          <p:nvPr/>
        </p:nvSpPr>
        <p:spPr>
          <a:xfrm>
            <a:off x="0" y="0"/>
            <a:ext cx="12192000" cy="640518"/>
          </a:xfrm>
          <a:prstGeom prst="rect">
            <a:avLst/>
          </a:prstGeom>
          <a:solidFill>
            <a:srgbClr val="142B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56173"/>
            <a:endParaRPr lang="en-GB" sz="1009">
              <a:solidFill>
                <a:prstClr val="white"/>
              </a:solidFill>
              <a:latin typeface="Calibri" panose="020F0502020204030204"/>
            </a:endParaRPr>
          </a:p>
        </p:txBody>
      </p:sp>
      <p:sp>
        <p:nvSpPr>
          <p:cNvPr id="13" name="TextBox 12">
            <a:extLst>
              <a:ext uri="{FF2B5EF4-FFF2-40B4-BE49-F238E27FC236}">
                <a16:creationId xmlns:a16="http://schemas.microsoft.com/office/drawing/2014/main" id="{E1E84E4A-F4A3-63E0-D533-45F0802DEB65}"/>
              </a:ext>
            </a:extLst>
          </p:cNvPr>
          <p:cNvSpPr txBox="1">
            <a:spLocks noGrp="1" noRot="1" noMove="1" noResize="1" noEditPoints="1" noAdjustHandles="1" noChangeArrowheads="1" noChangeShapeType="1"/>
          </p:cNvSpPr>
          <p:nvPr/>
        </p:nvSpPr>
        <p:spPr>
          <a:xfrm>
            <a:off x="1504424" y="267469"/>
            <a:ext cx="6758108" cy="369332"/>
          </a:xfrm>
          <a:prstGeom prst="rect">
            <a:avLst/>
          </a:prstGeom>
          <a:noFill/>
        </p:spPr>
        <p:txBody>
          <a:bodyPr wrap="square" rtlCol="0">
            <a:spAutoFit/>
          </a:bodyPr>
          <a:lstStyle/>
          <a:p>
            <a:pPr defTabSz="256173"/>
            <a:r>
              <a:rPr lang="en-GB" b="1" dirty="0">
                <a:solidFill>
                  <a:prstClr val="white"/>
                </a:solidFill>
                <a:latin typeface="Arial" panose="020B0604020202020204" pitchFamily="34" charset="0"/>
                <a:cs typeface="Arial" panose="020B0604020202020204" pitchFamily="34" charset="0"/>
              </a:rPr>
              <a:t>Embedding skills audit tool: Individual scoring worksheet</a:t>
            </a:r>
          </a:p>
        </p:txBody>
      </p:sp>
      <p:sp>
        <p:nvSpPr>
          <p:cNvPr id="4" name="Rectangle 3">
            <a:extLst>
              <a:ext uri="{FF2B5EF4-FFF2-40B4-BE49-F238E27FC236}">
                <a16:creationId xmlns:a16="http://schemas.microsoft.com/office/drawing/2014/main" id="{5DD2ED25-B589-6505-13B9-B0CBBBC65BAB}"/>
              </a:ext>
            </a:extLst>
          </p:cNvPr>
          <p:cNvSpPr>
            <a:spLocks noGrp="1" noRot="1" noMove="1" noResize="1" noEditPoints="1" noAdjustHandles="1" noChangeArrowheads="1" noChangeShapeType="1"/>
          </p:cNvSpPr>
          <p:nvPr/>
        </p:nvSpPr>
        <p:spPr>
          <a:xfrm>
            <a:off x="6211973" y="1002458"/>
            <a:ext cx="5244583" cy="5650423"/>
          </a:xfrm>
          <a:prstGeom prst="rect">
            <a:avLst/>
          </a:prstGeom>
          <a:noFill/>
          <a:ln w="38100">
            <a:solidFill>
              <a:srgbClr val="006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7418">
              <a:defRPr/>
            </a:pPr>
            <a:endParaRPr lang="en-GB" sz="629">
              <a:solidFill>
                <a:prstClr val="white"/>
              </a:solidFill>
              <a:latin typeface="Calibri" panose="020F0502020204030204"/>
            </a:endParaRPr>
          </a:p>
        </p:txBody>
      </p:sp>
      <p:sp>
        <p:nvSpPr>
          <p:cNvPr id="5" name="Rectangle 4">
            <a:extLst>
              <a:ext uri="{FF2B5EF4-FFF2-40B4-BE49-F238E27FC236}">
                <a16:creationId xmlns:a16="http://schemas.microsoft.com/office/drawing/2014/main" id="{EC0AC0A7-A59F-4CD7-B9C4-373C0ABDDC17}"/>
              </a:ext>
            </a:extLst>
          </p:cNvPr>
          <p:cNvSpPr>
            <a:spLocks noGrp="1" noRot="1" noMove="1" noResize="1" noEditPoints="1" noAdjustHandles="1" noChangeArrowheads="1" noChangeShapeType="1"/>
          </p:cNvSpPr>
          <p:nvPr/>
        </p:nvSpPr>
        <p:spPr>
          <a:xfrm>
            <a:off x="729343" y="1002458"/>
            <a:ext cx="5244583" cy="5650423"/>
          </a:xfrm>
          <a:prstGeom prst="rect">
            <a:avLst/>
          </a:prstGeom>
          <a:noFill/>
          <a:ln w="38100">
            <a:solidFill>
              <a:srgbClr val="006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7418">
              <a:defRPr/>
            </a:pPr>
            <a:endParaRPr lang="en-GB" sz="629">
              <a:solidFill>
                <a:prstClr val="white"/>
              </a:solidFill>
              <a:latin typeface="Calibri" panose="020F0502020204030204"/>
            </a:endParaRPr>
          </a:p>
        </p:txBody>
      </p:sp>
      <p:sp>
        <p:nvSpPr>
          <p:cNvPr id="16" name="TextBox 15">
            <a:extLst>
              <a:ext uri="{FF2B5EF4-FFF2-40B4-BE49-F238E27FC236}">
                <a16:creationId xmlns:a16="http://schemas.microsoft.com/office/drawing/2014/main" id="{5F92E1DD-6B97-C10C-FD7E-DA25DDC79956}"/>
              </a:ext>
            </a:extLst>
          </p:cNvPr>
          <p:cNvSpPr txBox="1">
            <a:spLocks noGrp="1" noRot="1" noMove="1" noResize="1" noEditPoints="1" noAdjustHandles="1" noChangeArrowheads="1" noChangeShapeType="1"/>
          </p:cNvSpPr>
          <p:nvPr/>
        </p:nvSpPr>
        <p:spPr>
          <a:xfrm>
            <a:off x="844013" y="4922010"/>
            <a:ext cx="2543126" cy="276999"/>
          </a:xfrm>
          <a:prstGeom prst="rect">
            <a:avLst/>
          </a:prstGeom>
          <a:noFill/>
        </p:spPr>
        <p:txBody>
          <a:bodyPr wrap="square" rtlCol="0">
            <a:spAutoFit/>
          </a:bodyPr>
          <a:lstStyle/>
          <a:p>
            <a:pPr defTabSz="256173"/>
            <a:r>
              <a:rPr lang="en-GB" sz="1200" dirty="0">
                <a:solidFill>
                  <a:prstClr val="black"/>
                </a:solidFill>
                <a:latin typeface="Arial" panose="020B0604020202020204" pitchFamily="34" charset="0"/>
                <a:cs typeface="Arial" panose="020B0604020202020204" pitchFamily="34" charset="0"/>
              </a:rPr>
              <a:t>Record your scores below: </a:t>
            </a:r>
            <a:endParaRPr lang="en-GB" sz="1009" dirty="0">
              <a:solidFill>
                <a:prstClr val="black"/>
              </a:solidFill>
              <a:latin typeface="Calibri" panose="020F0502020204030204"/>
            </a:endParaRPr>
          </a:p>
        </p:txBody>
      </p:sp>
      <p:sp>
        <p:nvSpPr>
          <p:cNvPr id="10" name="TextBox 9">
            <a:extLst>
              <a:ext uri="{FF2B5EF4-FFF2-40B4-BE49-F238E27FC236}">
                <a16:creationId xmlns:a16="http://schemas.microsoft.com/office/drawing/2014/main" id="{4AE76671-3713-3ACD-D16C-E0CF5746ACCD}"/>
              </a:ext>
            </a:extLst>
          </p:cNvPr>
          <p:cNvSpPr txBox="1">
            <a:spLocks noGrp="1" noRot="1" noMove="1" noResize="1" noEditPoints="1" noAdjustHandles="1" noChangeArrowheads="1" noChangeShapeType="1"/>
          </p:cNvSpPr>
          <p:nvPr/>
        </p:nvSpPr>
        <p:spPr>
          <a:xfrm>
            <a:off x="752212" y="1040571"/>
            <a:ext cx="1733167" cy="323165"/>
          </a:xfrm>
          <a:prstGeom prst="rect">
            <a:avLst/>
          </a:prstGeom>
          <a:noFill/>
        </p:spPr>
        <p:txBody>
          <a:bodyPr wrap="none" rtlCol="0">
            <a:spAutoFit/>
          </a:bodyPr>
          <a:lstStyle/>
          <a:p>
            <a:pPr defTabSz="250882"/>
            <a:r>
              <a:rPr lang="en-GB" sz="1500" b="1" dirty="0">
                <a:solidFill>
                  <a:srgbClr val="006373"/>
                </a:solidFill>
                <a:latin typeface="Arial" panose="020B0604020202020204" pitchFamily="34" charset="0"/>
                <a:cs typeface="Arial" panose="020B0604020202020204" pitchFamily="34" charset="0"/>
              </a:rPr>
              <a:t>Scoring: Commit</a:t>
            </a:r>
          </a:p>
        </p:txBody>
      </p:sp>
      <p:sp>
        <p:nvSpPr>
          <p:cNvPr id="17" name="TextBox 16">
            <a:extLst>
              <a:ext uri="{FF2B5EF4-FFF2-40B4-BE49-F238E27FC236}">
                <a16:creationId xmlns:a16="http://schemas.microsoft.com/office/drawing/2014/main" id="{06914104-4078-13B1-C20B-FD67BF565604}"/>
              </a:ext>
            </a:extLst>
          </p:cNvPr>
          <p:cNvSpPr txBox="1">
            <a:spLocks noGrp="1" noRot="1" noMove="1" noResize="1" noEditPoints="1" noAdjustHandles="1" noChangeArrowheads="1" noChangeShapeType="1"/>
          </p:cNvSpPr>
          <p:nvPr/>
        </p:nvSpPr>
        <p:spPr>
          <a:xfrm>
            <a:off x="752212" y="1454681"/>
            <a:ext cx="5023387" cy="2492990"/>
          </a:xfrm>
          <a:prstGeom prst="rect">
            <a:avLst/>
          </a:prstGeom>
          <a:noFill/>
        </p:spPr>
        <p:txBody>
          <a:bodyPr wrap="square" rtlCol="0">
            <a:spAutoFit/>
          </a:bodyPr>
          <a:lstStyle/>
          <a:p>
            <a:pPr defTabSz="512346">
              <a:defRPr/>
            </a:pPr>
            <a:r>
              <a:rPr lang="en-US" sz="1200" dirty="0">
                <a:solidFill>
                  <a:prstClr val="black"/>
                </a:solidFill>
                <a:latin typeface="Arial" panose="020B0604020202020204" pitchFamily="34" charset="0"/>
                <a:cs typeface="Arial" panose="020B0604020202020204" pitchFamily="34" charset="0"/>
              </a:rPr>
              <a:t>Alongside the skills audit tool illustrative statements, consider the reflective questions below to support you to identify your department score for each statement: </a:t>
            </a:r>
          </a:p>
          <a:p>
            <a:pPr defTabSz="512346">
              <a:defRPr/>
            </a:pPr>
            <a:endParaRPr lang="en-US" sz="1200" dirty="0">
              <a:solidFill>
                <a:prstClr val="black"/>
              </a:solidFill>
              <a:latin typeface="Arial" panose="020B0604020202020204" pitchFamily="34" charset="0"/>
              <a:cs typeface="Arial" panose="020B0604020202020204" pitchFamily="34" charset="0"/>
            </a:endParaRPr>
          </a:p>
          <a:p>
            <a:pPr marL="285750" indent="-285750" defTabSz="457209">
              <a:buAutoNum type="romanLcParenBoth"/>
            </a:pPr>
            <a:r>
              <a:rPr lang="en-GB" sz="1200" dirty="0">
                <a:solidFill>
                  <a:prstClr val="black"/>
                </a:solidFill>
                <a:latin typeface="Arial" panose="020B0604020202020204" pitchFamily="34" charset="0"/>
                <a:cs typeface="Arial" panose="020B0604020202020204" pitchFamily="34" charset="0"/>
              </a:rPr>
              <a:t>To what extent do I see alignment between our strategic goals and department goals?</a:t>
            </a:r>
          </a:p>
          <a:p>
            <a:pPr marL="285750" indent="-285750" defTabSz="457209">
              <a:buAutoNum type="romanLcParenBoth"/>
            </a:pPr>
            <a:endParaRPr lang="en-GB" sz="1200" dirty="0">
              <a:solidFill>
                <a:prstClr val="black"/>
              </a:solidFill>
              <a:latin typeface="Arial" panose="020B0604020202020204" pitchFamily="34" charset="0"/>
              <a:cs typeface="Arial" panose="020B0604020202020204" pitchFamily="34" charset="0"/>
            </a:endParaRPr>
          </a:p>
          <a:p>
            <a:pPr marL="285750" indent="-285750" defTabSz="457209">
              <a:buAutoNum type="romanLcParenBoth"/>
            </a:pPr>
            <a:r>
              <a:rPr lang="en-GB" sz="1200" dirty="0">
                <a:solidFill>
                  <a:prstClr val="black"/>
                </a:solidFill>
                <a:latin typeface="Arial" panose="020B0604020202020204" pitchFamily="34" charset="0"/>
                <a:cs typeface="Arial" panose="020B0604020202020204" pitchFamily="34" charset="0"/>
              </a:rPr>
              <a:t>To what extent do I feel that my department understand the benefits of embedding the skills framework/ benefits of embedding the framework have been clearly communicated to me?</a:t>
            </a:r>
          </a:p>
          <a:p>
            <a:pPr marL="285750" indent="-285750" defTabSz="457209">
              <a:buAutoNum type="romanLcParenBoth"/>
            </a:pPr>
            <a:endParaRPr lang="en-GB" sz="1200" dirty="0">
              <a:solidFill>
                <a:prstClr val="black"/>
              </a:solidFill>
              <a:latin typeface="Arial" panose="020B0604020202020204" pitchFamily="34" charset="0"/>
              <a:cs typeface="Arial" panose="020B0604020202020204" pitchFamily="34" charset="0"/>
            </a:endParaRPr>
          </a:p>
          <a:p>
            <a:pPr marL="285750" indent="-285750" defTabSz="457209">
              <a:buAutoNum type="romanLcParenBoth"/>
            </a:pPr>
            <a:r>
              <a:rPr lang="en-GB" sz="1200" dirty="0">
                <a:solidFill>
                  <a:prstClr val="black"/>
                </a:solidFill>
                <a:latin typeface="Arial" panose="020B0604020202020204" pitchFamily="34" charset="0"/>
                <a:cs typeface="Arial" panose="020B0604020202020204" pitchFamily="34" charset="0"/>
              </a:rPr>
              <a:t>How well my department understand their role in embedding the skills framework?</a:t>
            </a:r>
          </a:p>
        </p:txBody>
      </p:sp>
      <p:sp>
        <p:nvSpPr>
          <p:cNvPr id="23" name="TextBox 22">
            <a:extLst>
              <a:ext uri="{FF2B5EF4-FFF2-40B4-BE49-F238E27FC236}">
                <a16:creationId xmlns:a16="http://schemas.microsoft.com/office/drawing/2014/main" id="{B51D4834-E08B-29A2-C804-5B6F1405E239}"/>
              </a:ext>
            </a:extLst>
          </p:cNvPr>
          <p:cNvSpPr txBox="1">
            <a:spLocks noGrp="1" noRot="1" noMove="1" noResize="1" noEditPoints="1" noAdjustHandles="1" noChangeArrowheads="1" noChangeShapeType="1"/>
          </p:cNvSpPr>
          <p:nvPr/>
        </p:nvSpPr>
        <p:spPr>
          <a:xfrm>
            <a:off x="6234430" y="1044420"/>
            <a:ext cx="1657826" cy="323165"/>
          </a:xfrm>
          <a:prstGeom prst="rect">
            <a:avLst/>
          </a:prstGeom>
          <a:noFill/>
        </p:spPr>
        <p:txBody>
          <a:bodyPr wrap="none" rtlCol="0">
            <a:spAutoFit/>
          </a:bodyPr>
          <a:lstStyle/>
          <a:p>
            <a:pPr defTabSz="250882"/>
            <a:r>
              <a:rPr lang="en-GB" sz="1500" b="1">
                <a:solidFill>
                  <a:srgbClr val="006373"/>
                </a:solidFill>
                <a:latin typeface="Arial" panose="020B0604020202020204" pitchFamily="34" charset="0"/>
                <a:cs typeface="Arial" panose="020B0604020202020204" pitchFamily="34" charset="0"/>
              </a:rPr>
              <a:t>Scoring: Embed</a:t>
            </a:r>
          </a:p>
        </p:txBody>
      </p:sp>
      <p:sp>
        <p:nvSpPr>
          <p:cNvPr id="25" name="TextBox 24">
            <a:extLst>
              <a:ext uri="{FF2B5EF4-FFF2-40B4-BE49-F238E27FC236}">
                <a16:creationId xmlns:a16="http://schemas.microsoft.com/office/drawing/2014/main" id="{37438C99-E2F8-B1AA-A291-BFF8585781C5}"/>
              </a:ext>
            </a:extLst>
          </p:cNvPr>
          <p:cNvSpPr txBox="1">
            <a:spLocks noGrp="1" noRot="1" noMove="1" noResize="1" noEditPoints="1" noAdjustHandles="1" noChangeArrowheads="1" noChangeShapeType="1"/>
          </p:cNvSpPr>
          <p:nvPr/>
        </p:nvSpPr>
        <p:spPr>
          <a:xfrm>
            <a:off x="6211972" y="1454681"/>
            <a:ext cx="5244583" cy="3416320"/>
          </a:xfrm>
          <a:prstGeom prst="rect">
            <a:avLst/>
          </a:prstGeom>
          <a:noFill/>
        </p:spPr>
        <p:txBody>
          <a:bodyPr wrap="square" rtlCol="0">
            <a:spAutoFit/>
          </a:bodyPr>
          <a:lstStyle/>
          <a:p>
            <a:pPr defTabSz="512346">
              <a:defRPr/>
            </a:pPr>
            <a:r>
              <a:rPr lang="en-US" sz="1200" dirty="0">
                <a:solidFill>
                  <a:prstClr val="black"/>
                </a:solidFill>
                <a:latin typeface="Arial" panose="020B0604020202020204" pitchFamily="34" charset="0"/>
                <a:cs typeface="Arial" panose="020B0604020202020204" pitchFamily="34" charset="0"/>
              </a:rPr>
              <a:t>Alongside the skills audit tool illustrative statements, consider the reflective questions below to support you to identify your department score for each statement: </a:t>
            </a:r>
          </a:p>
          <a:p>
            <a:pPr defTabSz="512346">
              <a:defRPr/>
            </a:pPr>
            <a:endParaRPr lang="en-US" sz="1200" dirty="0">
              <a:solidFill>
                <a:prstClr val="black"/>
              </a:solidFill>
              <a:latin typeface="Arial" panose="020B0604020202020204" pitchFamily="34" charset="0"/>
              <a:cs typeface="Arial" panose="020B0604020202020204" pitchFamily="34" charset="0"/>
            </a:endParaRPr>
          </a:p>
          <a:p>
            <a:pPr marL="285750" indent="-285750" defTabSz="457209">
              <a:buAutoNum type="romanLcParenBoth"/>
            </a:pPr>
            <a:r>
              <a:rPr lang="en-GB" sz="1200" dirty="0">
                <a:solidFill>
                  <a:prstClr val="black"/>
                </a:solidFill>
                <a:latin typeface="Arial" panose="020B0604020202020204" pitchFamily="34" charset="0"/>
                <a:cs typeface="Arial" panose="020B0604020202020204" pitchFamily="34" charset="0"/>
              </a:rPr>
              <a:t>To what extent does my department actively incorporate the skills framework in  day-to-day practice? </a:t>
            </a:r>
          </a:p>
          <a:p>
            <a:pPr defTabSz="457209"/>
            <a:endParaRPr lang="en-GB" sz="1200" dirty="0">
              <a:solidFill>
                <a:prstClr val="black"/>
              </a:solidFill>
              <a:latin typeface="Arial" panose="020B0604020202020204" pitchFamily="34" charset="0"/>
              <a:cs typeface="Arial" panose="020B0604020202020204" pitchFamily="34" charset="0"/>
            </a:endParaRPr>
          </a:p>
          <a:p>
            <a:pPr marL="285750" indent="-285750" defTabSz="457209">
              <a:buAutoNum type="romanLcParenBoth"/>
            </a:pPr>
            <a:r>
              <a:rPr lang="en-GB" sz="1200" dirty="0">
                <a:solidFill>
                  <a:prstClr val="black"/>
                </a:solidFill>
                <a:latin typeface="Arial" panose="020B0604020202020204" pitchFamily="34" charset="0"/>
                <a:cs typeface="Arial" panose="020B0604020202020204" pitchFamily="34" charset="0"/>
              </a:rPr>
              <a:t>How consistently my department use and reference the skills framework when engaging with learners?</a:t>
            </a:r>
          </a:p>
          <a:p>
            <a:pPr marL="285750" indent="-285750" defTabSz="457209">
              <a:buAutoNum type="romanLcParenBoth"/>
            </a:pPr>
            <a:endParaRPr lang="en-GB" sz="1200" dirty="0">
              <a:solidFill>
                <a:prstClr val="black"/>
              </a:solidFill>
              <a:latin typeface="Arial" panose="020B0604020202020204" pitchFamily="34" charset="0"/>
              <a:cs typeface="Arial" panose="020B0604020202020204" pitchFamily="34" charset="0"/>
            </a:endParaRPr>
          </a:p>
          <a:p>
            <a:pPr marL="285750" indent="-285750" defTabSz="457209">
              <a:buAutoNum type="romanLcParenBoth"/>
            </a:pPr>
            <a:r>
              <a:rPr lang="en-GB" sz="1200" dirty="0">
                <a:solidFill>
                  <a:prstClr val="black"/>
                </a:solidFill>
                <a:latin typeface="Arial" panose="020B0604020202020204" pitchFamily="34" charset="0"/>
                <a:cs typeface="Arial" panose="020B0604020202020204" pitchFamily="34" charset="0"/>
              </a:rPr>
              <a:t>Does my department integrate skills development reflections into their practice? E.g. class feedback, learner and restorative conversations.</a:t>
            </a:r>
          </a:p>
          <a:p>
            <a:pPr defTabSz="457209"/>
            <a:endParaRPr lang="en-GB" sz="1200" dirty="0">
              <a:solidFill>
                <a:prstClr val="black"/>
              </a:solidFill>
              <a:latin typeface="Arial" panose="020B0604020202020204" pitchFamily="34" charset="0"/>
              <a:cs typeface="Arial" panose="020B0604020202020204" pitchFamily="34" charset="0"/>
            </a:endParaRPr>
          </a:p>
          <a:p>
            <a:pPr marL="285750" indent="-285750" defTabSz="457209">
              <a:buAutoNum type="romanLcParenBoth" startAt="2"/>
            </a:pPr>
            <a:r>
              <a:rPr lang="en-GB" sz="1200" dirty="0">
                <a:solidFill>
                  <a:prstClr val="black"/>
                </a:solidFill>
                <a:latin typeface="Arial" panose="020B0604020202020204" pitchFamily="34" charset="0"/>
                <a:cs typeface="Arial" panose="020B0604020202020204" pitchFamily="34" charset="0"/>
              </a:rPr>
              <a:t>Does the department use an agreed approach to support learners to record their skills development? </a:t>
            </a:r>
          </a:p>
          <a:p>
            <a:pPr marL="285750" indent="-285750" defTabSz="457209">
              <a:buAutoNum type="romanLcParenBoth" startAt="2"/>
            </a:pPr>
            <a:endParaRPr lang="en-GB" sz="1200" dirty="0">
              <a:solidFill>
                <a:prstClr val="black"/>
              </a:solidFill>
              <a:latin typeface="Arial" panose="020B0604020202020204" pitchFamily="34" charset="0"/>
              <a:cs typeface="Arial" panose="020B0604020202020204" pitchFamily="34" charset="0"/>
            </a:endParaRPr>
          </a:p>
          <a:p>
            <a:pPr defTabSz="457209"/>
            <a:r>
              <a:rPr lang="en-GB" sz="1200" dirty="0">
                <a:solidFill>
                  <a:prstClr val="black"/>
                </a:solidFill>
                <a:latin typeface="Arial" panose="020B0604020202020204" pitchFamily="34" charset="0"/>
                <a:cs typeface="Arial" panose="020B0604020202020204" pitchFamily="34" charset="0"/>
              </a:rPr>
              <a:t>(ii)   To what extent do staff encourage learners to record their skills  </a:t>
            </a:r>
          </a:p>
          <a:p>
            <a:pPr marL="266700" defTabSz="457209"/>
            <a:r>
              <a:rPr lang="en-GB" sz="1200" dirty="0">
                <a:solidFill>
                  <a:prstClr val="black"/>
                </a:solidFill>
                <a:latin typeface="Arial" panose="020B0604020202020204" pitchFamily="34" charset="0"/>
                <a:cs typeface="Arial" panose="020B0604020202020204" pitchFamily="34" charset="0"/>
              </a:rPr>
              <a:t>development? </a:t>
            </a:r>
          </a:p>
        </p:txBody>
      </p:sp>
      <p:sp>
        <p:nvSpPr>
          <p:cNvPr id="24" name="TextBox 23">
            <a:extLst>
              <a:ext uri="{FF2B5EF4-FFF2-40B4-BE49-F238E27FC236}">
                <a16:creationId xmlns:a16="http://schemas.microsoft.com/office/drawing/2014/main" id="{BEC7C409-1729-26C4-AC64-A282FC725A0C}"/>
              </a:ext>
            </a:extLst>
          </p:cNvPr>
          <p:cNvSpPr txBox="1">
            <a:spLocks noGrp="1" noRot="1" noMove="1" noResize="1" noEditPoints="1" noAdjustHandles="1" noChangeArrowheads="1" noChangeShapeType="1"/>
          </p:cNvSpPr>
          <p:nvPr/>
        </p:nvSpPr>
        <p:spPr>
          <a:xfrm>
            <a:off x="6326895" y="4952791"/>
            <a:ext cx="2543126" cy="276999"/>
          </a:xfrm>
          <a:prstGeom prst="rect">
            <a:avLst/>
          </a:prstGeom>
          <a:noFill/>
        </p:spPr>
        <p:txBody>
          <a:bodyPr wrap="square" rtlCol="0">
            <a:spAutoFit/>
          </a:bodyPr>
          <a:lstStyle/>
          <a:p>
            <a:pPr defTabSz="256173"/>
            <a:r>
              <a:rPr lang="en-GB" sz="1200">
                <a:solidFill>
                  <a:prstClr val="black"/>
                </a:solidFill>
                <a:latin typeface="Arial" panose="020B0604020202020204" pitchFamily="34" charset="0"/>
                <a:cs typeface="Arial" panose="020B0604020202020204" pitchFamily="34" charset="0"/>
              </a:rPr>
              <a:t>Record your scores below: </a:t>
            </a:r>
            <a:endParaRPr lang="en-GB" sz="1009">
              <a:solidFill>
                <a:prstClr val="black"/>
              </a:solidFill>
              <a:latin typeface="Calibri" panose="020F0502020204030204"/>
            </a:endParaRPr>
          </a:p>
        </p:txBody>
      </p:sp>
      <p:sp>
        <p:nvSpPr>
          <p:cNvPr id="26" name="Rectangle 25">
            <a:extLst>
              <a:ext uri="{FF2B5EF4-FFF2-40B4-BE49-F238E27FC236}">
                <a16:creationId xmlns:a16="http://schemas.microsoft.com/office/drawing/2014/main" id="{6BC57752-F421-DE57-7CF1-D2ABC19CC763}"/>
              </a:ext>
            </a:extLst>
          </p:cNvPr>
          <p:cNvSpPr>
            <a:spLocks noGrp="1" noRot="1" noMove="1" noResize="1" noEditPoints="1" noAdjustHandles="1" noChangeArrowheads="1" noChangeShapeType="1"/>
          </p:cNvSpPr>
          <p:nvPr/>
        </p:nvSpPr>
        <p:spPr>
          <a:xfrm>
            <a:off x="967249" y="5283741"/>
            <a:ext cx="2296657" cy="276999"/>
          </a:xfrm>
          <a:prstGeom prst="rect">
            <a:avLst/>
          </a:prstGeom>
          <a:solidFill>
            <a:srgbClr val="92AF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457209"/>
            <a:r>
              <a:rPr lang="en-GB" b="1">
                <a:solidFill>
                  <a:prstClr val="white"/>
                </a:solidFill>
                <a:latin typeface="Calibri" panose="020F0502020204030204"/>
              </a:rPr>
              <a:t>Commit (</a:t>
            </a:r>
            <a:r>
              <a:rPr lang="en-GB" b="1" err="1">
                <a:solidFill>
                  <a:prstClr val="white"/>
                </a:solidFill>
                <a:latin typeface="Calibri" panose="020F0502020204030204"/>
              </a:rPr>
              <a:t>i</a:t>
            </a:r>
            <a:r>
              <a:rPr lang="en-GB" b="1">
                <a:solidFill>
                  <a:prstClr val="white"/>
                </a:solidFill>
                <a:latin typeface="Calibri" panose="020F0502020204030204"/>
              </a:rPr>
              <a:t>)</a:t>
            </a:r>
          </a:p>
        </p:txBody>
      </p:sp>
      <p:sp>
        <p:nvSpPr>
          <p:cNvPr id="28" name="Rectangle 27">
            <a:extLst>
              <a:ext uri="{FF2B5EF4-FFF2-40B4-BE49-F238E27FC236}">
                <a16:creationId xmlns:a16="http://schemas.microsoft.com/office/drawing/2014/main" id="{3A8E7865-61CA-816F-14A1-942DC072840B}"/>
              </a:ext>
            </a:extLst>
          </p:cNvPr>
          <p:cNvSpPr>
            <a:spLocks noGrp="1" noRot="1" noMove="1" noResize="1" noEditPoints="1" noAdjustHandles="1" noChangeArrowheads="1" noChangeShapeType="1"/>
          </p:cNvSpPr>
          <p:nvPr/>
        </p:nvSpPr>
        <p:spPr>
          <a:xfrm>
            <a:off x="967249" y="5618097"/>
            <a:ext cx="2296657" cy="276999"/>
          </a:xfrm>
          <a:prstGeom prst="rect">
            <a:avLst/>
          </a:prstGeom>
          <a:solidFill>
            <a:srgbClr val="92AF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457209"/>
            <a:r>
              <a:rPr lang="en-GB" b="1">
                <a:solidFill>
                  <a:prstClr val="white"/>
                </a:solidFill>
                <a:latin typeface="Calibri" panose="020F0502020204030204"/>
              </a:rPr>
              <a:t>Commit (ii)</a:t>
            </a:r>
          </a:p>
        </p:txBody>
      </p:sp>
      <p:sp>
        <p:nvSpPr>
          <p:cNvPr id="30" name="Rectangle 29">
            <a:extLst>
              <a:ext uri="{FF2B5EF4-FFF2-40B4-BE49-F238E27FC236}">
                <a16:creationId xmlns:a16="http://schemas.microsoft.com/office/drawing/2014/main" id="{37F5E09D-816A-A382-8FEB-6F5741586B14}"/>
              </a:ext>
            </a:extLst>
          </p:cNvPr>
          <p:cNvSpPr>
            <a:spLocks noGrp="1" noRot="1" noMove="1" noResize="1" noEditPoints="1" noAdjustHandles="1" noChangeArrowheads="1" noChangeShapeType="1"/>
          </p:cNvSpPr>
          <p:nvPr/>
        </p:nvSpPr>
        <p:spPr>
          <a:xfrm>
            <a:off x="967249" y="5952453"/>
            <a:ext cx="2296657" cy="276999"/>
          </a:xfrm>
          <a:prstGeom prst="rect">
            <a:avLst/>
          </a:prstGeom>
          <a:solidFill>
            <a:srgbClr val="92AF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457209"/>
            <a:r>
              <a:rPr lang="en-GB" b="1">
                <a:solidFill>
                  <a:prstClr val="white"/>
                </a:solidFill>
                <a:latin typeface="Calibri" panose="020F0502020204030204"/>
              </a:rPr>
              <a:t>Commit (iii)</a:t>
            </a:r>
          </a:p>
        </p:txBody>
      </p:sp>
      <p:sp>
        <p:nvSpPr>
          <p:cNvPr id="35" name="Rectangle 34">
            <a:extLst>
              <a:ext uri="{FF2B5EF4-FFF2-40B4-BE49-F238E27FC236}">
                <a16:creationId xmlns:a16="http://schemas.microsoft.com/office/drawing/2014/main" id="{7DB8C3B0-C9FE-1834-15C6-5CA06CD1650D}"/>
              </a:ext>
            </a:extLst>
          </p:cNvPr>
          <p:cNvSpPr>
            <a:spLocks noGrp="1" noRot="1" noMove="1" noResize="1" noEditPoints="1" noAdjustHandles="1" noChangeArrowheads="1" noChangeShapeType="1"/>
          </p:cNvSpPr>
          <p:nvPr/>
        </p:nvSpPr>
        <p:spPr>
          <a:xfrm>
            <a:off x="3608116" y="5283740"/>
            <a:ext cx="1085513" cy="276999"/>
          </a:xfrm>
          <a:prstGeom prst="rect">
            <a:avLst/>
          </a:prstGeom>
          <a:solidFill>
            <a:schemeClr val="bg1"/>
          </a:solidFill>
          <a:ln w="28575">
            <a:solidFill>
              <a:srgbClr val="92AF2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457209"/>
            <a:endParaRPr lang="en-GB" b="1">
              <a:solidFill>
                <a:prstClr val="white"/>
              </a:solidFill>
              <a:latin typeface="Calibri" panose="020F0502020204030204"/>
            </a:endParaRPr>
          </a:p>
        </p:txBody>
      </p:sp>
      <p:sp>
        <p:nvSpPr>
          <p:cNvPr id="36" name="Rectangle 35">
            <a:extLst>
              <a:ext uri="{FF2B5EF4-FFF2-40B4-BE49-F238E27FC236}">
                <a16:creationId xmlns:a16="http://schemas.microsoft.com/office/drawing/2014/main" id="{25E393C8-9F20-3B33-83F6-B3F01C8FF9D4}"/>
              </a:ext>
            </a:extLst>
          </p:cNvPr>
          <p:cNvSpPr>
            <a:spLocks noGrp="1" noRot="1" noMove="1" noResize="1" noEditPoints="1" noAdjustHandles="1" noChangeArrowheads="1" noChangeShapeType="1"/>
          </p:cNvSpPr>
          <p:nvPr/>
        </p:nvSpPr>
        <p:spPr>
          <a:xfrm>
            <a:off x="3608116" y="5618095"/>
            <a:ext cx="1085513" cy="277000"/>
          </a:xfrm>
          <a:prstGeom prst="rect">
            <a:avLst/>
          </a:prstGeom>
          <a:solidFill>
            <a:schemeClr val="bg1"/>
          </a:solidFill>
          <a:ln w="28575">
            <a:solidFill>
              <a:srgbClr val="92AF2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457209"/>
            <a:endParaRPr lang="en-GB" b="1">
              <a:solidFill>
                <a:prstClr val="white"/>
              </a:solidFill>
              <a:latin typeface="Calibri" panose="020F0502020204030204"/>
            </a:endParaRPr>
          </a:p>
        </p:txBody>
      </p:sp>
      <p:sp>
        <p:nvSpPr>
          <p:cNvPr id="37" name="Rectangle 36">
            <a:extLst>
              <a:ext uri="{FF2B5EF4-FFF2-40B4-BE49-F238E27FC236}">
                <a16:creationId xmlns:a16="http://schemas.microsoft.com/office/drawing/2014/main" id="{7B6ED064-E8AE-01A2-206F-F05CE6A38DA1}"/>
              </a:ext>
            </a:extLst>
          </p:cNvPr>
          <p:cNvSpPr>
            <a:spLocks noGrp="1" noRot="1" noMove="1" noResize="1" noEditPoints="1" noAdjustHandles="1" noChangeArrowheads="1" noChangeShapeType="1"/>
          </p:cNvSpPr>
          <p:nvPr/>
        </p:nvSpPr>
        <p:spPr>
          <a:xfrm>
            <a:off x="3608116" y="5952453"/>
            <a:ext cx="1085513" cy="276999"/>
          </a:xfrm>
          <a:prstGeom prst="rect">
            <a:avLst/>
          </a:prstGeom>
          <a:solidFill>
            <a:schemeClr val="bg1"/>
          </a:solidFill>
          <a:ln w="28575">
            <a:solidFill>
              <a:srgbClr val="92AF2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457209"/>
            <a:endParaRPr lang="en-GB" b="1">
              <a:solidFill>
                <a:prstClr val="white"/>
              </a:solidFill>
              <a:latin typeface="Calibri" panose="020F0502020204030204"/>
            </a:endParaRPr>
          </a:p>
        </p:txBody>
      </p:sp>
      <p:sp>
        <p:nvSpPr>
          <p:cNvPr id="40" name="Rectangle 39">
            <a:extLst>
              <a:ext uri="{FF2B5EF4-FFF2-40B4-BE49-F238E27FC236}">
                <a16:creationId xmlns:a16="http://schemas.microsoft.com/office/drawing/2014/main" id="{B3E61909-26AC-2C9F-1F35-56B151E2A918}"/>
              </a:ext>
            </a:extLst>
          </p:cNvPr>
          <p:cNvSpPr>
            <a:spLocks noGrp="1" noRot="1" noMove="1" noResize="1" noEditPoints="1" noAdjustHandles="1" noChangeArrowheads="1" noChangeShapeType="1"/>
          </p:cNvSpPr>
          <p:nvPr/>
        </p:nvSpPr>
        <p:spPr>
          <a:xfrm>
            <a:off x="6344593" y="5312747"/>
            <a:ext cx="2296657" cy="276999"/>
          </a:xfrm>
          <a:prstGeom prst="rect">
            <a:avLst/>
          </a:prstGeom>
          <a:solidFill>
            <a:srgbClr val="5842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457209"/>
            <a:r>
              <a:rPr lang="en-GB" b="1">
                <a:solidFill>
                  <a:prstClr val="white"/>
                </a:solidFill>
                <a:latin typeface="Calibri" panose="020F0502020204030204"/>
              </a:rPr>
              <a:t>Embed (</a:t>
            </a:r>
            <a:r>
              <a:rPr lang="en-GB" b="1" err="1">
                <a:solidFill>
                  <a:prstClr val="white"/>
                </a:solidFill>
                <a:latin typeface="Calibri" panose="020F0502020204030204"/>
              </a:rPr>
              <a:t>i</a:t>
            </a:r>
            <a:r>
              <a:rPr lang="en-GB" b="1">
                <a:solidFill>
                  <a:prstClr val="white"/>
                </a:solidFill>
                <a:latin typeface="Calibri" panose="020F0502020204030204"/>
              </a:rPr>
              <a:t>)</a:t>
            </a:r>
          </a:p>
        </p:txBody>
      </p:sp>
      <p:sp>
        <p:nvSpPr>
          <p:cNvPr id="41" name="Rectangle 40">
            <a:extLst>
              <a:ext uri="{FF2B5EF4-FFF2-40B4-BE49-F238E27FC236}">
                <a16:creationId xmlns:a16="http://schemas.microsoft.com/office/drawing/2014/main" id="{A1531427-1C96-2AC4-314D-54B88EF37768}"/>
              </a:ext>
            </a:extLst>
          </p:cNvPr>
          <p:cNvSpPr>
            <a:spLocks noGrp="1" noRot="1" noMove="1" noResize="1" noEditPoints="1" noAdjustHandles="1" noChangeArrowheads="1" noChangeShapeType="1"/>
          </p:cNvSpPr>
          <p:nvPr/>
        </p:nvSpPr>
        <p:spPr>
          <a:xfrm>
            <a:off x="6344593" y="5647103"/>
            <a:ext cx="2296657" cy="276999"/>
          </a:xfrm>
          <a:prstGeom prst="rect">
            <a:avLst/>
          </a:prstGeom>
          <a:solidFill>
            <a:srgbClr val="5842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457209"/>
            <a:r>
              <a:rPr lang="en-GB" b="1">
                <a:solidFill>
                  <a:prstClr val="white"/>
                </a:solidFill>
                <a:latin typeface="Calibri" panose="020F0502020204030204"/>
              </a:rPr>
              <a:t>Embed (ii)</a:t>
            </a:r>
          </a:p>
        </p:txBody>
      </p:sp>
      <p:sp>
        <p:nvSpPr>
          <p:cNvPr id="42" name="Rectangle 41">
            <a:extLst>
              <a:ext uri="{FF2B5EF4-FFF2-40B4-BE49-F238E27FC236}">
                <a16:creationId xmlns:a16="http://schemas.microsoft.com/office/drawing/2014/main" id="{7E95CD6E-E677-3A16-2D95-1EF0B0DE9D25}"/>
              </a:ext>
            </a:extLst>
          </p:cNvPr>
          <p:cNvSpPr>
            <a:spLocks noGrp="1" noRot="1" noMove="1" noResize="1" noEditPoints="1" noAdjustHandles="1" noChangeArrowheads="1" noChangeShapeType="1"/>
          </p:cNvSpPr>
          <p:nvPr/>
        </p:nvSpPr>
        <p:spPr>
          <a:xfrm>
            <a:off x="8985460" y="5312746"/>
            <a:ext cx="1085513" cy="276999"/>
          </a:xfrm>
          <a:prstGeom prst="rect">
            <a:avLst/>
          </a:prstGeom>
          <a:solidFill>
            <a:schemeClr val="bg1"/>
          </a:solidFill>
          <a:ln w="28575">
            <a:solidFill>
              <a:srgbClr val="5842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457209"/>
            <a:endParaRPr lang="en-GB" b="1">
              <a:solidFill>
                <a:prstClr val="white"/>
              </a:solidFill>
              <a:latin typeface="Calibri" panose="020F0502020204030204"/>
            </a:endParaRPr>
          </a:p>
        </p:txBody>
      </p:sp>
      <p:sp>
        <p:nvSpPr>
          <p:cNvPr id="43" name="Rectangle 42">
            <a:extLst>
              <a:ext uri="{FF2B5EF4-FFF2-40B4-BE49-F238E27FC236}">
                <a16:creationId xmlns:a16="http://schemas.microsoft.com/office/drawing/2014/main" id="{CBA42A9C-B2BC-D2BF-9EB5-2E44819C1E61}"/>
              </a:ext>
            </a:extLst>
          </p:cNvPr>
          <p:cNvSpPr>
            <a:spLocks noGrp="1" noRot="1" noMove="1" noResize="1" noEditPoints="1" noAdjustHandles="1" noChangeArrowheads="1" noChangeShapeType="1"/>
          </p:cNvSpPr>
          <p:nvPr/>
        </p:nvSpPr>
        <p:spPr>
          <a:xfrm>
            <a:off x="8985460" y="5647101"/>
            <a:ext cx="1085513" cy="277000"/>
          </a:xfrm>
          <a:prstGeom prst="rect">
            <a:avLst/>
          </a:prstGeom>
          <a:solidFill>
            <a:schemeClr val="bg1"/>
          </a:solidFill>
          <a:ln w="28575">
            <a:solidFill>
              <a:srgbClr val="5842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457209"/>
            <a:endParaRPr lang="en-GB" b="1">
              <a:solidFill>
                <a:prstClr val="white"/>
              </a:solidFill>
              <a:latin typeface="Calibri" panose="020F0502020204030204"/>
            </a:endParaRPr>
          </a:p>
        </p:txBody>
      </p:sp>
      <p:pic>
        <p:nvPicPr>
          <p:cNvPr id="7" name="Picture 6">
            <a:extLst>
              <a:ext uri="{FF2B5EF4-FFF2-40B4-BE49-F238E27FC236}">
                <a16:creationId xmlns:a16="http://schemas.microsoft.com/office/drawing/2014/main" id="{DD3C6F02-06E8-F9A8-6EB6-C67E81B80A45}"/>
              </a:ext>
            </a:extLst>
          </p:cNvPr>
          <p:cNvPicPr>
            <a:picLocks noGrp="1" noRot="1" noChangeAspect="1" noMove="1" noResize="1" noEditPoints="1" noAdjustHandles="1" noChangeArrowheads="1" noChangeShapeType="1" noCrop="1"/>
          </p:cNvPicPr>
          <p:nvPr/>
        </p:nvPicPr>
        <p:blipFill rotWithShape="1">
          <a:blip r:embed="rId3"/>
          <a:srcRect l="17797"/>
          <a:stretch/>
        </p:blipFill>
        <p:spPr>
          <a:xfrm>
            <a:off x="252564" y="134860"/>
            <a:ext cx="999296" cy="639000"/>
          </a:xfrm>
          <a:prstGeom prst="rect">
            <a:avLst/>
          </a:prstGeom>
        </p:spPr>
      </p:pic>
      <p:graphicFrame>
        <p:nvGraphicFramePr>
          <p:cNvPr id="9" name="Table 39">
            <a:extLst>
              <a:ext uri="{FF2B5EF4-FFF2-40B4-BE49-F238E27FC236}">
                <a16:creationId xmlns:a16="http://schemas.microsoft.com/office/drawing/2014/main" id="{67B61726-78C6-64B0-2E17-C811570DE165}"/>
              </a:ext>
            </a:extLst>
          </p:cNvPr>
          <p:cNvGraphicFramePr>
            <a:graphicFrameLocks noGrp="1" noDrilldown="1" noMove="1" noResize="1"/>
          </p:cNvGraphicFramePr>
          <p:nvPr>
            <p:extLst>
              <p:ext uri="{D42A27DB-BD31-4B8C-83A1-F6EECF244321}">
                <p14:modId xmlns:p14="http://schemas.microsoft.com/office/powerpoint/2010/main" val="748408863"/>
              </p:ext>
            </p:extLst>
          </p:nvPr>
        </p:nvGraphicFramePr>
        <p:xfrm>
          <a:off x="8626548" y="245985"/>
          <a:ext cx="3290254" cy="435428"/>
        </p:xfrm>
        <a:graphic>
          <a:graphicData uri="http://schemas.openxmlformats.org/drawingml/2006/table">
            <a:tbl>
              <a:tblPr firstRow="1" bandRow="1">
                <a:tableStyleId>{5C22544A-7EE6-4342-B048-85BDC9FD1C3A}</a:tableStyleId>
              </a:tblPr>
              <a:tblGrid>
                <a:gridCol w="3290254">
                  <a:extLst>
                    <a:ext uri="{9D8B030D-6E8A-4147-A177-3AD203B41FA5}">
                      <a16:colId xmlns:a16="http://schemas.microsoft.com/office/drawing/2014/main" val="992833066"/>
                    </a:ext>
                  </a:extLst>
                </a:gridCol>
              </a:tblGrid>
              <a:tr h="174171">
                <a:tc>
                  <a:txBody>
                    <a:bodyPr/>
                    <a:lstStyle/>
                    <a:p>
                      <a:r>
                        <a:rPr lang="en-GB" sz="1000" b="0" dirty="0">
                          <a:solidFill>
                            <a:schemeClr val="tx1"/>
                          </a:solidFill>
                          <a:latin typeface="Arial" panose="020B0604020202020204" pitchFamily="34" charset="0"/>
                          <a:cs typeface="Arial" panose="020B0604020202020204" pitchFamily="34" charset="0"/>
                        </a:rPr>
                        <a:t>Name:</a:t>
                      </a: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7768846"/>
                  </a:ext>
                </a:extLst>
              </a:tr>
              <a:tr h="174171">
                <a:tc>
                  <a:txBody>
                    <a:bodyPr/>
                    <a:lstStyle/>
                    <a:p>
                      <a:r>
                        <a:rPr lang="en-GB" sz="1000" b="0" dirty="0">
                          <a:solidFill>
                            <a:schemeClr val="tx1"/>
                          </a:solidFill>
                          <a:latin typeface="Arial" panose="020B0604020202020204" pitchFamily="34" charset="0"/>
                          <a:cs typeface="Arial" panose="020B0604020202020204" pitchFamily="34" charset="0"/>
                        </a:rPr>
                        <a:t>Date:</a:t>
                      </a: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9259273"/>
                  </a:ext>
                </a:extLst>
              </a:tr>
            </a:tbl>
          </a:graphicData>
        </a:graphic>
      </p:graphicFrame>
    </p:spTree>
    <p:extLst>
      <p:ext uri="{BB962C8B-B14F-4D97-AF65-F5344CB8AC3E}">
        <p14:creationId xmlns:p14="http://schemas.microsoft.com/office/powerpoint/2010/main" val="4154284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55907-585A-1D68-D680-D4495C5F4C3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B397510-22AF-761A-C3AB-E08001149BEC}"/>
              </a:ext>
            </a:extLst>
          </p:cNvPr>
          <p:cNvPicPr>
            <a:picLocks noGrp="1" noRot="1" noChangeAspect="1" noMove="1" noResize="1" noEditPoints="1" noAdjustHandles="1" noChangeArrowheads="1" noChangeShapeType="1" noCrop="1"/>
          </p:cNvPicPr>
          <p:nvPr/>
        </p:nvPicPr>
        <p:blipFill>
          <a:blip r:embed="rId3"/>
          <a:stretch>
            <a:fillRect/>
          </a:stretch>
        </p:blipFill>
        <p:spPr>
          <a:xfrm>
            <a:off x="0" y="-10445"/>
            <a:ext cx="12192000" cy="221769"/>
          </a:xfrm>
          <a:prstGeom prst="rect">
            <a:avLst/>
          </a:prstGeom>
        </p:spPr>
      </p:pic>
      <p:sp>
        <p:nvSpPr>
          <p:cNvPr id="16" name="TextBox 15">
            <a:extLst>
              <a:ext uri="{FF2B5EF4-FFF2-40B4-BE49-F238E27FC236}">
                <a16:creationId xmlns:a16="http://schemas.microsoft.com/office/drawing/2014/main" id="{19CDAB94-2650-3FC2-8DC1-51A314F686BB}"/>
              </a:ext>
            </a:extLst>
          </p:cNvPr>
          <p:cNvSpPr txBox="1">
            <a:spLocks noGrp="1" noRot="1" noMove="1" noResize="1" noEditPoints="1" noAdjustHandles="1" noChangeArrowheads="1" noChangeShapeType="1"/>
          </p:cNvSpPr>
          <p:nvPr/>
        </p:nvSpPr>
        <p:spPr>
          <a:xfrm>
            <a:off x="861282" y="4927986"/>
            <a:ext cx="2543126" cy="276999"/>
          </a:xfrm>
          <a:prstGeom prst="rect">
            <a:avLst/>
          </a:prstGeom>
          <a:noFill/>
        </p:spPr>
        <p:txBody>
          <a:bodyPr wrap="square" rtlCol="0">
            <a:spAutoFit/>
          </a:bodyPr>
          <a:lstStyle/>
          <a:p>
            <a:pPr defTabSz="256173"/>
            <a:r>
              <a:rPr lang="en-GB" sz="1200" dirty="0">
                <a:solidFill>
                  <a:prstClr val="black"/>
                </a:solidFill>
                <a:latin typeface="Arial" panose="020B0604020202020204" pitchFamily="34" charset="0"/>
                <a:cs typeface="Arial" panose="020B0604020202020204" pitchFamily="34" charset="0"/>
              </a:rPr>
              <a:t>Record your scores below: </a:t>
            </a:r>
            <a:endParaRPr lang="en-GB" sz="1009" dirty="0">
              <a:solidFill>
                <a:prstClr val="black"/>
              </a:solidFill>
              <a:latin typeface="Calibri" panose="020F0502020204030204"/>
            </a:endParaRPr>
          </a:p>
        </p:txBody>
      </p:sp>
      <p:sp>
        <p:nvSpPr>
          <p:cNvPr id="10" name="TextBox 9">
            <a:extLst>
              <a:ext uri="{FF2B5EF4-FFF2-40B4-BE49-F238E27FC236}">
                <a16:creationId xmlns:a16="http://schemas.microsoft.com/office/drawing/2014/main" id="{CA8AA7DB-3D34-F63D-ABB0-1159C2C6BC1C}"/>
              </a:ext>
            </a:extLst>
          </p:cNvPr>
          <p:cNvSpPr txBox="1">
            <a:spLocks noGrp="1" noRot="1" noMove="1" noResize="1" noEditPoints="1" noAdjustHandles="1" noChangeArrowheads="1" noChangeShapeType="1"/>
          </p:cNvSpPr>
          <p:nvPr/>
        </p:nvSpPr>
        <p:spPr>
          <a:xfrm>
            <a:off x="729343" y="1030108"/>
            <a:ext cx="2087431" cy="323165"/>
          </a:xfrm>
          <a:prstGeom prst="rect">
            <a:avLst/>
          </a:prstGeom>
          <a:noFill/>
        </p:spPr>
        <p:txBody>
          <a:bodyPr wrap="none" rtlCol="0">
            <a:spAutoFit/>
          </a:bodyPr>
          <a:lstStyle/>
          <a:p>
            <a:pPr defTabSz="250882"/>
            <a:r>
              <a:rPr lang="en-GB" sz="1500" b="1">
                <a:solidFill>
                  <a:srgbClr val="006373"/>
                </a:solidFill>
                <a:latin typeface="Arial" panose="020B0604020202020204" pitchFamily="34" charset="0"/>
                <a:cs typeface="Arial" panose="020B0604020202020204" pitchFamily="34" charset="0"/>
              </a:rPr>
              <a:t>Scoring: Mainstream</a:t>
            </a:r>
          </a:p>
        </p:txBody>
      </p:sp>
      <p:sp>
        <p:nvSpPr>
          <p:cNvPr id="17" name="TextBox 16">
            <a:extLst>
              <a:ext uri="{FF2B5EF4-FFF2-40B4-BE49-F238E27FC236}">
                <a16:creationId xmlns:a16="http://schemas.microsoft.com/office/drawing/2014/main" id="{335C5A07-82DA-2B64-6769-CAD45B102BF9}"/>
              </a:ext>
            </a:extLst>
          </p:cNvPr>
          <p:cNvSpPr txBox="1">
            <a:spLocks noGrp="1" noRot="1" noMove="1" noResize="1" noEditPoints="1" noAdjustHandles="1" noChangeArrowheads="1" noChangeShapeType="1"/>
          </p:cNvSpPr>
          <p:nvPr/>
        </p:nvSpPr>
        <p:spPr>
          <a:xfrm>
            <a:off x="784344" y="1541646"/>
            <a:ext cx="4993662" cy="2492990"/>
          </a:xfrm>
          <a:prstGeom prst="rect">
            <a:avLst/>
          </a:prstGeom>
          <a:noFill/>
        </p:spPr>
        <p:txBody>
          <a:bodyPr wrap="square" rtlCol="0">
            <a:spAutoFit/>
          </a:bodyPr>
          <a:lstStyle/>
          <a:p>
            <a:pPr defTabSz="512346">
              <a:defRPr/>
            </a:pPr>
            <a:r>
              <a:rPr lang="en-US" sz="1200" dirty="0">
                <a:solidFill>
                  <a:prstClr val="black"/>
                </a:solidFill>
                <a:latin typeface="Arial" panose="020B0604020202020204" pitchFamily="34" charset="0"/>
                <a:cs typeface="Arial" panose="020B0604020202020204" pitchFamily="34" charset="0"/>
              </a:rPr>
              <a:t>Alongside the skills audit tool illustrative statements, consider the reflective questions below to support you to identify your department score for each statement: </a:t>
            </a:r>
          </a:p>
          <a:p>
            <a:pPr defTabSz="512346">
              <a:defRPr/>
            </a:pPr>
            <a:endParaRPr lang="en-US" sz="1200" dirty="0">
              <a:solidFill>
                <a:prstClr val="black"/>
              </a:solidFill>
              <a:latin typeface="Arial" panose="020B0604020202020204" pitchFamily="34" charset="0"/>
              <a:cs typeface="Arial" panose="020B0604020202020204" pitchFamily="34" charset="0"/>
            </a:endParaRPr>
          </a:p>
          <a:p>
            <a:pPr marL="285750" indent="-285750" defTabSz="457209">
              <a:buAutoNum type="romanLcParenBoth"/>
            </a:pPr>
            <a:r>
              <a:rPr lang="en-GB" sz="1200" dirty="0">
                <a:solidFill>
                  <a:prstClr val="black"/>
                </a:solidFill>
                <a:latin typeface="Arial" panose="020B0604020202020204" pitchFamily="34" charset="0"/>
                <a:cs typeface="Arial" panose="020B0604020202020204" pitchFamily="34" charset="0"/>
              </a:rPr>
              <a:t>Is my department aware of a whole school approach to sharing practice with my colleagues in relation to skills development? </a:t>
            </a:r>
          </a:p>
          <a:p>
            <a:pPr defTabSz="457209"/>
            <a:endParaRPr lang="en-GB" sz="1200" dirty="0">
              <a:solidFill>
                <a:prstClr val="black"/>
              </a:solidFill>
              <a:latin typeface="Arial" panose="020B0604020202020204" pitchFamily="34" charset="0"/>
              <a:cs typeface="Arial" panose="020B0604020202020204" pitchFamily="34" charset="0"/>
            </a:endParaRPr>
          </a:p>
          <a:p>
            <a:pPr marL="285750" indent="-285750" defTabSz="457209">
              <a:buAutoNum type="romanLcParenBoth"/>
            </a:pPr>
            <a:r>
              <a:rPr lang="en-GB" sz="1200" dirty="0">
                <a:solidFill>
                  <a:prstClr val="black"/>
                </a:solidFill>
                <a:latin typeface="Arial" panose="020B0604020202020204" pitchFamily="34" charset="0"/>
                <a:cs typeface="Arial" panose="020B0604020202020204" pitchFamily="34" charset="0"/>
              </a:rPr>
              <a:t>Do all staff within the department actively participate in opportunities to collaborate and share ideas with colleagues re. embedding skills? </a:t>
            </a:r>
          </a:p>
          <a:p>
            <a:pPr marL="285750" indent="-285750" defTabSz="457209">
              <a:buAutoNum type="romanLcParenBoth"/>
            </a:pPr>
            <a:endParaRPr lang="en-GB" sz="1200" dirty="0">
              <a:solidFill>
                <a:prstClr val="black"/>
              </a:solidFill>
              <a:latin typeface="Arial" panose="020B0604020202020204" pitchFamily="34" charset="0"/>
              <a:cs typeface="Arial" panose="020B0604020202020204" pitchFamily="34" charset="0"/>
            </a:endParaRPr>
          </a:p>
          <a:p>
            <a:pPr marL="285750" indent="-285750" defTabSz="457209">
              <a:buAutoNum type="romanLcParenBoth"/>
            </a:pPr>
            <a:r>
              <a:rPr lang="en-GB" sz="1200" dirty="0">
                <a:solidFill>
                  <a:prstClr val="black"/>
                </a:solidFill>
                <a:latin typeface="Arial" panose="020B0604020202020204" pitchFamily="34" charset="0"/>
                <a:cs typeface="Arial" panose="020B0604020202020204" pitchFamily="34" charset="0"/>
              </a:rPr>
              <a:t>Do all staff within the department actively engage with partners to co-design opportunities for skills development?</a:t>
            </a:r>
          </a:p>
        </p:txBody>
      </p:sp>
      <p:sp>
        <p:nvSpPr>
          <p:cNvPr id="23" name="TextBox 22">
            <a:extLst>
              <a:ext uri="{FF2B5EF4-FFF2-40B4-BE49-F238E27FC236}">
                <a16:creationId xmlns:a16="http://schemas.microsoft.com/office/drawing/2014/main" id="{E0040D16-1F59-25F5-3D3D-078C3548CA7A}"/>
              </a:ext>
            </a:extLst>
          </p:cNvPr>
          <p:cNvSpPr txBox="1">
            <a:spLocks noGrp="1" noRot="1" noMove="1" noResize="1" noEditPoints="1" noAdjustHandles="1" noChangeArrowheads="1" noChangeShapeType="1"/>
          </p:cNvSpPr>
          <p:nvPr/>
        </p:nvSpPr>
        <p:spPr>
          <a:xfrm>
            <a:off x="6191424" y="1037466"/>
            <a:ext cx="5346455" cy="738664"/>
          </a:xfrm>
          <a:prstGeom prst="rect">
            <a:avLst/>
          </a:prstGeom>
          <a:noFill/>
        </p:spPr>
        <p:txBody>
          <a:bodyPr wrap="square" rtlCol="0">
            <a:spAutoFit/>
          </a:bodyPr>
          <a:lstStyle/>
          <a:p>
            <a:pPr defTabSz="250882"/>
            <a:r>
              <a:rPr lang="en-GB" sz="1500" b="1" dirty="0">
                <a:solidFill>
                  <a:srgbClr val="006373"/>
                </a:solidFill>
                <a:latin typeface="Arial" panose="020B0604020202020204" pitchFamily="34" charset="0"/>
                <a:cs typeface="Arial" panose="020B0604020202020204" pitchFamily="34" charset="0"/>
              </a:rPr>
              <a:t>Comments</a:t>
            </a:r>
          </a:p>
          <a:p>
            <a:pPr defTabSz="250882"/>
            <a:endParaRPr lang="en-GB" sz="1500" b="1" dirty="0">
              <a:solidFill>
                <a:srgbClr val="006373"/>
              </a:solidFill>
              <a:latin typeface="Arial" panose="020B0604020202020204" pitchFamily="34" charset="0"/>
              <a:cs typeface="Arial" panose="020B0604020202020204" pitchFamily="34" charset="0"/>
            </a:endParaRPr>
          </a:p>
          <a:p>
            <a:pPr defTabSz="250882"/>
            <a:r>
              <a:rPr lang="en-GB" sz="1200" dirty="0">
                <a:latin typeface="Arial" panose="020B0604020202020204" pitchFamily="34" charset="0"/>
                <a:cs typeface="Arial" panose="020B0604020202020204" pitchFamily="34" charset="0"/>
              </a:rPr>
              <a:t>Use this space to capture any evidence you have that supports your scoring.</a:t>
            </a:r>
          </a:p>
        </p:txBody>
      </p:sp>
      <p:sp>
        <p:nvSpPr>
          <p:cNvPr id="26" name="Rectangle 25">
            <a:extLst>
              <a:ext uri="{FF2B5EF4-FFF2-40B4-BE49-F238E27FC236}">
                <a16:creationId xmlns:a16="http://schemas.microsoft.com/office/drawing/2014/main" id="{D393219D-CD56-1712-73C8-15DBE8DB38AF}"/>
              </a:ext>
            </a:extLst>
          </p:cNvPr>
          <p:cNvSpPr>
            <a:spLocks noGrp="1" noRot="1" noMove="1" noResize="1" noEditPoints="1" noAdjustHandles="1" noChangeArrowheads="1" noChangeShapeType="1"/>
          </p:cNvSpPr>
          <p:nvPr/>
        </p:nvSpPr>
        <p:spPr>
          <a:xfrm>
            <a:off x="984518" y="5283704"/>
            <a:ext cx="2296657" cy="276999"/>
          </a:xfrm>
          <a:prstGeom prst="rect">
            <a:avLst/>
          </a:prstGeom>
          <a:solidFill>
            <a:srgbClr val="318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457209"/>
            <a:r>
              <a:rPr lang="en-GB" b="1">
                <a:solidFill>
                  <a:prstClr val="white"/>
                </a:solidFill>
                <a:latin typeface="Calibri" panose="020F0502020204030204"/>
              </a:rPr>
              <a:t>Mainstream (</a:t>
            </a:r>
            <a:r>
              <a:rPr lang="en-GB" b="1" err="1">
                <a:solidFill>
                  <a:prstClr val="white"/>
                </a:solidFill>
                <a:latin typeface="Calibri" panose="020F0502020204030204"/>
              </a:rPr>
              <a:t>i</a:t>
            </a:r>
            <a:r>
              <a:rPr lang="en-GB" b="1">
                <a:solidFill>
                  <a:prstClr val="white"/>
                </a:solidFill>
                <a:latin typeface="Calibri" panose="020F0502020204030204"/>
              </a:rPr>
              <a:t>)</a:t>
            </a:r>
          </a:p>
        </p:txBody>
      </p:sp>
      <p:sp>
        <p:nvSpPr>
          <p:cNvPr id="28" name="Rectangle 27">
            <a:extLst>
              <a:ext uri="{FF2B5EF4-FFF2-40B4-BE49-F238E27FC236}">
                <a16:creationId xmlns:a16="http://schemas.microsoft.com/office/drawing/2014/main" id="{EC4CE8CF-A49A-41BB-FD55-24C5D495781B}"/>
              </a:ext>
            </a:extLst>
          </p:cNvPr>
          <p:cNvSpPr>
            <a:spLocks noGrp="1" noRot="1" noMove="1" noResize="1" noEditPoints="1" noAdjustHandles="1" noChangeArrowheads="1" noChangeShapeType="1"/>
          </p:cNvSpPr>
          <p:nvPr/>
        </p:nvSpPr>
        <p:spPr>
          <a:xfrm>
            <a:off x="984518" y="5618060"/>
            <a:ext cx="2296657" cy="276999"/>
          </a:xfrm>
          <a:prstGeom prst="rect">
            <a:avLst/>
          </a:prstGeom>
          <a:solidFill>
            <a:srgbClr val="318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457209"/>
            <a:r>
              <a:rPr lang="en-GB" b="1">
                <a:solidFill>
                  <a:prstClr val="white"/>
                </a:solidFill>
                <a:latin typeface="Calibri" panose="020F0502020204030204"/>
              </a:rPr>
              <a:t>Mainstream (ii)</a:t>
            </a:r>
          </a:p>
        </p:txBody>
      </p:sp>
      <p:sp>
        <p:nvSpPr>
          <p:cNvPr id="35" name="Rectangle 34">
            <a:extLst>
              <a:ext uri="{FF2B5EF4-FFF2-40B4-BE49-F238E27FC236}">
                <a16:creationId xmlns:a16="http://schemas.microsoft.com/office/drawing/2014/main" id="{646EFD9D-E976-B388-974E-7CBEDF25FC42}"/>
              </a:ext>
            </a:extLst>
          </p:cNvPr>
          <p:cNvSpPr>
            <a:spLocks noGrp="1" noRot="1" noMove="1" noResize="1" noEditPoints="1" noAdjustHandles="1" noChangeArrowheads="1" noChangeShapeType="1"/>
          </p:cNvSpPr>
          <p:nvPr/>
        </p:nvSpPr>
        <p:spPr>
          <a:xfrm>
            <a:off x="3625385" y="5283703"/>
            <a:ext cx="1085513" cy="276999"/>
          </a:xfrm>
          <a:prstGeom prst="rect">
            <a:avLst/>
          </a:prstGeom>
          <a:solidFill>
            <a:schemeClr val="bg1"/>
          </a:solidFill>
          <a:ln w="28575">
            <a:solidFill>
              <a:srgbClr val="3185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457209"/>
            <a:endParaRPr lang="en-GB" b="1">
              <a:solidFill>
                <a:prstClr val="white"/>
              </a:solidFill>
              <a:latin typeface="Calibri" panose="020F0502020204030204"/>
            </a:endParaRPr>
          </a:p>
        </p:txBody>
      </p:sp>
      <p:sp>
        <p:nvSpPr>
          <p:cNvPr id="36" name="Rectangle 35">
            <a:extLst>
              <a:ext uri="{FF2B5EF4-FFF2-40B4-BE49-F238E27FC236}">
                <a16:creationId xmlns:a16="http://schemas.microsoft.com/office/drawing/2014/main" id="{0EB423AF-CDC2-49CB-0826-2CA0F4C2CBD0}"/>
              </a:ext>
            </a:extLst>
          </p:cNvPr>
          <p:cNvSpPr>
            <a:spLocks noGrp="1" noRot="1" noMove="1" noResize="1" noEditPoints="1" noAdjustHandles="1" noChangeArrowheads="1" noChangeShapeType="1"/>
          </p:cNvSpPr>
          <p:nvPr/>
        </p:nvSpPr>
        <p:spPr>
          <a:xfrm>
            <a:off x="3625385" y="5618058"/>
            <a:ext cx="1085513" cy="277000"/>
          </a:xfrm>
          <a:prstGeom prst="rect">
            <a:avLst/>
          </a:prstGeom>
          <a:solidFill>
            <a:schemeClr val="bg1"/>
          </a:solidFill>
          <a:ln w="28575">
            <a:solidFill>
              <a:srgbClr val="3185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457209"/>
            <a:endParaRPr lang="en-GB" b="1">
              <a:solidFill>
                <a:prstClr val="white"/>
              </a:solidFill>
              <a:latin typeface="Calibri" panose="020F0502020204030204"/>
            </a:endParaRPr>
          </a:p>
        </p:txBody>
      </p:sp>
      <p:sp>
        <p:nvSpPr>
          <p:cNvPr id="3" name="Rectangle 2">
            <a:extLst>
              <a:ext uri="{FF2B5EF4-FFF2-40B4-BE49-F238E27FC236}">
                <a16:creationId xmlns:a16="http://schemas.microsoft.com/office/drawing/2014/main" id="{3915B0A5-0801-8CDF-4650-AE84FDD826A2}"/>
              </a:ext>
            </a:extLst>
          </p:cNvPr>
          <p:cNvSpPr>
            <a:spLocks noGrp="1" noRot="1" noMove="1" noResize="1" noEditPoints="1" noAdjustHandles="1" noChangeArrowheads="1" noChangeShapeType="1"/>
          </p:cNvSpPr>
          <p:nvPr/>
        </p:nvSpPr>
        <p:spPr>
          <a:xfrm>
            <a:off x="0" y="0"/>
            <a:ext cx="12192000" cy="908720"/>
          </a:xfrm>
          <a:prstGeom prst="rect">
            <a:avLst/>
          </a:prstGeom>
          <a:solidFill>
            <a:srgbClr val="142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4996CE11-70BC-1050-77ED-8282B24389FF}"/>
              </a:ext>
            </a:extLst>
          </p:cNvPr>
          <p:cNvSpPr>
            <a:spLocks noGrp="1" noRot="1" noMove="1" noResize="1" noEditPoints="1" noAdjustHandles="1" noChangeArrowheads="1" noChangeShapeType="1"/>
          </p:cNvSpPr>
          <p:nvPr/>
        </p:nvSpPr>
        <p:spPr>
          <a:xfrm>
            <a:off x="729343" y="1002458"/>
            <a:ext cx="5244583" cy="5650423"/>
          </a:xfrm>
          <a:prstGeom prst="rect">
            <a:avLst/>
          </a:prstGeom>
          <a:noFill/>
          <a:ln w="38100">
            <a:solidFill>
              <a:srgbClr val="006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7418">
              <a:defRPr/>
            </a:pPr>
            <a:endParaRPr lang="en-GB" sz="629">
              <a:solidFill>
                <a:prstClr val="white"/>
              </a:solidFill>
              <a:latin typeface="Calibri" panose="020F0502020204030204"/>
            </a:endParaRPr>
          </a:p>
        </p:txBody>
      </p:sp>
      <p:sp>
        <p:nvSpPr>
          <p:cNvPr id="7" name="Rectangle 6">
            <a:extLst>
              <a:ext uri="{FF2B5EF4-FFF2-40B4-BE49-F238E27FC236}">
                <a16:creationId xmlns:a16="http://schemas.microsoft.com/office/drawing/2014/main" id="{259667D3-055D-A3FD-1D27-B008F007FFE7}"/>
              </a:ext>
            </a:extLst>
          </p:cNvPr>
          <p:cNvSpPr>
            <a:spLocks noGrp="1" noRot="1" noMove="1" noResize="1" noEditPoints="1" noAdjustHandles="1" noChangeArrowheads="1" noChangeShapeType="1"/>
          </p:cNvSpPr>
          <p:nvPr/>
        </p:nvSpPr>
        <p:spPr>
          <a:xfrm>
            <a:off x="6211973" y="1002458"/>
            <a:ext cx="5244583" cy="5650423"/>
          </a:xfrm>
          <a:prstGeom prst="rect">
            <a:avLst/>
          </a:prstGeom>
          <a:noFill/>
          <a:ln w="38100">
            <a:solidFill>
              <a:srgbClr val="006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7418">
              <a:defRPr/>
            </a:pPr>
            <a:endParaRPr lang="en-GB" sz="629">
              <a:solidFill>
                <a:prstClr val="white"/>
              </a:solidFill>
              <a:latin typeface="Calibri" panose="020F0502020204030204"/>
            </a:endParaRPr>
          </a:p>
        </p:txBody>
      </p:sp>
      <p:sp>
        <p:nvSpPr>
          <p:cNvPr id="11" name="TextBox 10">
            <a:extLst>
              <a:ext uri="{FF2B5EF4-FFF2-40B4-BE49-F238E27FC236}">
                <a16:creationId xmlns:a16="http://schemas.microsoft.com/office/drawing/2014/main" id="{8B7748E6-7E17-99A0-0A78-0697478AB64E}"/>
              </a:ext>
            </a:extLst>
          </p:cNvPr>
          <p:cNvSpPr txBox="1">
            <a:spLocks noGrp="1" noRot="1" noMove="1" noResize="1" noEditPoints="1" noAdjustHandles="1" noChangeArrowheads="1" noChangeShapeType="1"/>
          </p:cNvSpPr>
          <p:nvPr/>
        </p:nvSpPr>
        <p:spPr>
          <a:xfrm>
            <a:off x="1504424" y="267469"/>
            <a:ext cx="6758108" cy="369332"/>
          </a:xfrm>
          <a:prstGeom prst="rect">
            <a:avLst/>
          </a:prstGeom>
          <a:noFill/>
        </p:spPr>
        <p:txBody>
          <a:bodyPr wrap="square" rtlCol="0">
            <a:spAutoFit/>
          </a:bodyPr>
          <a:lstStyle/>
          <a:p>
            <a:pPr defTabSz="256173"/>
            <a:r>
              <a:rPr lang="en-GB" b="1" dirty="0">
                <a:solidFill>
                  <a:prstClr val="white"/>
                </a:solidFill>
                <a:latin typeface="Arial" panose="020B0604020202020204" pitchFamily="34" charset="0"/>
                <a:cs typeface="Arial" panose="020B0604020202020204" pitchFamily="34" charset="0"/>
              </a:rPr>
              <a:t>Embedding skills audit tool: Individual scoring worksheet</a:t>
            </a:r>
          </a:p>
        </p:txBody>
      </p:sp>
      <p:graphicFrame>
        <p:nvGraphicFramePr>
          <p:cNvPr id="12" name="Table 39">
            <a:extLst>
              <a:ext uri="{FF2B5EF4-FFF2-40B4-BE49-F238E27FC236}">
                <a16:creationId xmlns:a16="http://schemas.microsoft.com/office/drawing/2014/main" id="{73820BBE-52F8-9A0C-2BC7-F5230164F1E2}"/>
              </a:ext>
            </a:extLst>
          </p:cNvPr>
          <p:cNvGraphicFramePr>
            <a:graphicFrameLocks noGrp="1" noDrilldown="1" noMove="1" noResize="1"/>
          </p:cNvGraphicFramePr>
          <p:nvPr>
            <p:extLst>
              <p:ext uri="{D42A27DB-BD31-4B8C-83A1-F6EECF244321}">
                <p14:modId xmlns:p14="http://schemas.microsoft.com/office/powerpoint/2010/main" val="1682300356"/>
              </p:ext>
            </p:extLst>
          </p:nvPr>
        </p:nvGraphicFramePr>
        <p:xfrm>
          <a:off x="8626548" y="245985"/>
          <a:ext cx="3290254" cy="435428"/>
        </p:xfrm>
        <a:graphic>
          <a:graphicData uri="http://schemas.openxmlformats.org/drawingml/2006/table">
            <a:tbl>
              <a:tblPr firstRow="1" bandRow="1">
                <a:tableStyleId>{5C22544A-7EE6-4342-B048-85BDC9FD1C3A}</a:tableStyleId>
              </a:tblPr>
              <a:tblGrid>
                <a:gridCol w="3290254">
                  <a:extLst>
                    <a:ext uri="{9D8B030D-6E8A-4147-A177-3AD203B41FA5}">
                      <a16:colId xmlns:a16="http://schemas.microsoft.com/office/drawing/2014/main" val="992833066"/>
                    </a:ext>
                  </a:extLst>
                </a:gridCol>
              </a:tblGrid>
              <a:tr h="174171">
                <a:tc>
                  <a:txBody>
                    <a:bodyPr/>
                    <a:lstStyle/>
                    <a:p>
                      <a:r>
                        <a:rPr lang="en-GB" sz="1000" b="0" dirty="0">
                          <a:solidFill>
                            <a:schemeClr val="tx1"/>
                          </a:solidFill>
                          <a:latin typeface="Arial" panose="020B0604020202020204" pitchFamily="34" charset="0"/>
                          <a:cs typeface="Arial" panose="020B0604020202020204" pitchFamily="34" charset="0"/>
                        </a:rPr>
                        <a:t>Name:</a:t>
                      </a: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7768846"/>
                  </a:ext>
                </a:extLst>
              </a:tr>
              <a:tr h="174171">
                <a:tc>
                  <a:txBody>
                    <a:bodyPr/>
                    <a:lstStyle/>
                    <a:p>
                      <a:r>
                        <a:rPr lang="en-GB" sz="1000" b="0" dirty="0">
                          <a:solidFill>
                            <a:schemeClr val="tx1"/>
                          </a:solidFill>
                          <a:latin typeface="Arial" panose="020B0604020202020204" pitchFamily="34" charset="0"/>
                          <a:cs typeface="Arial" panose="020B0604020202020204" pitchFamily="34" charset="0"/>
                        </a:rPr>
                        <a:t>Date:</a:t>
                      </a: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9259273"/>
                  </a:ext>
                </a:extLst>
              </a:tr>
            </a:tbl>
          </a:graphicData>
        </a:graphic>
      </p:graphicFrame>
      <p:pic>
        <p:nvPicPr>
          <p:cNvPr id="13" name="Picture 12">
            <a:extLst>
              <a:ext uri="{FF2B5EF4-FFF2-40B4-BE49-F238E27FC236}">
                <a16:creationId xmlns:a16="http://schemas.microsoft.com/office/drawing/2014/main" id="{AAA052DA-617C-9980-A29E-4431505244E8}"/>
              </a:ext>
            </a:extLst>
          </p:cNvPr>
          <p:cNvPicPr>
            <a:picLocks noGrp="1" noRot="1" noChangeAspect="1" noMove="1" noResize="1" noEditPoints="1" noAdjustHandles="1" noChangeArrowheads="1" noChangeShapeType="1" noCrop="1"/>
          </p:cNvPicPr>
          <p:nvPr/>
        </p:nvPicPr>
        <p:blipFill rotWithShape="1">
          <a:blip r:embed="rId4"/>
          <a:srcRect l="17797"/>
          <a:stretch/>
        </p:blipFill>
        <p:spPr>
          <a:xfrm>
            <a:off x="252564" y="134860"/>
            <a:ext cx="999296" cy="639000"/>
          </a:xfrm>
          <a:prstGeom prst="rect">
            <a:avLst/>
          </a:prstGeom>
        </p:spPr>
      </p:pic>
    </p:spTree>
    <p:extLst>
      <p:ext uri="{BB962C8B-B14F-4D97-AF65-F5344CB8AC3E}">
        <p14:creationId xmlns:p14="http://schemas.microsoft.com/office/powerpoint/2010/main" val="3007245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39A06-21E1-822B-D4F4-469FC2001AC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757B9FF-2D2A-ECF5-4097-14116B151A78}"/>
              </a:ext>
            </a:extLst>
          </p:cNvPr>
          <p:cNvSpPr>
            <a:spLocks noGrp="1" noRot="1" noMove="1" noResize="1" noEditPoints="1" noAdjustHandles="1" noChangeArrowheads="1" noChangeShapeType="1"/>
          </p:cNvSpPr>
          <p:nvPr/>
        </p:nvSpPr>
        <p:spPr>
          <a:xfrm>
            <a:off x="0" y="0"/>
            <a:ext cx="12192000" cy="6858000"/>
          </a:xfrm>
          <a:prstGeom prst="rect">
            <a:avLst/>
          </a:prstGeom>
          <a:solidFill>
            <a:srgbClr val="142B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56173"/>
            <a:r>
              <a:rPr lang="en-GB" sz="4000" dirty="0">
                <a:solidFill>
                  <a:prstClr val="white"/>
                </a:solidFill>
                <a:latin typeface="Arial" panose="020B0604020202020204" pitchFamily="34" charset="0"/>
                <a:cs typeface="Arial" panose="020B0604020202020204" pitchFamily="34" charset="0"/>
              </a:rPr>
              <a:t>Focused discussion worksheet</a:t>
            </a:r>
          </a:p>
        </p:txBody>
      </p:sp>
    </p:spTree>
    <p:extLst>
      <p:ext uri="{BB962C8B-B14F-4D97-AF65-F5344CB8AC3E}">
        <p14:creationId xmlns:p14="http://schemas.microsoft.com/office/powerpoint/2010/main" val="2720866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234CC-826F-7348-3788-28393D41DD1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5983F97-D360-4933-CEE0-FC983404677D}"/>
              </a:ext>
            </a:extLst>
          </p:cNvPr>
          <p:cNvSpPr>
            <a:spLocks noGrp="1" noRot="1" noMove="1" noResize="1" noEditPoints="1" noAdjustHandles="1" noChangeArrowheads="1" noChangeShapeType="1"/>
          </p:cNvSpPr>
          <p:nvPr/>
        </p:nvSpPr>
        <p:spPr>
          <a:xfrm>
            <a:off x="6211973" y="1039256"/>
            <a:ext cx="5244583" cy="5623899"/>
          </a:xfrm>
          <a:prstGeom prst="rect">
            <a:avLst/>
          </a:prstGeom>
          <a:noFill/>
          <a:ln w="38100">
            <a:solidFill>
              <a:srgbClr val="006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7418">
              <a:defRPr/>
            </a:pPr>
            <a:endParaRPr lang="en-GB" sz="629">
              <a:solidFill>
                <a:prstClr val="white"/>
              </a:solidFill>
              <a:latin typeface="Calibri" panose="020F0502020204030204"/>
            </a:endParaRPr>
          </a:p>
        </p:txBody>
      </p:sp>
      <p:sp>
        <p:nvSpPr>
          <p:cNvPr id="5" name="Rectangle 4">
            <a:extLst>
              <a:ext uri="{FF2B5EF4-FFF2-40B4-BE49-F238E27FC236}">
                <a16:creationId xmlns:a16="http://schemas.microsoft.com/office/drawing/2014/main" id="{21A36E78-3555-8B29-5A88-CEC4B2F51D6C}"/>
              </a:ext>
            </a:extLst>
          </p:cNvPr>
          <p:cNvSpPr>
            <a:spLocks noGrp="1" noRot="1" noMove="1" noResize="1" noEditPoints="1" noAdjustHandles="1" noChangeArrowheads="1" noChangeShapeType="1"/>
          </p:cNvSpPr>
          <p:nvPr/>
        </p:nvSpPr>
        <p:spPr>
          <a:xfrm>
            <a:off x="729343" y="1012732"/>
            <a:ext cx="5244583" cy="5650423"/>
          </a:xfrm>
          <a:prstGeom prst="rect">
            <a:avLst/>
          </a:prstGeom>
          <a:noFill/>
          <a:ln w="38100">
            <a:solidFill>
              <a:srgbClr val="006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7418">
              <a:defRPr/>
            </a:pPr>
            <a:endParaRPr lang="en-GB" sz="629">
              <a:solidFill>
                <a:prstClr val="white"/>
              </a:solidFill>
              <a:latin typeface="Calibri" panose="020F0502020204030204"/>
            </a:endParaRPr>
          </a:p>
        </p:txBody>
      </p:sp>
      <p:sp>
        <p:nvSpPr>
          <p:cNvPr id="10" name="TextBox 9">
            <a:extLst>
              <a:ext uri="{FF2B5EF4-FFF2-40B4-BE49-F238E27FC236}">
                <a16:creationId xmlns:a16="http://schemas.microsoft.com/office/drawing/2014/main" id="{45497B8E-E59B-A3DF-1EEA-E102EA7B4ABB}"/>
              </a:ext>
            </a:extLst>
          </p:cNvPr>
          <p:cNvSpPr txBox="1">
            <a:spLocks noGrp="1" noRot="1" noMove="1" noResize="1" noEditPoints="1" noAdjustHandles="1" noChangeArrowheads="1" noChangeShapeType="1"/>
          </p:cNvSpPr>
          <p:nvPr/>
        </p:nvSpPr>
        <p:spPr>
          <a:xfrm>
            <a:off x="752212" y="1078037"/>
            <a:ext cx="2412840" cy="323165"/>
          </a:xfrm>
          <a:prstGeom prst="rect">
            <a:avLst/>
          </a:prstGeom>
          <a:noFill/>
        </p:spPr>
        <p:txBody>
          <a:bodyPr wrap="none" rtlCol="0">
            <a:spAutoFit/>
          </a:bodyPr>
          <a:lstStyle/>
          <a:p>
            <a:pPr defTabSz="250882"/>
            <a:r>
              <a:rPr lang="en-GB" sz="1500" b="1" dirty="0">
                <a:solidFill>
                  <a:srgbClr val="006373"/>
                </a:solidFill>
                <a:latin typeface="Arial" panose="020B0604020202020204" pitchFamily="34" charset="0"/>
                <a:cs typeface="Arial" panose="020B0604020202020204" pitchFamily="34" charset="0"/>
              </a:rPr>
              <a:t>What are we doing well?</a:t>
            </a:r>
          </a:p>
        </p:txBody>
      </p:sp>
      <p:sp>
        <p:nvSpPr>
          <p:cNvPr id="17" name="TextBox 16">
            <a:extLst>
              <a:ext uri="{FF2B5EF4-FFF2-40B4-BE49-F238E27FC236}">
                <a16:creationId xmlns:a16="http://schemas.microsoft.com/office/drawing/2014/main" id="{B9BC487C-7974-D34D-162F-7F2F5636CB7E}"/>
              </a:ext>
            </a:extLst>
          </p:cNvPr>
          <p:cNvSpPr txBox="1">
            <a:spLocks noGrp="1" noRot="1" noMove="1" noResize="1" noEditPoints="1" noAdjustHandles="1" noChangeArrowheads="1" noChangeShapeType="1"/>
          </p:cNvSpPr>
          <p:nvPr/>
        </p:nvSpPr>
        <p:spPr>
          <a:xfrm>
            <a:off x="729341" y="1385156"/>
            <a:ext cx="5244583" cy="1938992"/>
          </a:xfrm>
          <a:prstGeom prst="rect">
            <a:avLst/>
          </a:prstGeom>
          <a:noFill/>
        </p:spPr>
        <p:txBody>
          <a:bodyPr wrap="square" rtlCol="0">
            <a:spAutoFit/>
          </a:bodyPr>
          <a:lstStyle/>
          <a:p>
            <a:pPr defTabSz="512346">
              <a:defRPr/>
            </a:pPr>
            <a:r>
              <a:rPr lang="en-US" sz="1200" dirty="0">
                <a:solidFill>
                  <a:prstClr val="black"/>
                </a:solidFill>
                <a:latin typeface="Arial" panose="020B0604020202020204" pitchFamily="34" charset="0"/>
                <a:cs typeface="Arial" panose="020B0604020202020204" pitchFamily="34" charset="0"/>
              </a:rPr>
              <a:t>Please use this space to capture any areas of good practice as a department. Consider the following reflective questions to support you: </a:t>
            </a:r>
          </a:p>
          <a:p>
            <a:pPr defTabSz="457209" fontAlgn="base"/>
            <a:endParaRPr lang="en-GB" sz="1200" dirty="0">
              <a:solidFill>
                <a:srgbClr val="000000"/>
              </a:solidFill>
              <a:latin typeface="Arial" panose="020B0604020202020204" pitchFamily="34" charset="0"/>
            </a:endParaRPr>
          </a:p>
          <a:p>
            <a:pPr marL="171453" indent="-171453" defTabSz="457209" fontAlgn="base">
              <a:buFont typeface="Arial" panose="020B0604020202020204" pitchFamily="34" charset="0"/>
              <a:buChar char="•"/>
            </a:pPr>
            <a:r>
              <a:rPr lang="en-GB" sz="1200" dirty="0">
                <a:solidFill>
                  <a:srgbClr val="000000"/>
                </a:solidFill>
                <a:latin typeface="Arial" panose="020B0604020202020204" pitchFamily="34" charset="0"/>
              </a:rPr>
              <a:t>What benefits have we seen in the work we have done so far?</a:t>
            </a:r>
          </a:p>
          <a:p>
            <a:pPr marL="171453" indent="-171453" defTabSz="457209" fontAlgn="base">
              <a:buFont typeface="Arial" panose="020B0604020202020204" pitchFamily="34" charset="0"/>
              <a:buChar char="•"/>
            </a:pPr>
            <a:r>
              <a:rPr lang="en-GB" sz="1200" dirty="0">
                <a:solidFill>
                  <a:srgbClr val="000000"/>
                </a:solidFill>
                <a:latin typeface="Arial" panose="020B0604020202020204" pitchFamily="34" charset="0"/>
              </a:rPr>
              <a:t>What feedback have we had from learners/ key partners?</a:t>
            </a:r>
          </a:p>
          <a:p>
            <a:pPr marL="171453" indent="-171453" defTabSz="457209" fontAlgn="base">
              <a:buFont typeface="Arial" panose="020B0604020202020204" pitchFamily="34" charset="0"/>
              <a:buChar char="•"/>
            </a:pPr>
            <a:r>
              <a:rPr lang="en-GB" sz="1200" dirty="0">
                <a:solidFill>
                  <a:srgbClr val="000000"/>
                </a:solidFill>
                <a:latin typeface="Arial" panose="020B0604020202020204" pitchFamily="34" charset="0"/>
              </a:rPr>
              <a:t>What approaches/ examples of practice are consistently delivering positive results? </a:t>
            </a:r>
            <a:endParaRPr lang="en-GB" sz="1200" dirty="0">
              <a:solidFill>
                <a:srgbClr val="000000"/>
              </a:solidFill>
              <a:latin typeface="Arial" panose="020B0604020202020204" pitchFamily="34" charset="0"/>
              <a:cs typeface="Arial" panose="020B0604020202020204" pitchFamily="34" charset="0"/>
            </a:endParaRPr>
          </a:p>
          <a:p>
            <a:pPr marL="171453" indent="-171453" defTabSz="457209" fontAlgn="base">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What does successfully embedding the skills framework look like to us/our learners?</a:t>
            </a:r>
            <a:endParaRPr lang="en-US" sz="1200" dirty="0">
              <a:solidFill>
                <a:prstClr val="black"/>
              </a:solidFill>
              <a:latin typeface="Arial" panose="020B0604020202020204" pitchFamily="34" charset="0"/>
              <a:cs typeface="Arial" panose="020B0604020202020204" pitchFamily="34" charset="0"/>
            </a:endParaRPr>
          </a:p>
          <a:p>
            <a:pPr defTabSz="512346">
              <a:defRPr/>
            </a:pPr>
            <a:endParaRPr lang="en-US" sz="1200" dirty="0">
              <a:solidFill>
                <a:prstClr val="black"/>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3AB321AD-E185-5888-4231-906F8CD5938D}"/>
              </a:ext>
            </a:extLst>
          </p:cNvPr>
          <p:cNvSpPr txBox="1">
            <a:spLocks noGrp="1" noRot="1" noMove="1" noResize="1" noEditPoints="1" noAdjustHandles="1" noChangeArrowheads="1" noChangeShapeType="1"/>
          </p:cNvSpPr>
          <p:nvPr/>
        </p:nvSpPr>
        <p:spPr>
          <a:xfrm>
            <a:off x="6211971" y="1078037"/>
            <a:ext cx="2502608" cy="323165"/>
          </a:xfrm>
          <a:prstGeom prst="rect">
            <a:avLst/>
          </a:prstGeom>
          <a:noFill/>
        </p:spPr>
        <p:txBody>
          <a:bodyPr wrap="none" rtlCol="0">
            <a:spAutoFit/>
          </a:bodyPr>
          <a:lstStyle/>
          <a:p>
            <a:pPr defTabSz="250882"/>
            <a:r>
              <a:rPr lang="en-GB" sz="1500" b="1" dirty="0">
                <a:solidFill>
                  <a:srgbClr val="006373"/>
                </a:solidFill>
                <a:latin typeface="Arial" panose="020B0604020202020204" pitchFamily="34" charset="0"/>
                <a:cs typeface="Arial" panose="020B0604020202020204" pitchFamily="34" charset="0"/>
              </a:rPr>
              <a:t>What are the challenges?</a:t>
            </a:r>
          </a:p>
        </p:txBody>
      </p:sp>
      <p:sp>
        <p:nvSpPr>
          <p:cNvPr id="25" name="TextBox 24">
            <a:extLst>
              <a:ext uri="{FF2B5EF4-FFF2-40B4-BE49-F238E27FC236}">
                <a16:creationId xmlns:a16="http://schemas.microsoft.com/office/drawing/2014/main" id="{7D1D3AEC-C60E-3B76-3B4D-7EFD8FD76B8A}"/>
              </a:ext>
            </a:extLst>
          </p:cNvPr>
          <p:cNvSpPr txBox="1">
            <a:spLocks noGrp="1" noRot="1" noMove="1" noResize="1" noEditPoints="1" noAdjustHandles="1" noChangeArrowheads="1" noChangeShapeType="1"/>
          </p:cNvSpPr>
          <p:nvPr/>
        </p:nvSpPr>
        <p:spPr>
          <a:xfrm>
            <a:off x="6211972" y="1385156"/>
            <a:ext cx="5244584" cy="2308324"/>
          </a:xfrm>
          <a:prstGeom prst="rect">
            <a:avLst/>
          </a:prstGeom>
          <a:noFill/>
        </p:spPr>
        <p:txBody>
          <a:bodyPr wrap="square" rtlCol="0">
            <a:spAutoFit/>
          </a:bodyPr>
          <a:lstStyle/>
          <a:p>
            <a:pPr defTabSz="512346">
              <a:defRPr/>
            </a:pPr>
            <a:r>
              <a:rPr lang="en-US" sz="1200" dirty="0">
                <a:solidFill>
                  <a:prstClr val="black"/>
                </a:solidFill>
                <a:latin typeface="Arial" panose="020B0604020202020204" pitchFamily="34" charset="0"/>
                <a:cs typeface="Arial" panose="020B0604020202020204" pitchFamily="34" charset="0"/>
              </a:rPr>
              <a:t>Please use this space to capture any areas you have found challenging or expect to find challenging. Consider the following reflective questions to support you: </a:t>
            </a:r>
          </a:p>
          <a:p>
            <a:pPr defTabSz="512346">
              <a:defRPr/>
            </a:pPr>
            <a:endParaRPr lang="en-US" sz="1200" dirty="0">
              <a:solidFill>
                <a:prstClr val="black"/>
              </a:solidFill>
              <a:latin typeface="Arial" panose="020B0604020202020204" pitchFamily="34" charset="0"/>
              <a:cs typeface="Arial" panose="020B0604020202020204" pitchFamily="34" charset="0"/>
            </a:endParaRPr>
          </a:p>
          <a:p>
            <a:pPr marL="171453" indent="-171453" defTabSz="457209" fontAlgn="base">
              <a:buFont typeface="Arial" panose="020B0604020202020204" pitchFamily="34" charset="0"/>
              <a:buChar char="•"/>
            </a:pPr>
            <a:r>
              <a:rPr lang="en-GB" sz="1200" dirty="0">
                <a:solidFill>
                  <a:srgbClr val="000000"/>
                </a:solidFill>
                <a:latin typeface="Arial" panose="020B0604020202020204" pitchFamily="34" charset="0"/>
              </a:rPr>
              <a:t>What obstacles are we currently facing?</a:t>
            </a:r>
          </a:p>
          <a:p>
            <a:pPr marL="171453" indent="-171453" defTabSz="457209" fontAlgn="base">
              <a:buFont typeface="Arial" panose="020B0604020202020204" pitchFamily="34" charset="0"/>
              <a:buChar char="•"/>
            </a:pPr>
            <a:r>
              <a:rPr lang="en-GB" sz="1200" dirty="0">
                <a:solidFill>
                  <a:srgbClr val="000000"/>
                </a:solidFill>
                <a:latin typeface="Arial" panose="020B0604020202020204" pitchFamily="34" charset="0"/>
              </a:rPr>
              <a:t>Has anything stopped us from progressing with this statement(s) before? </a:t>
            </a:r>
            <a:r>
              <a:rPr lang="en-US" sz="1200" dirty="0">
                <a:solidFill>
                  <a:srgbClr val="000000"/>
                </a:solidFill>
                <a:latin typeface="Arial" panose="020B0604020202020204" pitchFamily="34" charset="0"/>
              </a:rPr>
              <a:t>​</a:t>
            </a:r>
          </a:p>
          <a:p>
            <a:pPr marL="171453" indent="-171453" defTabSz="457209" fontAlgn="base">
              <a:buFont typeface="Arial" panose="020B0604020202020204" pitchFamily="34" charset="0"/>
              <a:buChar char="•"/>
            </a:pPr>
            <a:r>
              <a:rPr lang="en-US" sz="1200" dirty="0">
                <a:solidFill>
                  <a:srgbClr val="000000"/>
                </a:solidFill>
                <a:latin typeface="Arial" panose="020B0604020202020204" pitchFamily="34" charset="0"/>
              </a:rPr>
              <a:t>Are there any recurring problems that haven’t been addressed effectively?</a:t>
            </a:r>
            <a:endParaRPr lang="en-GB" sz="1200" dirty="0">
              <a:solidFill>
                <a:srgbClr val="000000"/>
              </a:solidFill>
              <a:latin typeface="Arial" panose="020B0604020202020204" pitchFamily="34" charset="0"/>
            </a:endParaRPr>
          </a:p>
          <a:p>
            <a:pPr marL="171453" indent="-171453" defTabSz="457209" fontAlgn="base">
              <a:buFont typeface="Arial" panose="020B0604020202020204" pitchFamily="34" charset="0"/>
              <a:buChar char="•"/>
            </a:pPr>
            <a:r>
              <a:rPr lang="en-GB" sz="1200" dirty="0">
                <a:solidFill>
                  <a:srgbClr val="000000"/>
                </a:solidFill>
                <a:latin typeface="Arial" panose="020B0604020202020204" pitchFamily="34" charset="0"/>
              </a:rPr>
              <a:t>What areas can we improve/build on?</a:t>
            </a:r>
            <a:r>
              <a:rPr lang="en-US" sz="1200" dirty="0">
                <a:solidFill>
                  <a:srgbClr val="000000"/>
                </a:solidFill>
                <a:latin typeface="Arial" panose="020B0604020202020204" pitchFamily="34" charset="0"/>
              </a:rPr>
              <a:t>​</a:t>
            </a:r>
          </a:p>
          <a:p>
            <a:pPr marL="171453" indent="-171453" defTabSz="457209" fontAlgn="base">
              <a:buFont typeface="Arial" panose="020B0604020202020204" pitchFamily="34" charset="0"/>
              <a:buChar char="•"/>
            </a:pPr>
            <a:r>
              <a:rPr lang="en-US" sz="1200" dirty="0">
                <a:solidFill>
                  <a:srgbClr val="000000"/>
                </a:solidFill>
                <a:latin typeface="Arial" panose="020B0604020202020204" pitchFamily="34" charset="0"/>
              </a:rPr>
              <a:t>What challenges are within our control to address, and what challenges are </a:t>
            </a:r>
            <a:r>
              <a:rPr lang="en-US" sz="1200" dirty="0" err="1">
                <a:solidFill>
                  <a:srgbClr val="000000"/>
                </a:solidFill>
                <a:latin typeface="Arial" panose="020B0604020202020204" pitchFamily="34" charset="0"/>
              </a:rPr>
              <a:t>outwith</a:t>
            </a:r>
            <a:r>
              <a:rPr lang="en-US" sz="1200" dirty="0">
                <a:solidFill>
                  <a:srgbClr val="000000"/>
                </a:solidFill>
                <a:latin typeface="Arial" panose="020B0604020202020204" pitchFamily="34" charset="0"/>
              </a:rPr>
              <a:t> our control?</a:t>
            </a:r>
          </a:p>
        </p:txBody>
      </p:sp>
      <p:sp>
        <p:nvSpPr>
          <p:cNvPr id="6" name="Rectangle 5">
            <a:extLst>
              <a:ext uri="{FF2B5EF4-FFF2-40B4-BE49-F238E27FC236}">
                <a16:creationId xmlns:a16="http://schemas.microsoft.com/office/drawing/2014/main" id="{33018D70-5E51-8A0B-C504-99B17A2AE9F0}"/>
              </a:ext>
            </a:extLst>
          </p:cNvPr>
          <p:cNvSpPr>
            <a:spLocks noGrp="1" noRot="1" noMove="1" noResize="1" noEditPoints="1" noAdjustHandles="1" noChangeArrowheads="1" noChangeShapeType="1"/>
          </p:cNvSpPr>
          <p:nvPr/>
        </p:nvSpPr>
        <p:spPr>
          <a:xfrm>
            <a:off x="870857" y="3799501"/>
            <a:ext cx="5007429" cy="2733026"/>
          </a:xfrm>
          <a:prstGeom prst="rect">
            <a:avLst/>
          </a:prstGeom>
          <a:noFill/>
          <a:ln w="38100">
            <a:solidFill>
              <a:srgbClr val="58427E"/>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7418">
              <a:defRPr/>
            </a:pPr>
            <a:endParaRPr lang="en-GB" sz="629">
              <a:solidFill>
                <a:prstClr val="white"/>
              </a:solidFill>
              <a:latin typeface="Calibri" panose="020F0502020204030204"/>
            </a:endParaRPr>
          </a:p>
        </p:txBody>
      </p:sp>
      <p:sp>
        <p:nvSpPr>
          <p:cNvPr id="7" name="Rectangle 6">
            <a:extLst>
              <a:ext uri="{FF2B5EF4-FFF2-40B4-BE49-F238E27FC236}">
                <a16:creationId xmlns:a16="http://schemas.microsoft.com/office/drawing/2014/main" id="{A76040D9-D58F-010E-A172-39FEEF15B1DD}"/>
              </a:ext>
            </a:extLst>
          </p:cNvPr>
          <p:cNvSpPr>
            <a:spLocks noGrp="1" noRot="1" noMove="1" noResize="1" noEditPoints="1" noAdjustHandles="1" noChangeArrowheads="1" noChangeShapeType="1"/>
          </p:cNvSpPr>
          <p:nvPr/>
        </p:nvSpPr>
        <p:spPr>
          <a:xfrm>
            <a:off x="6357259" y="3799501"/>
            <a:ext cx="4963884" cy="2733026"/>
          </a:xfrm>
          <a:prstGeom prst="rect">
            <a:avLst/>
          </a:prstGeom>
          <a:noFill/>
          <a:ln w="38100">
            <a:solidFill>
              <a:srgbClr val="58427E"/>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7418">
              <a:defRPr/>
            </a:pPr>
            <a:endParaRPr lang="en-GB" sz="629">
              <a:solidFill>
                <a:prstClr val="white"/>
              </a:solidFill>
              <a:latin typeface="Calibri" panose="020F0502020204030204"/>
            </a:endParaRPr>
          </a:p>
        </p:txBody>
      </p:sp>
      <p:sp>
        <p:nvSpPr>
          <p:cNvPr id="9" name="Rectangle 8">
            <a:extLst>
              <a:ext uri="{FF2B5EF4-FFF2-40B4-BE49-F238E27FC236}">
                <a16:creationId xmlns:a16="http://schemas.microsoft.com/office/drawing/2014/main" id="{9C0464C7-818E-8563-D0B1-069C3528F458}"/>
              </a:ext>
            </a:extLst>
          </p:cNvPr>
          <p:cNvSpPr>
            <a:spLocks noGrp="1" noRot="1" noMove="1" noResize="1" noEditPoints="1" noAdjustHandles="1" noChangeArrowheads="1" noChangeShapeType="1"/>
          </p:cNvSpPr>
          <p:nvPr/>
        </p:nvSpPr>
        <p:spPr>
          <a:xfrm>
            <a:off x="729343" y="1012732"/>
            <a:ext cx="5244583" cy="5650423"/>
          </a:xfrm>
          <a:prstGeom prst="rect">
            <a:avLst/>
          </a:prstGeom>
          <a:noFill/>
          <a:ln w="38100">
            <a:solidFill>
              <a:srgbClr val="006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7418">
              <a:defRPr/>
            </a:pPr>
            <a:endParaRPr lang="en-GB" sz="629">
              <a:solidFill>
                <a:prstClr val="white"/>
              </a:solidFill>
              <a:latin typeface="Calibri" panose="020F0502020204030204"/>
            </a:endParaRPr>
          </a:p>
        </p:txBody>
      </p:sp>
      <p:pic>
        <p:nvPicPr>
          <p:cNvPr id="11" name="Picture 10">
            <a:extLst>
              <a:ext uri="{FF2B5EF4-FFF2-40B4-BE49-F238E27FC236}">
                <a16:creationId xmlns:a16="http://schemas.microsoft.com/office/drawing/2014/main" id="{6258F46A-A94F-CAE8-9E7A-9D8A3E2BB22A}"/>
              </a:ext>
            </a:extLst>
          </p:cNvPr>
          <p:cNvPicPr>
            <a:picLocks noGrp="1" noRot="1" noChangeAspect="1" noMove="1" noResize="1" noEditPoints="1" noAdjustHandles="1" noChangeArrowheads="1" noChangeShapeType="1" noCrop="1"/>
          </p:cNvPicPr>
          <p:nvPr/>
        </p:nvPicPr>
        <p:blipFill>
          <a:blip r:embed="rId3"/>
          <a:stretch>
            <a:fillRect/>
          </a:stretch>
        </p:blipFill>
        <p:spPr>
          <a:xfrm>
            <a:off x="0" y="-10445"/>
            <a:ext cx="12192000" cy="221769"/>
          </a:xfrm>
          <a:prstGeom prst="rect">
            <a:avLst/>
          </a:prstGeom>
        </p:spPr>
      </p:pic>
      <p:sp>
        <p:nvSpPr>
          <p:cNvPr id="12" name="Rectangle 11">
            <a:extLst>
              <a:ext uri="{FF2B5EF4-FFF2-40B4-BE49-F238E27FC236}">
                <a16:creationId xmlns:a16="http://schemas.microsoft.com/office/drawing/2014/main" id="{B93E68F8-E25A-167C-2458-60EE2F07C854}"/>
              </a:ext>
            </a:extLst>
          </p:cNvPr>
          <p:cNvSpPr>
            <a:spLocks noGrp="1" noRot="1" noMove="1" noResize="1" noEditPoints="1" noAdjustHandles="1" noChangeArrowheads="1" noChangeShapeType="1"/>
          </p:cNvSpPr>
          <p:nvPr/>
        </p:nvSpPr>
        <p:spPr>
          <a:xfrm>
            <a:off x="0" y="0"/>
            <a:ext cx="12192000" cy="908720"/>
          </a:xfrm>
          <a:prstGeom prst="rect">
            <a:avLst/>
          </a:prstGeom>
          <a:solidFill>
            <a:srgbClr val="142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5" name="Table 39">
            <a:extLst>
              <a:ext uri="{FF2B5EF4-FFF2-40B4-BE49-F238E27FC236}">
                <a16:creationId xmlns:a16="http://schemas.microsoft.com/office/drawing/2014/main" id="{8B119506-1A23-5D5E-E5D7-767E2D8292D7}"/>
              </a:ext>
            </a:extLst>
          </p:cNvPr>
          <p:cNvGraphicFramePr>
            <a:graphicFrameLocks noGrp="1" noDrilldown="1" noMove="1" noResize="1"/>
          </p:cNvGraphicFramePr>
          <p:nvPr>
            <p:extLst>
              <p:ext uri="{D42A27DB-BD31-4B8C-83A1-F6EECF244321}">
                <p14:modId xmlns:p14="http://schemas.microsoft.com/office/powerpoint/2010/main" val="1168490669"/>
              </p:ext>
            </p:extLst>
          </p:nvPr>
        </p:nvGraphicFramePr>
        <p:xfrm>
          <a:off x="8626548" y="245985"/>
          <a:ext cx="3290254" cy="435428"/>
        </p:xfrm>
        <a:graphic>
          <a:graphicData uri="http://schemas.openxmlformats.org/drawingml/2006/table">
            <a:tbl>
              <a:tblPr firstRow="1" bandRow="1">
                <a:tableStyleId>{5C22544A-7EE6-4342-B048-85BDC9FD1C3A}</a:tableStyleId>
              </a:tblPr>
              <a:tblGrid>
                <a:gridCol w="3290254">
                  <a:extLst>
                    <a:ext uri="{9D8B030D-6E8A-4147-A177-3AD203B41FA5}">
                      <a16:colId xmlns:a16="http://schemas.microsoft.com/office/drawing/2014/main" val="992833066"/>
                    </a:ext>
                  </a:extLst>
                </a:gridCol>
              </a:tblGrid>
              <a:tr h="174171">
                <a:tc>
                  <a:txBody>
                    <a:bodyPr/>
                    <a:lstStyle/>
                    <a:p>
                      <a:r>
                        <a:rPr lang="en-GB" sz="1000" b="0" dirty="0">
                          <a:solidFill>
                            <a:schemeClr val="tx1"/>
                          </a:solidFill>
                          <a:latin typeface="Arial" panose="020B0604020202020204" pitchFamily="34" charset="0"/>
                          <a:cs typeface="Arial" panose="020B0604020202020204" pitchFamily="34" charset="0"/>
                        </a:rPr>
                        <a:t>Department/Faculty:</a:t>
                      </a: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7768846"/>
                  </a:ext>
                </a:extLst>
              </a:tr>
              <a:tr h="174171">
                <a:tc>
                  <a:txBody>
                    <a:bodyPr/>
                    <a:lstStyle/>
                    <a:p>
                      <a:r>
                        <a:rPr lang="en-GB" sz="1000" b="0" dirty="0">
                          <a:solidFill>
                            <a:schemeClr val="tx1"/>
                          </a:solidFill>
                          <a:latin typeface="Arial" panose="020B0604020202020204" pitchFamily="34" charset="0"/>
                          <a:cs typeface="Arial" panose="020B0604020202020204" pitchFamily="34" charset="0"/>
                        </a:rPr>
                        <a:t>Date:</a:t>
                      </a: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9259273"/>
                  </a:ext>
                </a:extLst>
              </a:tr>
            </a:tbl>
          </a:graphicData>
        </a:graphic>
      </p:graphicFrame>
      <p:pic>
        <p:nvPicPr>
          <p:cNvPr id="16" name="Picture 15">
            <a:extLst>
              <a:ext uri="{FF2B5EF4-FFF2-40B4-BE49-F238E27FC236}">
                <a16:creationId xmlns:a16="http://schemas.microsoft.com/office/drawing/2014/main" id="{92F24CE1-98B3-EB5D-6B60-3FD8A320184B}"/>
              </a:ext>
            </a:extLst>
          </p:cNvPr>
          <p:cNvPicPr>
            <a:picLocks noGrp="1" noRot="1" noChangeAspect="1" noMove="1" noResize="1" noEditPoints="1" noAdjustHandles="1" noChangeArrowheads="1" noChangeShapeType="1" noCrop="1"/>
          </p:cNvPicPr>
          <p:nvPr/>
        </p:nvPicPr>
        <p:blipFill rotWithShape="1">
          <a:blip r:embed="rId4"/>
          <a:srcRect l="17797"/>
          <a:stretch/>
        </p:blipFill>
        <p:spPr>
          <a:xfrm>
            <a:off x="252564" y="134860"/>
            <a:ext cx="999296" cy="639000"/>
          </a:xfrm>
          <a:prstGeom prst="rect">
            <a:avLst/>
          </a:prstGeom>
        </p:spPr>
      </p:pic>
      <p:sp>
        <p:nvSpPr>
          <p:cNvPr id="13" name="TextBox 12">
            <a:extLst>
              <a:ext uri="{FF2B5EF4-FFF2-40B4-BE49-F238E27FC236}">
                <a16:creationId xmlns:a16="http://schemas.microsoft.com/office/drawing/2014/main" id="{FFE7E2CD-13F7-0D4F-91E5-C20CFE2A8670}"/>
              </a:ext>
            </a:extLst>
          </p:cNvPr>
          <p:cNvSpPr txBox="1">
            <a:spLocks noGrp="1" noRot="1" noMove="1" noResize="1" noEditPoints="1" noAdjustHandles="1" noChangeArrowheads="1" noChangeShapeType="1"/>
          </p:cNvSpPr>
          <p:nvPr/>
        </p:nvSpPr>
        <p:spPr>
          <a:xfrm>
            <a:off x="1504424" y="276638"/>
            <a:ext cx="7012852" cy="369332"/>
          </a:xfrm>
          <a:prstGeom prst="rect">
            <a:avLst/>
          </a:prstGeom>
          <a:noFill/>
        </p:spPr>
        <p:txBody>
          <a:bodyPr wrap="square" rtlCol="0">
            <a:spAutoFit/>
          </a:bodyPr>
          <a:lstStyle/>
          <a:p>
            <a:pPr defTabSz="256173"/>
            <a:r>
              <a:rPr lang="en-GB" b="1" dirty="0">
                <a:solidFill>
                  <a:prstClr val="white"/>
                </a:solidFill>
                <a:latin typeface="Arial" panose="020B0604020202020204" pitchFamily="34" charset="0"/>
                <a:cs typeface="Arial" panose="020B0604020202020204" pitchFamily="34" charset="0"/>
              </a:rPr>
              <a:t>Embedding skills audit tool: focused discussion worksheet</a:t>
            </a:r>
          </a:p>
        </p:txBody>
      </p:sp>
    </p:spTree>
    <p:extLst>
      <p:ext uri="{BB962C8B-B14F-4D97-AF65-F5344CB8AC3E}">
        <p14:creationId xmlns:p14="http://schemas.microsoft.com/office/powerpoint/2010/main" val="3634592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AC8A3-CE8A-0402-B616-6C11957C15EF}"/>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EF6A2BC7-7BA4-C52B-E223-5CD7D4DD25CB}"/>
              </a:ext>
            </a:extLst>
          </p:cNvPr>
          <p:cNvSpPr txBox="1">
            <a:spLocks noGrp="1" noRot="1" noMove="1" noResize="1" noEditPoints="1" noAdjustHandles="1" noChangeArrowheads="1" noChangeShapeType="1"/>
          </p:cNvSpPr>
          <p:nvPr/>
        </p:nvSpPr>
        <p:spPr>
          <a:xfrm>
            <a:off x="752212" y="1063170"/>
            <a:ext cx="2735044" cy="323165"/>
          </a:xfrm>
          <a:prstGeom prst="rect">
            <a:avLst/>
          </a:prstGeom>
          <a:noFill/>
        </p:spPr>
        <p:txBody>
          <a:bodyPr wrap="none" rtlCol="0">
            <a:spAutoFit/>
          </a:bodyPr>
          <a:lstStyle/>
          <a:p>
            <a:pPr defTabSz="250882"/>
            <a:r>
              <a:rPr lang="en-GB" sz="1500" b="1">
                <a:solidFill>
                  <a:srgbClr val="006373"/>
                </a:solidFill>
                <a:latin typeface="Arial" panose="020B0604020202020204" pitchFamily="34" charset="0"/>
                <a:cs typeface="Arial" panose="020B0604020202020204" pitchFamily="34" charset="0"/>
              </a:rPr>
              <a:t>What are the opportunities?</a:t>
            </a:r>
          </a:p>
        </p:txBody>
      </p:sp>
      <p:sp>
        <p:nvSpPr>
          <p:cNvPr id="17" name="TextBox 16">
            <a:extLst>
              <a:ext uri="{FF2B5EF4-FFF2-40B4-BE49-F238E27FC236}">
                <a16:creationId xmlns:a16="http://schemas.microsoft.com/office/drawing/2014/main" id="{C57DC72B-4E7A-C212-C5B2-63290B1B0D2F}"/>
              </a:ext>
            </a:extLst>
          </p:cNvPr>
          <p:cNvSpPr txBox="1">
            <a:spLocks noGrp="1" noRot="1" noMove="1" noResize="1" noEditPoints="1" noAdjustHandles="1" noChangeArrowheads="1" noChangeShapeType="1"/>
          </p:cNvSpPr>
          <p:nvPr/>
        </p:nvSpPr>
        <p:spPr>
          <a:xfrm>
            <a:off x="729343" y="1436772"/>
            <a:ext cx="5040087" cy="1754326"/>
          </a:xfrm>
          <a:prstGeom prst="rect">
            <a:avLst/>
          </a:prstGeom>
          <a:noFill/>
        </p:spPr>
        <p:txBody>
          <a:bodyPr wrap="square" rtlCol="0">
            <a:spAutoFit/>
          </a:bodyPr>
          <a:lstStyle/>
          <a:p>
            <a:pPr defTabSz="512346">
              <a:defRPr/>
            </a:pPr>
            <a:r>
              <a:rPr lang="en-US" sz="1200" dirty="0">
                <a:solidFill>
                  <a:prstClr val="black"/>
                </a:solidFill>
                <a:latin typeface="Arial" panose="020B0604020202020204" pitchFamily="34" charset="0"/>
                <a:cs typeface="Arial" panose="020B0604020202020204" pitchFamily="34" charset="0"/>
              </a:rPr>
              <a:t>Please use this space to capture any potential opportunities moving forward. Consider the following reflective questions to support you: </a:t>
            </a:r>
          </a:p>
          <a:p>
            <a:pPr marL="171453" indent="-171453" defTabSz="512346">
              <a:buFont typeface="Arial" panose="020B0604020202020204" pitchFamily="34" charset="0"/>
              <a:buChar char="•"/>
              <a:defRPr/>
            </a:pPr>
            <a:endParaRPr lang="en-US" sz="1200" dirty="0">
              <a:solidFill>
                <a:prstClr val="black"/>
              </a:solidFill>
              <a:latin typeface="Arial" panose="020B0604020202020204" pitchFamily="34" charset="0"/>
              <a:cs typeface="Arial" panose="020B0604020202020204" pitchFamily="34" charset="0"/>
            </a:endParaRPr>
          </a:p>
          <a:p>
            <a:pPr marL="171453" indent="-171453" defTabSz="457209" fontAlgn="base">
              <a:buFont typeface="Arial" panose="020B0604020202020204" pitchFamily="34" charset="0"/>
              <a:buChar char="•"/>
            </a:pPr>
            <a:r>
              <a:rPr lang="en-GB" sz="1200" dirty="0">
                <a:solidFill>
                  <a:srgbClr val="000000"/>
                </a:solidFill>
                <a:latin typeface="Arial" panose="020B0604020202020204" pitchFamily="34" charset="0"/>
              </a:rPr>
              <a:t>Are there any opportunities to improve that wouldn’t require significant workload? </a:t>
            </a:r>
          </a:p>
          <a:p>
            <a:pPr marL="171453" indent="-171453" defTabSz="457209" fontAlgn="base">
              <a:buFont typeface="Arial" panose="020B0604020202020204" pitchFamily="34" charset="0"/>
              <a:buChar char="•"/>
            </a:pPr>
            <a:r>
              <a:rPr lang="en-GB" sz="1200" dirty="0">
                <a:solidFill>
                  <a:srgbClr val="000000"/>
                </a:solidFill>
                <a:latin typeface="Arial" panose="020B0604020202020204" pitchFamily="34" charset="0"/>
              </a:rPr>
              <a:t>Are there any examples of good practice </a:t>
            </a:r>
            <a:r>
              <a:rPr lang="en-GB" sz="1200" dirty="0" err="1">
                <a:solidFill>
                  <a:srgbClr val="000000"/>
                </a:solidFill>
                <a:latin typeface="Arial" panose="020B0604020202020204" pitchFamily="34" charset="0"/>
              </a:rPr>
              <a:t>outwith</a:t>
            </a:r>
            <a:r>
              <a:rPr lang="en-GB" sz="1200" dirty="0">
                <a:solidFill>
                  <a:srgbClr val="000000"/>
                </a:solidFill>
                <a:latin typeface="Arial" panose="020B0604020202020204" pitchFamily="34" charset="0"/>
              </a:rPr>
              <a:t> this establishment that we could learn from?</a:t>
            </a:r>
            <a:r>
              <a:rPr lang="en-US" sz="1200" dirty="0">
                <a:solidFill>
                  <a:srgbClr val="000000"/>
                </a:solidFill>
                <a:latin typeface="Arial" panose="020B0604020202020204" pitchFamily="34" charset="0"/>
              </a:rPr>
              <a:t>​</a:t>
            </a:r>
            <a:endParaRPr lang="en-GB" sz="1200" dirty="0">
              <a:solidFill>
                <a:srgbClr val="000000"/>
              </a:solidFill>
              <a:latin typeface="Arial" panose="020B0604020202020204" pitchFamily="34" charset="0"/>
            </a:endParaRPr>
          </a:p>
          <a:p>
            <a:pPr marL="171453" indent="-171453" defTabSz="457209" fontAlgn="base">
              <a:buFont typeface="Arial" panose="020B0604020202020204" pitchFamily="34" charset="0"/>
              <a:buChar char="•"/>
            </a:pPr>
            <a:r>
              <a:rPr lang="en-GB" sz="1200" dirty="0">
                <a:solidFill>
                  <a:srgbClr val="000000"/>
                </a:solidFill>
                <a:latin typeface="Arial" panose="020B0604020202020204" pitchFamily="34" charset="0"/>
              </a:rPr>
              <a:t>Can we think of any solutions to any challenges we have identified? </a:t>
            </a:r>
            <a:r>
              <a:rPr lang="en-US" sz="1200" dirty="0">
                <a:solidFill>
                  <a:srgbClr val="000000"/>
                </a:solidFill>
                <a:latin typeface="Arial" panose="020B0604020202020204" pitchFamily="34" charset="0"/>
              </a:rPr>
              <a:t>​</a:t>
            </a:r>
            <a:endParaRPr lang="en-GB" sz="1200" dirty="0">
              <a:solidFill>
                <a:srgbClr val="000000"/>
              </a:solidFill>
              <a:latin typeface="Arial" panose="020B0604020202020204" pitchFamily="34" charset="0"/>
            </a:endParaRPr>
          </a:p>
          <a:p>
            <a:pPr marL="171453" indent="-171453" defTabSz="457209" fontAlgn="base">
              <a:buFont typeface="Arial" panose="020B0604020202020204" pitchFamily="34" charset="0"/>
              <a:buChar char="•"/>
            </a:pPr>
            <a:r>
              <a:rPr lang="en-GB" sz="1200" dirty="0">
                <a:solidFill>
                  <a:srgbClr val="000000"/>
                </a:solidFill>
                <a:latin typeface="Arial" panose="020B0604020202020204" pitchFamily="34" charset="0"/>
              </a:rPr>
              <a:t>What successes could we build on? </a:t>
            </a:r>
            <a:r>
              <a:rPr lang="en-US" sz="1200" dirty="0">
                <a:solidFill>
                  <a:srgbClr val="000000"/>
                </a:solidFill>
                <a:latin typeface="Arial" panose="020B0604020202020204" pitchFamily="34" charset="0"/>
              </a:rPr>
              <a:t>​</a:t>
            </a:r>
          </a:p>
        </p:txBody>
      </p:sp>
      <p:sp>
        <p:nvSpPr>
          <p:cNvPr id="23" name="TextBox 22">
            <a:extLst>
              <a:ext uri="{FF2B5EF4-FFF2-40B4-BE49-F238E27FC236}">
                <a16:creationId xmlns:a16="http://schemas.microsoft.com/office/drawing/2014/main" id="{1CC35656-766F-B9F9-9CA4-635DA61E37BC}"/>
              </a:ext>
            </a:extLst>
          </p:cNvPr>
          <p:cNvSpPr txBox="1">
            <a:spLocks noGrp="1" noRot="1" noMove="1" noResize="1" noEditPoints="1" noAdjustHandles="1" noChangeArrowheads="1" noChangeShapeType="1"/>
          </p:cNvSpPr>
          <p:nvPr/>
        </p:nvSpPr>
        <p:spPr>
          <a:xfrm>
            <a:off x="6211973" y="1063170"/>
            <a:ext cx="5116180" cy="1107996"/>
          </a:xfrm>
          <a:prstGeom prst="rect">
            <a:avLst/>
          </a:prstGeom>
          <a:noFill/>
        </p:spPr>
        <p:txBody>
          <a:bodyPr wrap="square" rtlCol="0">
            <a:spAutoFit/>
          </a:bodyPr>
          <a:lstStyle/>
          <a:p>
            <a:pPr defTabSz="250882"/>
            <a:r>
              <a:rPr lang="en-GB" sz="1500" b="1" dirty="0">
                <a:solidFill>
                  <a:srgbClr val="006373"/>
                </a:solidFill>
                <a:latin typeface="Arial" panose="020B0604020202020204" pitchFamily="34" charset="0"/>
                <a:cs typeface="Arial" panose="020B0604020202020204" pitchFamily="34" charset="0"/>
              </a:rPr>
              <a:t>Comments</a:t>
            </a:r>
          </a:p>
          <a:p>
            <a:pPr defTabSz="250882"/>
            <a:endParaRPr lang="en-GB" sz="1500" b="1" dirty="0">
              <a:solidFill>
                <a:srgbClr val="006373"/>
              </a:solidFill>
              <a:latin typeface="Arial" panose="020B0604020202020204" pitchFamily="34" charset="0"/>
              <a:cs typeface="Arial" panose="020B0604020202020204" pitchFamily="34" charset="0"/>
            </a:endParaRPr>
          </a:p>
          <a:p>
            <a:pPr defTabSz="250882"/>
            <a:r>
              <a:rPr lang="en-GB" sz="1200" dirty="0">
                <a:latin typeface="Arial" panose="020B0604020202020204" pitchFamily="34" charset="0"/>
                <a:cs typeface="Arial" panose="020B0604020202020204" pitchFamily="34" charset="0"/>
              </a:rPr>
              <a:t>Use this space to capture any comments you have about what you feel the priorities should be regarding your approach to embedding skills moving forward.</a:t>
            </a:r>
          </a:p>
        </p:txBody>
      </p:sp>
      <p:pic>
        <p:nvPicPr>
          <p:cNvPr id="3" name="Picture 2">
            <a:extLst>
              <a:ext uri="{FF2B5EF4-FFF2-40B4-BE49-F238E27FC236}">
                <a16:creationId xmlns:a16="http://schemas.microsoft.com/office/drawing/2014/main" id="{28EEFB78-8A71-5334-9213-664750360E36}"/>
              </a:ext>
            </a:extLst>
          </p:cNvPr>
          <p:cNvPicPr>
            <a:picLocks noGrp="1" noRot="1" noChangeAspect="1" noMove="1" noResize="1" noEditPoints="1" noAdjustHandles="1" noChangeArrowheads="1" noChangeShapeType="1" noCrop="1"/>
          </p:cNvPicPr>
          <p:nvPr/>
        </p:nvPicPr>
        <p:blipFill>
          <a:blip r:embed="rId3"/>
          <a:stretch>
            <a:fillRect/>
          </a:stretch>
        </p:blipFill>
        <p:spPr>
          <a:xfrm>
            <a:off x="0" y="-10445"/>
            <a:ext cx="12192000" cy="221769"/>
          </a:xfrm>
          <a:prstGeom prst="rect">
            <a:avLst/>
          </a:prstGeom>
        </p:spPr>
      </p:pic>
      <p:sp>
        <p:nvSpPr>
          <p:cNvPr id="7" name="Rectangle 6">
            <a:extLst>
              <a:ext uri="{FF2B5EF4-FFF2-40B4-BE49-F238E27FC236}">
                <a16:creationId xmlns:a16="http://schemas.microsoft.com/office/drawing/2014/main" id="{3B6BAE83-A35B-32DE-8742-EB64914713A0}"/>
              </a:ext>
            </a:extLst>
          </p:cNvPr>
          <p:cNvSpPr>
            <a:spLocks noGrp="1" noRot="1" noMove="1" noResize="1" noEditPoints="1" noAdjustHandles="1" noChangeArrowheads="1" noChangeShapeType="1"/>
          </p:cNvSpPr>
          <p:nvPr/>
        </p:nvSpPr>
        <p:spPr>
          <a:xfrm>
            <a:off x="0" y="0"/>
            <a:ext cx="12192000" cy="908720"/>
          </a:xfrm>
          <a:prstGeom prst="rect">
            <a:avLst/>
          </a:prstGeom>
          <a:solidFill>
            <a:srgbClr val="142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Table 39">
            <a:extLst>
              <a:ext uri="{FF2B5EF4-FFF2-40B4-BE49-F238E27FC236}">
                <a16:creationId xmlns:a16="http://schemas.microsoft.com/office/drawing/2014/main" id="{40ABBF86-6854-6DF0-2BE2-F8A6B542717A}"/>
              </a:ext>
            </a:extLst>
          </p:cNvPr>
          <p:cNvGraphicFramePr>
            <a:graphicFrameLocks noGrp="1" noDrilldown="1" noMove="1" noResize="1"/>
          </p:cNvGraphicFramePr>
          <p:nvPr>
            <p:extLst>
              <p:ext uri="{D42A27DB-BD31-4B8C-83A1-F6EECF244321}">
                <p14:modId xmlns:p14="http://schemas.microsoft.com/office/powerpoint/2010/main" val="2477263132"/>
              </p:ext>
            </p:extLst>
          </p:nvPr>
        </p:nvGraphicFramePr>
        <p:xfrm>
          <a:off x="8626548" y="245985"/>
          <a:ext cx="3290254" cy="435428"/>
        </p:xfrm>
        <a:graphic>
          <a:graphicData uri="http://schemas.openxmlformats.org/drawingml/2006/table">
            <a:tbl>
              <a:tblPr firstRow="1" bandRow="1">
                <a:tableStyleId>{5C22544A-7EE6-4342-B048-85BDC9FD1C3A}</a:tableStyleId>
              </a:tblPr>
              <a:tblGrid>
                <a:gridCol w="3290254">
                  <a:extLst>
                    <a:ext uri="{9D8B030D-6E8A-4147-A177-3AD203B41FA5}">
                      <a16:colId xmlns:a16="http://schemas.microsoft.com/office/drawing/2014/main" val="992833066"/>
                    </a:ext>
                  </a:extLst>
                </a:gridCol>
              </a:tblGrid>
              <a:tr h="174171">
                <a:tc>
                  <a:txBody>
                    <a:bodyPr/>
                    <a:lstStyle/>
                    <a:p>
                      <a:r>
                        <a:rPr lang="en-GB" sz="1000" b="0" dirty="0">
                          <a:solidFill>
                            <a:schemeClr val="tx1"/>
                          </a:solidFill>
                          <a:latin typeface="Arial" panose="020B0604020202020204" pitchFamily="34" charset="0"/>
                          <a:cs typeface="Arial" panose="020B0604020202020204" pitchFamily="34" charset="0"/>
                        </a:rPr>
                        <a:t>Department/Faculty:</a:t>
                      </a: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7768846"/>
                  </a:ext>
                </a:extLst>
              </a:tr>
              <a:tr h="174171">
                <a:tc>
                  <a:txBody>
                    <a:bodyPr/>
                    <a:lstStyle/>
                    <a:p>
                      <a:r>
                        <a:rPr lang="en-GB" sz="1000" b="0" dirty="0">
                          <a:solidFill>
                            <a:schemeClr val="tx1"/>
                          </a:solidFill>
                          <a:latin typeface="Arial" panose="020B0604020202020204" pitchFamily="34" charset="0"/>
                          <a:cs typeface="Arial" panose="020B0604020202020204" pitchFamily="34" charset="0"/>
                        </a:rPr>
                        <a:t>Date:</a:t>
                      </a: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9259273"/>
                  </a:ext>
                </a:extLst>
              </a:tr>
            </a:tbl>
          </a:graphicData>
        </a:graphic>
      </p:graphicFrame>
      <p:pic>
        <p:nvPicPr>
          <p:cNvPr id="9" name="Picture 8">
            <a:extLst>
              <a:ext uri="{FF2B5EF4-FFF2-40B4-BE49-F238E27FC236}">
                <a16:creationId xmlns:a16="http://schemas.microsoft.com/office/drawing/2014/main" id="{F8FE2920-5CAA-648A-FDE4-FE6B24D02678}"/>
              </a:ext>
            </a:extLst>
          </p:cNvPr>
          <p:cNvPicPr>
            <a:picLocks noGrp="1" noRot="1" noChangeAspect="1" noMove="1" noResize="1" noEditPoints="1" noAdjustHandles="1" noChangeArrowheads="1" noChangeShapeType="1" noCrop="1"/>
          </p:cNvPicPr>
          <p:nvPr/>
        </p:nvPicPr>
        <p:blipFill rotWithShape="1">
          <a:blip r:embed="rId4"/>
          <a:srcRect l="17797"/>
          <a:stretch/>
        </p:blipFill>
        <p:spPr>
          <a:xfrm>
            <a:off x="252564" y="134860"/>
            <a:ext cx="999296" cy="639000"/>
          </a:xfrm>
          <a:prstGeom prst="rect">
            <a:avLst/>
          </a:prstGeom>
        </p:spPr>
      </p:pic>
      <p:sp>
        <p:nvSpPr>
          <p:cNvPr id="11" name="TextBox 10">
            <a:extLst>
              <a:ext uri="{FF2B5EF4-FFF2-40B4-BE49-F238E27FC236}">
                <a16:creationId xmlns:a16="http://schemas.microsoft.com/office/drawing/2014/main" id="{ED5418AB-A279-2BE4-352E-4632B6F03FC5}"/>
              </a:ext>
            </a:extLst>
          </p:cNvPr>
          <p:cNvSpPr txBox="1">
            <a:spLocks noGrp="1" noRot="1" noMove="1" noResize="1" noEditPoints="1" noAdjustHandles="1" noChangeArrowheads="1" noChangeShapeType="1"/>
          </p:cNvSpPr>
          <p:nvPr/>
        </p:nvSpPr>
        <p:spPr>
          <a:xfrm>
            <a:off x="1504424" y="276638"/>
            <a:ext cx="7012852" cy="369332"/>
          </a:xfrm>
          <a:prstGeom prst="rect">
            <a:avLst/>
          </a:prstGeom>
          <a:noFill/>
        </p:spPr>
        <p:txBody>
          <a:bodyPr wrap="square" rtlCol="0">
            <a:spAutoFit/>
          </a:bodyPr>
          <a:lstStyle/>
          <a:p>
            <a:pPr defTabSz="256173"/>
            <a:r>
              <a:rPr lang="en-GB" b="1" dirty="0">
                <a:solidFill>
                  <a:prstClr val="white"/>
                </a:solidFill>
                <a:latin typeface="Arial" panose="020B0604020202020204" pitchFamily="34" charset="0"/>
                <a:cs typeface="Arial" panose="020B0604020202020204" pitchFamily="34" charset="0"/>
              </a:rPr>
              <a:t>Embedding skills audit tool: focused discussion worksheet</a:t>
            </a:r>
          </a:p>
        </p:txBody>
      </p:sp>
      <p:sp>
        <p:nvSpPr>
          <p:cNvPr id="12" name="Rectangle 11">
            <a:extLst>
              <a:ext uri="{FF2B5EF4-FFF2-40B4-BE49-F238E27FC236}">
                <a16:creationId xmlns:a16="http://schemas.microsoft.com/office/drawing/2014/main" id="{F0B2B6B1-931C-750F-1B03-F0F46ED22E49}"/>
              </a:ext>
            </a:extLst>
          </p:cNvPr>
          <p:cNvSpPr>
            <a:spLocks noGrp="1" noRot="1" noMove="1" noResize="1" noEditPoints="1" noAdjustHandles="1" noChangeArrowheads="1" noChangeShapeType="1"/>
          </p:cNvSpPr>
          <p:nvPr/>
        </p:nvSpPr>
        <p:spPr>
          <a:xfrm>
            <a:off x="729343" y="1012732"/>
            <a:ext cx="5244583" cy="5650423"/>
          </a:xfrm>
          <a:prstGeom prst="rect">
            <a:avLst/>
          </a:prstGeom>
          <a:noFill/>
          <a:ln w="38100">
            <a:solidFill>
              <a:srgbClr val="006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7418">
              <a:defRPr/>
            </a:pPr>
            <a:endParaRPr lang="en-GB" sz="629">
              <a:solidFill>
                <a:prstClr val="white"/>
              </a:solidFill>
              <a:latin typeface="Calibri" panose="020F0502020204030204"/>
            </a:endParaRPr>
          </a:p>
        </p:txBody>
      </p:sp>
      <p:sp>
        <p:nvSpPr>
          <p:cNvPr id="13" name="Rectangle 12">
            <a:extLst>
              <a:ext uri="{FF2B5EF4-FFF2-40B4-BE49-F238E27FC236}">
                <a16:creationId xmlns:a16="http://schemas.microsoft.com/office/drawing/2014/main" id="{3DBA1AFC-EA5D-A708-181C-274447533A42}"/>
              </a:ext>
            </a:extLst>
          </p:cNvPr>
          <p:cNvSpPr>
            <a:spLocks noGrp="1" noRot="1" noMove="1" noResize="1" noEditPoints="1" noAdjustHandles="1" noChangeArrowheads="1" noChangeShapeType="1"/>
          </p:cNvSpPr>
          <p:nvPr/>
        </p:nvSpPr>
        <p:spPr>
          <a:xfrm>
            <a:off x="870857" y="3295110"/>
            <a:ext cx="5007429" cy="3237417"/>
          </a:xfrm>
          <a:prstGeom prst="rect">
            <a:avLst/>
          </a:prstGeom>
          <a:noFill/>
          <a:ln w="38100">
            <a:solidFill>
              <a:srgbClr val="58427E"/>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7418">
              <a:defRPr/>
            </a:pPr>
            <a:endParaRPr lang="en-GB" sz="629">
              <a:solidFill>
                <a:prstClr val="white"/>
              </a:solidFill>
              <a:latin typeface="Calibri" panose="020F0502020204030204"/>
            </a:endParaRPr>
          </a:p>
        </p:txBody>
      </p:sp>
      <p:sp>
        <p:nvSpPr>
          <p:cNvPr id="14" name="Rectangle 13">
            <a:extLst>
              <a:ext uri="{FF2B5EF4-FFF2-40B4-BE49-F238E27FC236}">
                <a16:creationId xmlns:a16="http://schemas.microsoft.com/office/drawing/2014/main" id="{607DE192-9DF6-B400-82F4-252E5FAEF18D}"/>
              </a:ext>
            </a:extLst>
          </p:cNvPr>
          <p:cNvSpPr>
            <a:spLocks noGrp="1" noRot="1" noMove="1" noResize="1" noEditPoints="1" noAdjustHandles="1" noChangeArrowheads="1" noChangeShapeType="1"/>
          </p:cNvSpPr>
          <p:nvPr/>
        </p:nvSpPr>
        <p:spPr>
          <a:xfrm>
            <a:off x="6211973" y="1039256"/>
            <a:ext cx="5244583" cy="5623899"/>
          </a:xfrm>
          <a:prstGeom prst="rect">
            <a:avLst/>
          </a:prstGeom>
          <a:noFill/>
          <a:ln w="38100">
            <a:solidFill>
              <a:srgbClr val="006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7418">
              <a:defRPr/>
            </a:pPr>
            <a:endParaRPr lang="en-GB" sz="629">
              <a:solidFill>
                <a:prstClr val="white"/>
              </a:solidFill>
              <a:latin typeface="Calibri" panose="020F0502020204030204"/>
            </a:endParaRPr>
          </a:p>
        </p:txBody>
      </p:sp>
    </p:spTree>
    <p:extLst>
      <p:ext uri="{BB962C8B-B14F-4D97-AF65-F5344CB8AC3E}">
        <p14:creationId xmlns:p14="http://schemas.microsoft.com/office/powerpoint/2010/main" val="2047072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FFD32-4856-4127-58A4-87C54DDDA8C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8381399-2164-C599-DFE5-DB761CD70A0E}"/>
              </a:ext>
            </a:extLst>
          </p:cNvPr>
          <p:cNvSpPr>
            <a:spLocks noGrp="1" noRot="1" noMove="1" noResize="1" noEditPoints="1" noAdjustHandles="1" noChangeArrowheads="1" noChangeShapeType="1"/>
          </p:cNvSpPr>
          <p:nvPr/>
        </p:nvSpPr>
        <p:spPr>
          <a:xfrm>
            <a:off x="0" y="0"/>
            <a:ext cx="12192000" cy="6858000"/>
          </a:xfrm>
          <a:prstGeom prst="rect">
            <a:avLst/>
          </a:prstGeom>
          <a:solidFill>
            <a:srgbClr val="142B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56173"/>
            <a:r>
              <a:rPr lang="en-GB" sz="4000" dirty="0">
                <a:solidFill>
                  <a:prstClr val="white"/>
                </a:solidFill>
                <a:latin typeface="Arial" panose="020B0604020202020204" pitchFamily="34" charset="0"/>
                <a:cs typeface="Arial" panose="020B0604020202020204" pitchFamily="34" charset="0"/>
              </a:rPr>
              <a:t>Action planning template</a:t>
            </a:r>
          </a:p>
        </p:txBody>
      </p:sp>
    </p:spTree>
    <p:extLst>
      <p:ext uri="{BB962C8B-B14F-4D97-AF65-F5344CB8AC3E}">
        <p14:creationId xmlns:p14="http://schemas.microsoft.com/office/powerpoint/2010/main" val="3845027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67C8A-AB4B-47F3-EA3B-BD524616399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D95BB69-383E-B002-7948-FAFA3839B432}"/>
              </a:ext>
            </a:extLst>
          </p:cNvPr>
          <p:cNvSpPr>
            <a:spLocks noGrp="1" noRot="1" noMove="1" noResize="1" noEditPoints="1" noAdjustHandles="1" noChangeArrowheads="1" noChangeShapeType="1"/>
          </p:cNvSpPr>
          <p:nvPr/>
        </p:nvSpPr>
        <p:spPr>
          <a:xfrm>
            <a:off x="6211973" y="1028983"/>
            <a:ext cx="5494955" cy="3245243"/>
          </a:xfrm>
          <a:prstGeom prst="rect">
            <a:avLst/>
          </a:prstGeom>
          <a:noFill/>
          <a:ln w="38100">
            <a:solidFill>
              <a:srgbClr val="006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7418">
              <a:defRPr/>
            </a:pPr>
            <a:endParaRPr lang="en-GB" sz="629">
              <a:solidFill>
                <a:prstClr val="white"/>
              </a:solidFill>
              <a:latin typeface="Calibri" panose="020F0502020204030204"/>
            </a:endParaRPr>
          </a:p>
        </p:txBody>
      </p:sp>
      <p:sp>
        <p:nvSpPr>
          <p:cNvPr id="5" name="Rectangle 4">
            <a:extLst>
              <a:ext uri="{FF2B5EF4-FFF2-40B4-BE49-F238E27FC236}">
                <a16:creationId xmlns:a16="http://schemas.microsoft.com/office/drawing/2014/main" id="{73D0FBFC-198F-6F0E-853E-13EA16F3B661}"/>
              </a:ext>
            </a:extLst>
          </p:cNvPr>
          <p:cNvSpPr>
            <a:spLocks noGrp="1" noRot="1" noMove="1" noResize="1" noEditPoints="1" noAdjustHandles="1" noChangeArrowheads="1" noChangeShapeType="1"/>
          </p:cNvSpPr>
          <p:nvPr/>
        </p:nvSpPr>
        <p:spPr>
          <a:xfrm>
            <a:off x="478971" y="1002457"/>
            <a:ext cx="5494955" cy="3270421"/>
          </a:xfrm>
          <a:prstGeom prst="rect">
            <a:avLst/>
          </a:prstGeom>
          <a:noFill/>
          <a:ln w="38100">
            <a:solidFill>
              <a:srgbClr val="006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7418">
              <a:defRPr/>
            </a:pPr>
            <a:endParaRPr lang="en-GB" sz="629">
              <a:solidFill>
                <a:prstClr val="white"/>
              </a:solidFill>
              <a:latin typeface="Calibri" panose="020F0502020204030204"/>
            </a:endParaRPr>
          </a:p>
        </p:txBody>
      </p:sp>
      <p:sp>
        <p:nvSpPr>
          <p:cNvPr id="10" name="TextBox 9">
            <a:extLst>
              <a:ext uri="{FF2B5EF4-FFF2-40B4-BE49-F238E27FC236}">
                <a16:creationId xmlns:a16="http://schemas.microsoft.com/office/drawing/2014/main" id="{07202C5D-0BF7-2CDF-E7ED-F7E82CAF02C0}"/>
              </a:ext>
            </a:extLst>
          </p:cNvPr>
          <p:cNvSpPr txBox="1">
            <a:spLocks noGrp="1" noRot="1" noMove="1" noResize="1" noEditPoints="1" noAdjustHandles="1" noChangeArrowheads="1" noChangeShapeType="1"/>
          </p:cNvSpPr>
          <p:nvPr/>
        </p:nvSpPr>
        <p:spPr>
          <a:xfrm>
            <a:off x="478971" y="1043067"/>
            <a:ext cx="1778051" cy="323165"/>
          </a:xfrm>
          <a:prstGeom prst="rect">
            <a:avLst/>
          </a:prstGeom>
          <a:noFill/>
        </p:spPr>
        <p:txBody>
          <a:bodyPr wrap="none" rtlCol="0">
            <a:spAutoFit/>
          </a:bodyPr>
          <a:lstStyle/>
          <a:p>
            <a:pPr defTabSz="250882"/>
            <a:r>
              <a:rPr lang="en-GB" sz="1500" b="1" dirty="0">
                <a:solidFill>
                  <a:srgbClr val="006373"/>
                </a:solidFill>
                <a:latin typeface="Arial" panose="020B0604020202020204" pitchFamily="34" charset="0"/>
                <a:cs typeface="Arial" panose="020B0604020202020204" pitchFamily="34" charset="0"/>
              </a:rPr>
              <a:t>Areas of strength</a:t>
            </a:r>
          </a:p>
        </p:txBody>
      </p:sp>
      <p:sp>
        <p:nvSpPr>
          <p:cNvPr id="17" name="TextBox 16">
            <a:extLst>
              <a:ext uri="{FF2B5EF4-FFF2-40B4-BE49-F238E27FC236}">
                <a16:creationId xmlns:a16="http://schemas.microsoft.com/office/drawing/2014/main" id="{4C6DD98C-9166-0BD2-BE84-9F1A3364A5A7}"/>
              </a:ext>
            </a:extLst>
          </p:cNvPr>
          <p:cNvSpPr txBox="1">
            <a:spLocks noGrp="1" noRot="1" noMove="1" noResize="1" noEditPoints="1" noAdjustHandles="1" noChangeArrowheads="1" noChangeShapeType="1"/>
          </p:cNvSpPr>
          <p:nvPr/>
        </p:nvSpPr>
        <p:spPr>
          <a:xfrm>
            <a:off x="478971" y="1367585"/>
            <a:ext cx="5494954" cy="646331"/>
          </a:xfrm>
          <a:prstGeom prst="rect">
            <a:avLst/>
          </a:prstGeom>
          <a:noFill/>
        </p:spPr>
        <p:txBody>
          <a:bodyPr wrap="square" rtlCol="0">
            <a:spAutoFit/>
          </a:bodyPr>
          <a:lstStyle/>
          <a:p>
            <a:pPr defTabSz="512346">
              <a:defRPr/>
            </a:pPr>
            <a:r>
              <a:rPr lang="en-US" sz="1200" dirty="0">
                <a:solidFill>
                  <a:prstClr val="black"/>
                </a:solidFill>
                <a:latin typeface="Arial" panose="020B0604020202020204" pitchFamily="34" charset="0"/>
                <a:cs typeface="Arial" panose="020B0604020202020204" pitchFamily="34" charset="0"/>
              </a:rPr>
              <a:t>Use this space to capture areas of strength that were identified during departmental conversations. </a:t>
            </a:r>
          </a:p>
          <a:p>
            <a:pPr defTabSz="512346">
              <a:defRPr/>
            </a:pPr>
            <a:endParaRPr lang="en-US" sz="1200" dirty="0">
              <a:solidFill>
                <a:prstClr val="black"/>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9A1F3605-4FAB-789A-B4D7-ABB74EAF141D}"/>
              </a:ext>
            </a:extLst>
          </p:cNvPr>
          <p:cNvSpPr txBox="1">
            <a:spLocks noGrp="1" noRot="1" noMove="1" noResize="1" noEditPoints="1" noAdjustHandles="1" noChangeArrowheads="1" noChangeShapeType="1"/>
          </p:cNvSpPr>
          <p:nvPr/>
        </p:nvSpPr>
        <p:spPr>
          <a:xfrm>
            <a:off x="6234429" y="1044420"/>
            <a:ext cx="2292615" cy="323165"/>
          </a:xfrm>
          <a:prstGeom prst="rect">
            <a:avLst/>
          </a:prstGeom>
          <a:noFill/>
        </p:spPr>
        <p:txBody>
          <a:bodyPr wrap="none" rtlCol="0">
            <a:spAutoFit/>
          </a:bodyPr>
          <a:lstStyle/>
          <a:p>
            <a:pPr defTabSz="250882"/>
            <a:r>
              <a:rPr lang="en-GB" sz="1500" b="1" dirty="0">
                <a:solidFill>
                  <a:srgbClr val="006373"/>
                </a:solidFill>
                <a:latin typeface="Arial" panose="020B0604020202020204" pitchFamily="34" charset="0"/>
                <a:cs typeface="Arial" panose="020B0604020202020204" pitchFamily="34" charset="0"/>
              </a:rPr>
              <a:t>Areas for improvement</a:t>
            </a:r>
          </a:p>
        </p:txBody>
      </p:sp>
      <p:sp>
        <p:nvSpPr>
          <p:cNvPr id="9" name="TextBox 8">
            <a:extLst>
              <a:ext uri="{FF2B5EF4-FFF2-40B4-BE49-F238E27FC236}">
                <a16:creationId xmlns:a16="http://schemas.microsoft.com/office/drawing/2014/main" id="{9EB68E51-BACA-E6AA-68E5-FC3E8ABD6C2C}"/>
              </a:ext>
            </a:extLst>
          </p:cNvPr>
          <p:cNvSpPr txBox="1">
            <a:spLocks noGrp="1" noRot="1" noMove="1" noResize="1" noEditPoints="1" noAdjustHandles="1" noChangeArrowheads="1" noChangeShapeType="1"/>
          </p:cNvSpPr>
          <p:nvPr/>
        </p:nvSpPr>
        <p:spPr>
          <a:xfrm>
            <a:off x="6234428" y="1374883"/>
            <a:ext cx="5472499" cy="646331"/>
          </a:xfrm>
          <a:prstGeom prst="rect">
            <a:avLst/>
          </a:prstGeom>
          <a:noFill/>
        </p:spPr>
        <p:txBody>
          <a:bodyPr wrap="square" rtlCol="0">
            <a:spAutoFit/>
          </a:bodyPr>
          <a:lstStyle/>
          <a:p>
            <a:pPr defTabSz="512346">
              <a:defRPr/>
            </a:pPr>
            <a:r>
              <a:rPr lang="en-US" sz="1200" dirty="0">
                <a:solidFill>
                  <a:prstClr val="black"/>
                </a:solidFill>
                <a:latin typeface="Arial" panose="020B0604020202020204" pitchFamily="34" charset="0"/>
                <a:cs typeface="Arial" panose="020B0604020202020204" pitchFamily="34" charset="0"/>
              </a:rPr>
              <a:t>Use this space to capture areas improvement that were identified during departmental conversations. </a:t>
            </a:r>
          </a:p>
          <a:p>
            <a:pPr defTabSz="512346">
              <a:defRPr/>
            </a:pPr>
            <a:endParaRPr lang="en-US" sz="1200" dirty="0">
              <a:solidFill>
                <a:prstClr val="black"/>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649791B-46DB-DA13-5241-FC80B251FE89}"/>
              </a:ext>
            </a:extLst>
          </p:cNvPr>
          <p:cNvSpPr>
            <a:spLocks noGrp="1" noRot="1" noMove="1" noResize="1" noEditPoints="1" noAdjustHandles="1" noChangeArrowheads="1" noChangeShapeType="1"/>
          </p:cNvSpPr>
          <p:nvPr/>
        </p:nvSpPr>
        <p:spPr>
          <a:xfrm>
            <a:off x="478971" y="4501533"/>
            <a:ext cx="11227957" cy="2176114"/>
          </a:xfrm>
          <a:prstGeom prst="rect">
            <a:avLst/>
          </a:prstGeom>
          <a:noFill/>
          <a:ln w="38100">
            <a:solidFill>
              <a:srgbClr val="006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7418">
              <a:defRPr/>
            </a:pPr>
            <a:endParaRPr lang="en-GB" sz="629">
              <a:solidFill>
                <a:prstClr val="white"/>
              </a:solidFill>
              <a:latin typeface="Calibri" panose="020F0502020204030204"/>
            </a:endParaRPr>
          </a:p>
        </p:txBody>
      </p:sp>
      <p:sp>
        <p:nvSpPr>
          <p:cNvPr id="12" name="TextBox 11">
            <a:extLst>
              <a:ext uri="{FF2B5EF4-FFF2-40B4-BE49-F238E27FC236}">
                <a16:creationId xmlns:a16="http://schemas.microsoft.com/office/drawing/2014/main" id="{585B40C9-0055-CE7C-50B5-25DB78818F16}"/>
              </a:ext>
            </a:extLst>
          </p:cNvPr>
          <p:cNvSpPr txBox="1">
            <a:spLocks noGrp="1" noRot="1" noMove="1" noResize="1" noEditPoints="1" noAdjustHandles="1" noChangeArrowheads="1" noChangeShapeType="1"/>
          </p:cNvSpPr>
          <p:nvPr/>
        </p:nvSpPr>
        <p:spPr>
          <a:xfrm>
            <a:off x="478971" y="4508831"/>
            <a:ext cx="3158237" cy="323165"/>
          </a:xfrm>
          <a:prstGeom prst="rect">
            <a:avLst/>
          </a:prstGeom>
          <a:noFill/>
        </p:spPr>
        <p:txBody>
          <a:bodyPr wrap="none" rtlCol="0">
            <a:spAutoFit/>
          </a:bodyPr>
          <a:lstStyle/>
          <a:p>
            <a:pPr defTabSz="250882"/>
            <a:r>
              <a:rPr lang="en-GB" sz="1500" b="1" dirty="0">
                <a:solidFill>
                  <a:srgbClr val="006373"/>
                </a:solidFill>
                <a:latin typeface="Arial" panose="020B0604020202020204" pitchFamily="34" charset="0"/>
                <a:cs typeface="Arial" panose="020B0604020202020204" pitchFamily="34" charset="0"/>
              </a:rPr>
              <a:t>Key areas for improvement (AFI)</a:t>
            </a:r>
          </a:p>
        </p:txBody>
      </p:sp>
      <p:sp>
        <p:nvSpPr>
          <p:cNvPr id="14" name="TextBox 13">
            <a:extLst>
              <a:ext uri="{FF2B5EF4-FFF2-40B4-BE49-F238E27FC236}">
                <a16:creationId xmlns:a16="http://schemas.microsoft.com/office/drawing/2014/main" id="{F3023B70-8F90-7E08-0FB5-73893E88FE76}"/>
              </a:ext>
            </a:extLst>
          </p:cNvPr>
          <p:cNvSpPr txBox="1">
            <a:spLocks noGrp="1" noRot="1" noMove="1" noResize="1" noEditPoints="1" noAdjustHandles="1" noChangeArrowheads="1" noChangeShapeType="1"/>
          </p:cNvSpPr>
          <p:nvPr/>
        </p:nvSpPr>
        <p:spPr>
          <a:xfrm>
            <a:off x="478971" y="4831996"/>
            <a:ext cx="9815735" cy="646331"/>
          </a:xfrm>
          <a:prstGeom prst="rect">
            <a:avLst/>
          </a:prstGeom>
          <a:noFill/>
        </p:spPr>
        <p:txBody>
          <a:bodyPr wrap="square" rtlCol="0">
            <a:spAutoFit/>
          </a:bodyPr>
          <a:lstStyle/>
          <a:p>
            <a:pPr defTabSz="512346">
              <a:defRPr/>
            </a:pPr>
            <a:r>
              <a:rPr lang="en-US" sz="1200" dirty="0">
                <a:solidFill>
                  <a:prstClr val="black"/>
                </a:solidFill>
                <a:latin typeface="Arial" panose="020B0604020202020204" pitchFamily="34" charset="0"/>
                <a:cs typeface="Arial" panose="020B0604020202020204" pitchFamily="34" charset="0"/>
              </a:rPr>
              <a:t>From your synthesis of departmental results, identify and capture 3 key areas for improvement that you would like to action.</a:t>
            </a:r>
          </a:p>
          <a:p>
            <a:pPr defTabSz="512346">
              <a:defRPr/>
            </a:pPr>
            <a:endParaRPr lang="en-US" sz="1200" dirty="0">
              <a:solidFill>
                <a:prstClr val="black"/>
              </a:solidFill>
              <a:latin typeface="Arial" panose="020B0604020202020204" pitchFamily="34" charset="0"/>
              <a:cs typeface="Arial" panose="020B0604020202020204" pitchFamily="34" charset="0"/>
            </a:endParaRPr>
          </a:p>
          <a:p>
            <a:pPr defTabSz="512346">
              <a:defRPr/>
            </a:pPr>
            <a:endParaRPr lang="en-US" sz="1200" dirty="0">
              <a:solidFill>
                <a:prstClr val="black"/>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6B6AE5E9-52CB-EF0A-3881-8A50A1A45771}"/>
              </a:ext>
            </a:extLst>
          </p:cNvPr>
          <p:cNvSpPr>
            <a:spLocks noGrp="1" noRot="1" noMove="1" noResize="1" noEditPoints="1" noAdjustHandles="1" noChangeArrowheads="1" noChangeShapeType="1"/>
          </p:cNvSpPr>
          <p:nvPr/>
        </p:nvSpPr>
        <p:spPr>
          <a:xfrm>
            <a:off x="0" y="0"/>
            <a:ext cx="12192000" cy="908720"/>
          </a:xfrm>
          <a:prstGeom prst="rect">
            <a:avLst/>
          </a:prstGeom>
          <a:solidFill>
            <a:srgbClr val="142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9" name="Table 39">
            <a:extLst>
              <a:ext uri="{FF2B5EF4-FFF2-40B4-BE49-F238E27FC236}">
                <a16:creationId xmlns:a16="http://schemas.microsoft.com/office/drawing/2014/main" id="{FCFBF0AB-D4B5-49E6-7007-8EB317DEB085}"/>
              </a:ext>
            </a:extLst>
          </p:cNvPr>
          <p:cNvGraphicFramePr>
            <a:graphicFrameLocks noGrp="1" noDrilldown="1" noMove="1" noResize="1"/>
          </p:cNvGraphicFramePr>
          <p:nvPr>
            <p:extLst>
              <p:ext uri="{D42A27DB-BD31-4B8C-83A1-F6EECF244321}">
                <p14:modId xmlns:p14="http://schemas.microsoft.com/office/powerpoint/2010/main" val="3765710422"/>
              </p:ext>
            </p:extLst>
          </p:nvPr>
        </p:nvGraphicFramePr>
        <p:xfrm>
          <a:off x="8626548" y="245985"/>
          <a:ext cx="3290254" cy="435428"/>
        </p:xfrm>
        <a:graphic>
          <a:graphicData uri="http://schemas.openxmlformats.org/drawingml/2006/table">
            <a:tbl>
              <a:tblPr firstRow="1" bandRow="1">
                <a:tableStyleId>{5C22544A-7EE6-4342-B048-85BDC9FD1C3A}</a:tableStyleId>
              </a:tblPr>
              <a:tblGrid>
                <a:gridCol w="3290254">
                  <a:extLst>
                    <a:ext uri="{9D8B030D-6E8A-4147-A177-3AD203B41FA5}">
                      <a16:colId xmlns:a16="http://schemas.microsoft.com/office/drawing/2014/main" val="992833066"/>
                    </a:ext>
                  </a:extLst>
                </a:gridCol>
              </a:tblGrid>
              <a:tr h="174171">
                <a:tc>
                  <a:txBody>
                    <a:bodyPr/>
                    <a:lstStyle/>
                    <a:p>
                      <a:r>
                        <a:rPr lang="en-GB" sz="1000" b="0" dirty="0">
                          <a:solidFill>
                            <a:schemeClr val="tx1"/>
                          </a:solidFill>
                          <a:latin typeface="Arial" panose="020B0604020202020204" pitchFamily="34" charset="0"/>
                          <a:cs typeface="Arial" panose="020B0604020202020204" pitchFamily="34" charset="0"/>
                        </a:rPr>
                        <a:t>Establishment:</a:t>
                      </a: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7768846"/>
                  </a:ext>
                </a:extLst>
              </a:tr>
              <a:tr h="174171">
                <a:tc>
                  <a:txBody>
                    <a:bodyPr/>
                    <a:lstStyle/>
                    <a:p>
                      <a:r>
                        <a:rPr lang="en-GB" sz="1000" b="0" dirty="0">
                          <a:solidFill>
                            <a:schemeClr val="tx1"/>
                          </a:solidFill>
                          <a:latin typeface="Arial" panose="020B0604020202020204" pitchFamily="34" charset="0"/>
                          <a:cs typeface="Arial" panose="020B0604020202020204" pitchFamily="34" charset="0"/>
                        </a:rPr>
                        <a:t>Date:</a:t>
                      </a: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9259273"/>
                  </a:ext>
                </a:extLst>
              </a:tr>
            </a:tbl>
          </a:graphicData>
        </a:graphic>
      </p:graphicFrame>
      <p:pic>
        <p:nvPicPr>
          <p:cNvPr id="20" name="Picture 19">
            <a:extLst>
              <a:ext uri="{FF2B5EF4-FFF2-40B4-BE49-F238E27FC236}">
                <a16:creationId xmlns:a16="http://schemas.microsoft.com/office/drawing/2014/main" id="{CECA0759-3672-2225-F52F-A21E0897558E}"/>
              </a:ext>
            </a:extLst>
          </p:cNvPr>
          <p:cNvPicPr>
            <a:picLocks noGrp="1" noRot="1" noChangeAspect="1" noMove="1" noResize="1" noEditPoints="1" noAdjustHandles="1" noChangeArrowheads="1" noChangeShapeType="1" noCrop="1"/>
          </p:cNvPicPr>
          <p:nvPr/>
        </p:nvPicPr>
        <p:blipFill rotWithShape="1">
          <a:blip r:embed="rId3"/>
          <a:srcRect l="17797"/>
          <a:stretch/>
        </p:blipFill>
        <p:spPr>
          <a:xfrm>
            <a:off x="252564" y="134860"/>
            <a:ext cx="999296" cy="639000"/>
          </a:xfrm>
          <a:prstGeom prst="rect">
            <a:avLst/>
          </a:prstGeom>
        </p:spPr>
      </p:pic>
      <p:sp>
        <p:nvSpPr>
          <p:cNvPr id="21" name="TextBox 20">
            <a:extLst>
              <a:ext uri="{FF2B5EF4-FFF2-40B4-BE49-F238E27FC236}">
                <a16:creationId xmlns:a16="http://schemas.microsoft.com/office/drawing/2014/main" id="{3F77C46B-09E5-9612-C387-19CADD3D41A5}"/>
              </a:ext>
            </a:extLst>
          </p:cNvPr>
          <p:cNvSpPr txBox="1">
            <a:spLocks noGrp="1" noRot="1" noMove="1" noResize="1" noEditPoints="1" noAdjustHandles="1" noChangeArrowheads="1" noChangeShapeType="1"/>
          </p:cNvSpPr>
          <p:nvPr/>
        </p:nvSpPr>
        <p:spPr>
          <a:xfrm>
            <a:off x="1504424" y="276638"/>
            <a:ext cx="7012852" cy="369332"/>
          </a:xfrm>
          <a:prstGeom prst="rect">
            <a:avLst/>
          </a:prstGeom>
          <a:noFill/>
        </p:spPr>
        <p:txBody>
          <a:bodyPr wrap="square" rtlCol="0">
            <a:spAutoFit/>
          </a:bodyPr>
          <a:lstStyle/>
          <a:p>
            <a:pPr defTabSz="256173"/>
            <a:r>
              <a:rPr lang="en-GB" b="1" dirty="0">
                <a:solidFill>
                  <a:prstClr val="white"/>
                </a:solidFill>
                <a:latin typeface="Arial" panose="020B0604020202020204" pitchFamily="34" charset="0"/>
                <a:cs typeface="Arial" panose="020B0604020202020204" pitchFamily="34" charset="0"/>
              </a:rPr>
              <a:t>Embedding skills audit tool: action planning</a:t>
            </a:r>
          </a:p>
        </p:txBody>
      </p:sp>
      <p:sp>
        <p:nvSpPr>
          <p:cNvPr id="24" name="TextBox 23">
            <a:extLst>
              <a:ext uri="{FF2B5EF4-FFF2-40B4-BE49-F238E27FC236}">
                <a16:creationId xmlns:a16="http://schemas.microsoft.com/office/drawing/2014/main" id="{D9FC4F32-93AB-0A1D-BFBF-AAFD6B63D004}"/>
              </a:ext>
            </a:extLst>
          </p:cNvPr>
          <p:cNvSpPr txBox="1">
            <a:spLocks noGrp="1" noRot="1" noMove="1" noResize="1" noEditPoints="1" noAdjustHandles="1" noChangeArrowheads="1" noChangeShapeType="1"/>
          </p:cNvSpPr>
          <p:nvPr/>
        </p:nvSpPr>
        <p:spPr>
          <a:xfrm>
            <a:off x="588352" y="5207087"/>
            <a:ext cx="6097712" cy="1354217"/>
          </a:xfrm>
          <a:prstGeom prst="rect">
            <a:avLst/>
          </a:prstGeom>
          <a:noFill/>
        </p:spPr>
        <p:txBody>
          <a:bodyPr wrap="square">
            <a:spAutoFit/>
          </a:bodyPr>
          <a:lstStyle/>
          <a:p>
            <a:pPr marL="228600" indent="-228600" defTabSz="512346">
              <a:buFont typeface="+mj-lt"/>
              <a:buAutoNum type="arabicPeriod"/>
              <a:defRPr/>
            </a:pPr>
            <a:r>
              <a:rPr lang="en-US" sz="1600" b="1" dirty="0">
                <a:solidFill>
                  <a:srgbClr val="006373"/>
                </a:solidFill>
                <a:latin typeface="Arial" panose="020B0604020202020204" pitchFamily="34" charset="0"/>
                <a:cs typeface="Arial" panose="020B0604020202020204" pitchFamily="34" charset="0"/>
              </a:rPr>
              <a:t> </a:t>
            </a:r>
          </a:p>
          <a:p>
            <a:pPr marL="228600" indent="-228600" defTabSz="512346">
              <a:buFont typeface="+mj-lt"/>
              <a:buAutoNum type="arabicPeriod"/>
              <a:defRPr/>
            </a:pPr>
            <a:endParaRPr lang="en-US" sz="1600" b="1" dirty="0">
              <a:solidFill>
                <a:srgbClr val="006373"/>
              </a:solidFill>
              <a:latin typeface="Arial" panose="020B0604020202020204" pitchFamily="34" charset="0"/>
              <a:cs typeface="Arial" panose="020B0604020202020204" pitchFamily="34" charset="0"/>
            </a:endParaRPr>
          </a:p>
          <a:p>
            <a:pPr marL="228600" indent="-228600" defTabSz="512346">
              <a:buFont typeface="+mj-lt"/>
              <a:buAutoNum type="arabicPeriod"/>
              <a:defRPr/>
            </a:pPr>
            <a:r>
              <a:rPr lang="en-US" sz="1600" b="1" dirty="0">
                <a:solidFill>
                  <a:srgbClr val="006373"/>
                </a:solidFill>
                <a:latin typeface="Arial" panose="020B0604020202020204" pitchFamily="34" charset="0"/>
                <a:cs typeface="Arial" panose="020B0604020202020204" pitchFamily="34" charset="0"/>
              </a:rPr>
              <a:t> </a:t>
            </a:r>
          </a:p>
          <a:p>
            <a:pPr marL="228600" indent="-228600" defTabSz="512346">
              <a:buFont typeface="+mj-lt"/>
              <a:buAutoNum type="arabicPeriod"/>
              <a:defRPr/>
            </a:pPr>
            <a:endParaRPr lang="en-US" sz="1600" b="1" dirty="0">
              <a:solidFill>
                <a:srgbClr val="006373"/>
              </a:solidFill>
              <a:latin typeface="Arial" panose="020B0604020202020204" pitchFamily="34" charset="0"/>
              <a:cs typeface="Arial" panose="020B0604020202020204" pitchFamily="34" charset="0"/>
            </a:endParaRPr>
          </a:p>
          <a:p>
            <a:pPr marL="228600" indent="-228600" defTabSz="512346">
              <a:buFont typeface="+mj-lt"/>
              <a:buAutoNum type="arabicPeriod"/>
              <a:defRPr/>
            </a:pPr>
            <a:r>
              <a:rPr lang="en-US" sz="1800" b="1" dirty="0">
                <a:solidFill>
                  <a:srgbClr val="006373"/>
                </a:solidFill>
                <a:latin typeface="Arial" panose="020B0604020202020204" pitchFamily="34" charset="0"/>
                <a:cs typeface="Arial" panose="020B0604020202020204" pitchFamily="34" charset="0"/>
              </a:rPr>
              <a:t>  </a:t>
            </a:r>
            <a:r>
              <a:rPr lang="en-US" sz="1800" b="1" dirty="0">
                <a:solidFill>
                  <a:prstClr val="black"/>
                </a:solidFill>
                <a:latin typeface="Arial" panose="020B0604020202020204" pitchFamily="34" charset="0"/>
                <a:cs typeface="Arial" panose="020B0604020202020204" pitchFamily="34" charset="0"/>
              </a:rPr>
              <a:t> </a:t>
            </a:r>
            <a:endParaRPr lang="en-GB" dirty="0"/>
          </a:p>
        </p:txBody>
      </p:sp>
    </p:spTree>
    <p:extLst>
      <p:ext uri="{BB962C8B-B14F-4D97-AF65-F5344CB8AC3E}">
        <p14:creationId xmlns:p14="http://schemas.microsoft.com/office/powerpoint/2010/main" val="2057826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A89DCE-7DF2-30CC-60BA-78BC12BF1A0F}"/>
              </a:ext>
            </a:extLst>
          </p:cNvPr>
          <p:cNvSpPr txBox="1">
            <a:spLocks noGrp="1" noRot="1" noMove="1" noResize="1" noEditPoints="1" noAdjustHandles="1" noChangeArrowheads="1" noChangeShapeType="1"/>
          </p:cNvSpPr>
          <p:nvPr/>
        </p:nvSpPr>
        <p:spPr>
          <a:xfrm>
            <a:off x="4541928" y="232193"/>
            <a:ext cx="3047128" cy="341760"/>
          </a:xfrm>
          <a:prstGeom prst="rect">
            <a:avLst/>
          </a:prstGeom>
          <a:noFill/>
        </p:spPr>
        <p:txBody>
          <a:bodyPr wrap="square" rtlCol="0">
            <a:spAutoFit/>
          </a:bodyPr>
          <a:lstStyle/>
          <a:p>
            <a:r>
              <a:rPr lang="en-GB" sz="1621" b="1">
                <a:solidFill>
                  <a:schemeClr val="bg1"/>
                </a:solidFill>
                <a:latin typeface="Arial" panose="020B0604020202020204" pitchFamily="34" charset="0"/>
                <a:cs typeface="Arial" panose="020B0604020202020204" pitchFamily="34" charset="0"/>
              </a:rPr>
              <a:t>Embedding skills audit tool</a:t>
            </a:r>
          </a:p>
        </p:txBody>
      </p:sp>
      <p:sp>
        <p:nvSpPr>
          <p:cNvPr id="8" name="TextBox 7">
            <a:extLst>
              <a:ext uri="{FF2B5EF4-FFF2-40B4-BE49-F238E27FC236}">
                <a16:creationId xmlns:a16="http://schemas.microsoft.com/office/drawing/2014/main" id="{E9D45F6C-45E6-E3BF-E062-733950759A7B}"/>
              </a:ext>
            </a:extLst>
          </p:cNvPr>
          <p:cNvSpPr txBox="1">
            <a:spLocks noGrp="1" noRot="1" noMove="1" noResize="1" noEditPoints="1" noAdjustHandles="1" noChangeArrowheads="1" noChangeShapeType="1"/>
          </p:cNvSpPr>
          <p:nvPr/>
        </p:nvSpPr>
        <p:spPr>
          <a:xfrm>
            <a:off x="171106" y="898789"/>
            <a:ext cx="11788772" cy="5959211"/>
          </a:xfrm>
          <a:prstGeom prst="rect">
            <a:avLst/>
          </a:prstGeom>
          <a:noFill/>
        </p:spPr>
        <p:txBody>
          <a:bodyPr wrap="square" lIns="49418" tIns="24709" rIns="49418" bIns="24709" rtlCol="0" anchor="t">
            <a:spAutoFit/>
          </a:bodyPr>
          <a:lstStyle/>
          <a:p>
            <a:r>
              <a:rPr lang="en-US" sz="1200" u="sng" dirty="0">
                <a:solidFill>
                  <a:srgbClr val="006373"/>
                </a:solidFill>
                <a:latin typeface="Arial" panose="020B0604020202020204" pitchFamily="34" charset="0"/>
                <a:cs typeface="Arial" panose="020B0604020202020204" pitchFamily="34" charset="0"/>
              </a:rPr>
              <a:t>Step 2: Focused discussion – In pairs</a:t>
            </a:r>
          </a:p>
          <a:p>
            <a:r>
              <a:rPr lang="en-US" sz="1200" dirty="0">
                <a:latin typeface="Arial" panose="020B0604020202020204" pitchFamily="34" charset="0"/>
                <a:cs typeface="Arial" panose="020B0604020202020204" pitchFamily="34" charset="0"/>
              </a:rPr>
              <a:t>Once all scores have been inputted into the excel document, reflect on your department score across all statements discuss in pairs: </a:t>
            </a:r>
          </a:p>
          <a:p>
            <a:pPr marL="204111" indent="-204111">
              <a:buFont typeface="Arial" panose="020B0604020202020204" pitchFamily="34" charset="0"/>
              <a:buChar char="•"/>
            </a:pPr>
            <a:endParaRPr lang="en-GB" sz="1200" b="1" dirty="0">
              <a:solidFill>
                <a:srgbClr val="006373"/>
              </a:solidFill>
              <a:latin typeface="Arial" panose="020B0604020202020204" pitchFamily="34" charset="0"/>
              <a:cs typeface="Arial" panose="020B0604020202020204" pitchFamily="34" charset="0"/>
            </a:endParaRPr>
          </a:p>
          <a:p>
            <a:pPr marL="204111" indent="-204111">
              <a:buFont typeface="Arial" panose="020B0604020202020204" pitchFamily="34" charset="0"/>
              <a:buChar char="•"/>
            </a:pPr>
            <a:r>
              <a:rPr lang="en-GB" sz="1200" dirty="0">
                <a:latin typeface="Arial" panose="020B0604020202020204" pitchFamily="34" charset="0"/>
                <a:cs typeface="Arial" panose="020B0604020202020204" pitchFamily="34" charset="0"/>
              </a:rPr>
              <a:t>What you are doing well </a:t>
            </a:r>
          </a:p>
          <a:p>
            <a:pPr marL="204111" indent="-204111">
              <a:buFont typeface="Arial" panose="020B0604020202020204" pitchFamily="34" charset="0"/>
              <a:buChar char="•"/>
            </a:pPr>
            <a:r>
              <a:rPr lang="en-GB" sz="1200" dirty="0">
                <a:latin typeface="Arial" panose="020B0604020202020204" pitchFamily="34" charset="0"/>
                <a:cs typeface="Arial" panose="020B0604020202020204" pitchFamily="34" charset="0"/>
              </a:rPr>
              <a:t>What the challenges are </a:t>
            </a:r>
          </a:p>
          <a:p>
            <a:pPr marL="204111" indent="-204111">
              <a:buFont typeface="Arial" panose="020B0604020202020204" pitchFamily="34" charset="0"/>
              <a:buChar char="•"/>
            </a:pPr>
            <a:r>
              <a:rPr lang="en-GB" sz="1200" dirty="0">
                <a:latin typeface="Arial" panose="020B0604020202020204" pitchFamily="34" charset="0"/>
                <a:cs typeface="Arial" panose="020B0604020202020204" pitchFamily="34" charset="0"/>
              </a:rPr>
              <a:t>What the opportunities are </a:t>
            </a:r>
          </a:p>
          <a:p>
            <a:pPr marL="204111" indent="-204111">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Capture the key points of your discussion within the focused discussion worksheet provided. </a:t>
            </a:r>
            <a:r>
              <a:rPr lang="en-GB" sz="1200" dirty="0">
                <a:latin typeface="Arial" panose="020B0604020202020204" pitchFamily="34" charset="0"/>
                <a:cs typeface="Arial" panose="020B0604020202020204" pitchFamily="34" charset="0"/>
              </a:rPr>
              <a:t>There are reflective questions within the worksheet to support your discussion. Use the last box in the worksheet to capture what you feel the priorities should be regarding your establishments approach to embedding skills moving forward. For example, any specific statements, concerns or areas for improvement that you think need to be prioritised and actioned against.</a:t>
            </a:r>
          </a:p>
          <a:p>
            <a:endParaRPr lang="en-GB" sz="1200" dirty="0">
              <a:latin typeface="Arial" panose="020B0604020202020204" pitchFamily="34" charset="0"/>
              <a:cs typeface="Arial" panose="020B0604020202020204" pitchFamily="34" charset="0"/>
            </a:endParaRPr>
          </a:p>
          <a:p>
            <a:r>
              <a:rPr lang="en-GB" sz="1200" dirty="0">
                <a:solidFill>
                  <a:srgbClr val="000000"/>
                </a:solidFill>
                <a:latin typeface="Arial" panose="020B0604020202020204" pitchFamily="34" charset="0"/>
                <a:cs typeface="Arial" panose="020B0604020202020204" pitchFamily="34" charset="0"/>
              </a:rPr>
              <a:t>Within the ‘Embedding Skills Audit Tool- Scoresheet’ excel document, an overall establishment score for each statement across the commit, embed and mainstream stages has been automatically generated. You can view your establishment’s average scores as a bar chart within the ‘Bar Chart’ tab. </a:t>
            </a:r>
            <a:r>
              <a:rPr lang="en-US" sz="1200" dirty="0">
                <a:latin typeface="Arial" panose="020B0604020202020204" pitchFamily="34" charset="0"/>
                <a:cs typeface="Arial" panose="020B0604020202020204" pitchFamily="34" charset="0"/>
              </a:rPr>
              <a:t>Prior to moving into the actin planning step, the facilitator should show staff the average whole school scores, depicted in a bar chart within the ‘Embedding Skills Audit Tool- Excel Scoresheet’ and discuss any themes highlighted. </a:t>
            </a:r>
          </a:p>
          <a:p>
            <a:endParaRPr lang="en-GB" sz="1200" dirty="0">
              <a:solidFill>
                <a:srgbClr val="000000"/>
              </a:solidFill>
              <a:latin typeface="Arial" panose="020B0604020202020204" pitchFamily="34" charset="0"/>
              <a:cs typeface="Arial" panose="020B0604020202020204" pitchFamily="34" charset="0"/>
            </a:endParaRPr>
          </a:p>
          <a:p>
            <a:pPr marL="250604" lvl="1" indent="-250604" fontAlgn="base"/>
            <a:r>
              <a:rPr lang="en-GB" sz="1200" u="sng" dirty="0">
                <a:solidFill>
                  <a:srgbClr val="006373"/>
                </a:solidFill>
                <a:latin typeface="Arial" panose="020B0604020202020204" pitchFamily="34" charset="0"/>
                <a:cs typeface="Arial" panose="020B0604020202020204" pitchFamily="34" charset="0"/>
              </a:rPr>
              <a:t>Step 3: Action planning – As a group</a:t>
            </a:r>
            <a:endParaRPr lang="en-GB" sz="1200" u="sng" dirty="0">
              <a:solidFill>
                <a:srgbClr val="000000"/>
              </a:solidFill>
              <a:latin typeface="Arial" panose="020B0604020202020204" pitchFamily="34" charset="0"/>
              <a:cs typeface="Arial" panose="020B0604020202020204" pitchFamily="34" charset="0"/>
            </a:endParaRPr>
          </a:p>
          <a:p>
            <a:pPr indent="-250877" fontAlgn="base"/>
            <a:r>
              <a:rPr lang="en-GB" sz="1200" dirty="0">
                <a:solidFill>
                  <a:srgbClr val="000000"/>
                </a:solidFill>
                <a:latin typeface="Arial" panose="020B0604020202020204" pitchFamily="34" charset="0"/>
                <a:cs typeface="Arial" panose="020B0604020202020204" pitchFamily="34" charset="0"/>
              </a:rPr>
              <a:t>Using this quantitative data and the qualitative data captured on the focused discussion worksheets, consider the following: </a:t>
            </a:r>
          </a:p>
          <a:p>
            <a:pPr indent="-250877" fontAlgn="base"/>
            <a:endParaRPr lang="en-GB" sz="1200" dirty="0">
              <a:solidFill>
                <a:srgbClr val="000000"/>
              </a:solidFill>
              <a:latin typeface="Arial" panose="020B0604020202020204" pitchFamily="34" charset="0"/>
              <a:cs typeface="Arial" panose="020B0604020202020204" pitchFamily="34" charset="0"/>
            </a:endParaRPr>
          </a:p>
          <a:p>
            <a:pPr marL="250604" lvl="1" indent="-250604" fontAlgn="base">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What are your establishments overall areas of strength </a:t>
            </a:r>
          </a:p>
          <a:p>
            <a:pPr marL="250604" lvl="1" indent="-250604" fontAlgn="base">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What are your establishments overall areas for improvement</a:t>
            </a:r>
          </a:p>
          <a:p>
            <a:pPr marL="250604" lvl="1" indent="-250604" fontAlgn="base">
              <a:buFont typeface="Arial" panose="020B0604020202020204" pitchFamily="34" charset="0"/>
              <a:buChar char="•"/>
            </a:pPr>
            <a:endParaRPr lang="en-GB" sz="1200" dirty="0">
              <a:solidFill>
                <a:srgbClr val="000000"/>
              </a:solidFill>
              <a:latin typeface="Arial" panose="020B0604020202020204" pitchFamily="34" charset="0"/>
              <a:cs typeface="Arial" panose="020B0604020202020204" pitchFamily="34" charset="0"/>
            </a:endParaRPr>
          </a:p>
          <a:p>
            <a:pPr indent="-250877" fontAlgn="base"/>
            <a:r>
              <a:rPr lang="en-GB" sz="1200" dirty="0">
                <a:solidFill>
                  <a:srgbClr val="000000"/>
                </a:solidFill>
                <a:latin typeface="Arial" panose="020B0604020202020204" pitchFamily="34" charset="0"/>
                <a:cs typeface="Arial" panose="020B0604020202020204" pitchFamily="34" charset="0"/>
              </a:rPr>
              <a:t>Capture key points within the action planning worksheet provided. From these key points, identify key areas for improvement that you would like to action against. Taking each key area for improvement in turn, identify targets you would like to meet and break these down into:</a:t>
            </a:r>
          </a:p>
          <a:p>
            <a:pPr indent="-250877" fontAlgn="base">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Tasks </a:t>
            </a:r>
          </a:p>
          <a:p>
            <a:pPr indent="-250877" fontAlgn="base">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Staff responsible</a:t>
            </a:r>
          </a:p>
          <a:p>
            <a:pPr indent="-250877" fontAlgn="base">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Resource required</a:t>
            </a:r>
          </a:p>
          <a:p>
            <a:pPr indent="-250877" fontAlgn="base">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Timescale </a:t>
            </a:r>
          </a:p>
          <a:p>
            <a:pPr indent="-250877" fontAlgn="base">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Success criteria</a:t>
            </a:r>
          </a:p>
          <a:p>
            <a:pPr indent="-250877" fontAlgn="base">
              <a:buFont typeface="Arial" panose="020B0604020202020204" pitchFamily="34" charset="0"/>
              <a:buChar char="•"/>
            </a:pPr>
            <a:endParaRPr lang="en-GB" sz="1200" dirty="0">
              <a:solidFill>
                <a:srgbClr val="000000"/>
              </a:solidFill>
              <a:latin typeface="Arial" panose="020B0604020202020204" pitchFamily="34" charset="0"/>
              <a:cs typeface="Arial" panose="020B0604020202020204" pitchFamily="34" charset="0"/>
            </a:endParaRPr>
          </a:p>
          <a:p>
            <a:pPr fontAlgn="base"/>
            <a:r>
              <a:rPr lang="en-GB" sz="1200" dirty="0">
                <a:solidFill>
                  <a:srgbClr val="000000"/>
                </a:solidFill>
                <a:latin typeface="Arial" panose="020B0604020202020204" pitchFamily="34" charset="0"/>
                <a:cs typeface="Arial" panose="020B0604020202020204" pitchFamily="34" charset="0"/>
              </a:rPr>
              <a:t>Finally, decide the best way to monitor progress with your key areas for improvement and communicate these to all staff. </a:t>
            </a:r>
          </a:p>
        </p:txBody>
      </p:sp>
      <p:sp>
        <p:nvSpPr>
          <p:cNvPr id="2" name="Rectangle 1">
            <a:extLst>
              <a:ext uri="{FF2B5EF4-FFF2-40B4-BE49-F238E27FC236}">
                <a16:creationId xmlns:a16="http://schemas.microsoft.com/office/drawing/2014/main" id="{B38D46D0-64A8-F994-C9F4-B1E338A12BB3}"/>
              </a:ext>
            </a:extLst>
          </p:cNvPr>
          <p:cNvSpPr>
            <a:spLocks noGrp="1" noRot="1" noMove="1" noResize="1" noEditPoints="1" noAdjustHandles="1" noChangeArrowheads="1" noChangeShapeType="1"/>
          </p:cNvSpPr>
          <p:nvPr/>
        </p:nvSpPr>
        <p:spPr>
          <a:xfrm>
            <a:off x="-10298" y="-1577"/>
            <a:ext cx="12202297" cy="820609"/>
          </a:xfrm>
          <a:prstGeom prst="rect">
            <a:avLst/>
          </a:prstGeom>
          <a:solidFill>
            <a:srgbClr val="142B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43C3BDD3-AB07-9B29-5AA6-8A86925752E8}"/>
              </a:ext>
            </a:extLst>
          </p:cNvPr>
          <p:cNvSpPr>
            <a:spLocks noGrp="1" noRot="1" noMove="1" noResize="1" noEditPoints="1" noAdjustHandles="1" noChangeArrowheads="1" noChangeShapeType="1"/>
          </p:cNvSpPr>
          <p:nvPr>
            <p:ph type="ctrTitle"/>
          </p:nvPr>
        </p:nvSpPr>
        <p:spPr>
          <a:xfrm>
            <a:off x="82326" y="169002"/>
            <a:ext cx="7506730" cy="563218"/>
          </a:xfrm>
        </p:spPr>
        <p:txBody>
          <a:bodyPr>
            <a:noAutofit/>
          </a:bodyPr>
          <a:lstStyle/>
          <a:p>
            <a:pPr algn="l"/>
            <a:r>
              <a:rPr lang="en-GB" sz="4000" dirty="0">
                <a:solidFill>
                  <a:schemeClr val="bg1"/>
                </a:solidFill>
                <a:latin typeface="Arial" panose="020B0604020202020204" pitchFamily="34" charset="0"/>
                <a:cs typeface="Arial" panose="020B0604020202020204" pitchFamily="34" charset="0"/>
              </a:rPr>
              <a:t>Workshop guidance</a:t>
            </a:r>
            <a:endParaRPr lang="en-GB" sz="4000" dirty="0">
              <a:solidFill>
                <a:schemeClr val="bg1"/>
              </a:solidFill>
              <a:latin typeface="Arial" panose="020B0604020202020204" pitchFamily="34" charset="0"/>
              <a:ea typeface="Calibri Light"/>
              <a:cs typeface="Arial" panose="020B0604020202020204" pitchFamily="34" charset="0"/>
            </a:endParaRPr>
          </a:p>
        </p:txBody>
      </p:sp>
    </p:spTree>
    <p:extLst>
      <p:ext uri="{BB962C8B-B14F-4D97-AF65-F5344CB8AC3E}">
        <p14:creationId xmlns:p14="http://schemas.microsoft.com/office/powerpoint/2010/main" val="347454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11B8B-2B1D-A3A9-0A53-D57592C2704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3430661-8C04-EDE1-5064-23BCBD984C8E}"/>
              </a:ext>
            </a:extLst>
          </p:cNvPr>
          <p:cNvSpPr>
            <a:spLocks noGrp="1" noRot="1" noMove="1" noResize="1" noEditPoints="1" noAdjustHandles="1" noChangeArrowheads="1" noChangeShapeType="1"/>
          </p:cNvSpPr>
          <p:nvPr/>
        </p:nvSpPr>
        <p:spPr>
          <a:xfrm>
            <a:off x="0" y="0"/>
            <a:ext cx="12192000" cy="908720"/>
          </a:xfrm>
          <a:prstGeom prst="rect">
            <a:avLst/>
          </a:prstGeom>
          <a:solidFill>
            <a:srgbClr val="142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56235AB-3B83-5ABD-1D0E-4461832EBB12}"/>
              </a:ext>
            </a:extLst>
          </p:cNvPr>
          <p:cNvSpPr>
            <a:spLocks noGrp="1" noRot="1" noMove="1" noResize="1" noEditPoints="1" noAdjustHandles="1" noChangeArrowheads="1" noChangeShapeType="1"/>
          </p:cNvSpPr>
          <p:nvPr/>
        </p:nvSpPr>
        <p:spPr>
          <a:xfrm>
            <a:off x="198304" y="196041"/>
            <a:ext cx="11821098" cy="495648"/>
          </a:xfrm>
          <a:prstGeom prst="rect">
            <a:avLst/>
          </a:prstGeom>
          <a:solidFill>
            <a:schemeClr val="bg1"/>
          </a:solidFill>
          <a:ln w="38100">
            <a:solidFill>
              <a:srgbClr val="006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7418">
              <a:defRPr/>
            </a:pPr>
            <a:endParaRPr lang="en-GB" sz="629">
              <a:solidFill>
                <a:prstClr val="white"/>
              </a:solidFill>
              <a:latin typeface="Calibri" panose="020F0502020204030204"/>
            </a:endParaRPr>
          </a:p>
        </p:txBody>
      </p:sp>
      <p:sp>
        <p:nvSpPr>
          <p:cNvPr id="7" name="TextBox 6">
            <a:extLst>
              <a:ext uri="{FF2B5EF4-FFF2-40B4-BE49-F238E27FC236}">
                <a16:creationId xmlns:a16="http://schemas.microsoft.com/office/drawing/2014/main" id="{12BF84BD-3E2D-DB25-D050-301EBA7DC9E5}"/>
              </a:ext>
            </a:extLst>
          </p:cNvPr>
          <p:cNvSpPr txBox="1">
            <a:spLocks noGrp="1" noRot="1" noMove="1" noResize="1" noEditPoints="1" noAdjustHandles="1" noChangeArrowheads="1" noChangeShapeType="1"/>
          </p:cNvSpPr>
          <p:nvPr/>
        </p:nvSpPr>
        <p:spPr>
          <a:xfrm>
            <a:off x="198304" y="264087"/>
            <a:ext cx="771365" cy="323165"/>
          </a:xfrm>
          <a:prstGeom prst="rect">
            <a:avLst/>
          </a:prstGeom>
          <a:noFill/>
        </p:spPr>
        <p:txBody>
          <a:bodyPr wrap="none" rtlCol="0">
            <a:spAutoFit/>
          </a:bodyPr>
          <a:lstStyle/>
          <a:p>
            <a:pPr defTabSz="250882"/>
            <a:r>
              <a:rPr lang="en-GB" sz="1500" b="1" dirty="0">
                <a:solidFill>
                  <a:srgbClr val="006373"/>
                </a:solidFill>
                <a:latin typeface="Arial" panose="020B0604020202020204" pitchFamily="34" charset="0"/>
                <a:cs typeface="Arial" panose="020B0604020202020204" pitchFamily="34" charset="0"/>
              </a:rPr>
              <a:t>AFI 1: </a:t>
            </a:r>
          </a:p>
        </p:txBody>
      </p:sp>
      <p:sp>
        <p:nvSpPr>
          <p:cNvPr id="12" name="Rectangle 11">
            <a:extLst>
              <a:ext uri="{FF2B5EF4-FFF2-40B4-BE49-F238E27FC236}">
                <a16:creationId xmlns:a16="http://schemas.microsoft.com/office/drawing/2014/main" id="{DFAD5FAE-8CBD-5112-368C-1645731CC72B}"/>
              </a:ext>
            </a:extLst>
          </p:cNvPr>
          <p:cNvSpPr>
            <a:spLocks noGrp="1" noRot="1" noMove="1" noResize="1" noEditPoints="1" noAdjustHandles="1" noChangeArrowheads="1" noChangeShapeType="1"/>
          </p:cNvSpPr>
          <p:nvPr/>
        </p:nvSpPr>
        <p:spPr>
          <a:xfrm>
            <a:off x="198304" y="978871"/>
            <a:ext cx="11821098" cy="1544884"/>
          </a:xfrm>
          <a:prstGeom prst="rect">
            <a:avLst/>
          </a:prstGeom>
          <a:noFill/>
          <a:ln w="38100">
            <a:solidFill>
              <a:srgbClr val="006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7418">
              <a:defRPr/>
            </a:pPr>
            <a:endParaRPr lang="en-GB" sz="629">
              <a:solidFill>
                <a:prstClr val="white"/>
              </a:solidFill>
              <a:latin typeface="Calibri" panose="020F0502020204030204"/>
            </a:endParaRPr>
          </a:p>
        </p:txBody>
      </p:sp>
      <p:sp>
        <p:nvSpPr>
          <p:cNvPr id="14" name="TextBox 13">
            <a:extLst>
              <a:ext uri="{FF2B5EF4-FFF2-40B4-BE49-F238E27FC236}">
                <a16:creationId xmlns:a16="http://schemas.microsoft.com/office/drawing/2014/main" id="{7ECC7627-71E2-8910-1FC1-CA58D7F9DE6F}"/>
              </a:ext>
            </a:extLst>
          </p:cNvPr>
          <p:cNvSpPr txBox="1">
            <a:spLocks noGrp="1" noRot="1" noMove="1" noResize="1" noEditPoints="1" noAdjustHandles="1" noChangeArrowheads="1" noChangeShapeType="1"/>
          </p:cNvSpPr>
          <p:nvPr/>
        </p:nvSpPr>
        <p:spPr>
          <a:xfrm>
            <a:off x="172598" y="999854"/>
            <a:ext cx="866071" cy="323165"/>
          </a:xfrm>
          <a:prstGeom prst="rect">
            <a:avLst/>
          </a:prstGeom>
          <a:noFill/>
        </p:spPr>
        <p:txBody>
          <a:bodyPr wrap="none" rtlCol="0">
            <a:spAutoFit/>
          </a:bodyPr>
          <a:lstStyle/>
          <a:p>
            <a:pPr defTabSz="250882"/>
            <a:r>
              <a:rPr lang="en-GB" sz="1500" b="1">
                <a:solidFill>
                  <a:srgbClr val="006373"/>
                </a:solidFill>
                <a:latin typeface="Arial" panose="020B0604020202020204" pitchFamily="34" charset="0"/>
                <a:cs typeface="Arial" panose="020B0604020202020204" pitchFamily="34" charset="0"/>
              </a:rPr>
              <a:t>Targets</a:t>
            </a:r>
          </a:p>
        </p:txBody>
      </p:sp>
      <p:graphicFrame>
        <p:nvGraphicFramePr>
          <p:cNvPr id="15" name="Table 14">
            <a:extLst>
              <a:ext uri="{FF2B5EF4-FFF2-40B4-BE49-F238E27FC236}">
                <a16:creationId xmlns:a16="http://schemas.microsoft.com/office/drawing/2014/main" id="{328B4D5E-F6D5-4A74-79E0-83867CF1711D}"/>
              </a:ext>
            </a:extLst>
          </p:cNvPr>
          <p:cNvGraphicFramePr>
            <a:graphicFrameLocks noGrp="1" noDrilldown="1" noMove="1" noResize="1"/>
          </p:cNvGraphicFramePr>
          <p:nvPr>
            <p:extLst>
              <p:ext uri="{D42A27DB-BD31-4B8C-83A1-F6EECF244321}">
                <p14:modId xmlns:p14="http://schemas.microsoft.com/office/powerpoint/2010/main" val="1580293628"/>
              </p:ext>
            </p:extLst>
          </p:nvPr>
        </p:nvGraphicFramePr>
        <p:xfrm>
          <a:off x="198304" y="2679068"/>
          <a:ext cx="11821100" cy="3997761"/>
        </p:xfrm>
        <a:graphic>
          <a:graphicData uri="http://schemas.openxmlformats.org/drawingml/2006/table">
            <a:tbl>
              <a:tblPr firstRow="1" bandRow="1">
                <a:tableStyleId>{5C22544A-7EE6-4342-B048-85BDC9FD1C3A}</a:tableStyleId>
              </a:tblPr>
              <a:tblGrid>
                <a:gridCol w="2364220">
                  <a:extLst>
                    <a:ext uri="{9D8B030D-6E8A-4147-A177-3AD203B41FA5}">
                      <a16:colId xmlns:a16="http://schemas.microsoft.com/office/drawing/2014/main" val="3929584117"/>
                    </a:ext>
                  </a:extLst>
                </a:gridCol>
                <a:gridCol w="2364220">
                  <a:extLst>
                    <a:ext uri="{9D8B030D-6E8A-4147-A177-3AD203B41FA5}">
                      <a16:colId xmlns:a16="http://schemas.microsoft.com/office/drawing/2014/main" val="1531336239"/>
                    </a:ext>
                  </a:extLst>
                </a:gridCol>
                <a:gridCol w="2364220">
                  <a:extLst>
                    <a:ext uri="{9D8B030D-6E8A-4147-A177-3AD203B41FA5}">
                      <a16:colId xmlns:a16="http://schemas.microsoft.com/office/drawing/2014/main" val="1963437770"/>
                    </a:ext>
                  </a:extLst>
                </a:gridCol>
                <a:gridCol w="2364220">
                  <a:extLst>
                    <a:ext uri="{9D8B030D-6E8A-4147-A177-3AD203B41FA5}">
                      <a16:colId xmlns:a16="http://schemas.microsoft.com/office/drawing/2014/main" val="1063679873"/>
                    </a:ext>
                  </a:extLst>
                </a:gridCol>
                <a:gridCol w="2364220">
                  <a:extLst>
                    <a:ext uri="{9D8B030D-6E8A-4147-A177-3AD203B41FA5}">
                      <a16:colId xmlns:a16="http://schemas.microsoft.com/office/drawing/2014/main" val="1720310556"/>
                    </a:ext>
                  </a:extLst>
                </a:gridCol>
              </a:tblGrid>
              <a:tr h="542199">
                <a:tc>
                  <a:txBody>
                    <a:bodyPr/>
                    <a:lstStyle/>
                    <a:p>
                      <a:r>
                        <a:rPr lang="en-GB" sz="1300" b="1">
                          <a:latin typeface="Arial" panose="020B0604020202020204" pitchFamily="34" charset="0"/>
                          <a:cs typeface="Arial" panose="020B0604020202020204" pitchFamily="34" charset="0"/>
                        </a:rPr>
                        <a:t>Task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859C"/>
                    </a:solidFill>
                  </a:tcPr>
                </a:tc>
                <a:tc>
                  <a:txBody>
                    <a:bodyPr/>
                    <a:lstStyle/>
                    <a:p>
                      <a:r>
                        <a:rPr lang="en-GB" sz="1300" b="1">
                          <a:latin typeface="Arial" panose="020B0604020202020204" pitchFamily="34" charset="0"/>
                          <a:cs typeface="Arial" panose="020B0604020202020204" pitchFamily="34" charset="0"/>
                        </a:rPr>
                        <a:t>Staff Responsible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859C"/>
                    </a:solidFill>
                  </a:tcPr>
                </a:tc>
                <a:tc>
                  <a:txBody>
                    <a:bodyPr/>
                    <a:lstStyle/>
                    <a:p>
                      <a:r>
                        <a:rPr lang="en-GB" sz="1300" b="1">
                          <a:latin typeface="Arial" panose="020B0604020202020204" pitchFamily="34" charset="0"/>
                          <a:cs typeface="Arial" panose="020B0604020202020204" pitchFamily="34" charset="0"/>
                        </a:rPr>
                        <a:t>Resource Required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859C"/>
                    </a:solidFill>
                  </a:tcPr>
                </a:tc>
                <a:tc>
                  <a:txBody>
                    <a:bodyPr/>
                    <a:lstStyle/>
                    <a:p>
                      <a:r>
                        <a:rPr lang="en-GB" sz="1300" b="1">
                          <a:latin typeface="Arial" panose="020B0604020202020204" pitchFamily="34" charset="0"/>
                          <a:cs typeface="Arial" panose="020B0604020202020204" pitchFamily="34" charset="0"/>
                        </a:rPr>
                        <a:t>Timescale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859C"/>
                    </a:solidFill>
                  </a:tcPr>
                </a:tc>
                <a:tc>
                  <a:txBody>
                    <a:bodyPr/>
                    <a:lstStyle/>
                    <a:p>
                      <a:r>
                        <a:rPr lang="en-GB" sz="1300" b="1">
                          <a:latin typeface="Arial" panose="020B0604020202020204" pitchFamily="34" charset="0"/>
                          <a:cs typeface="Arial" panose="020B0604020202020204" pitchFamily="34" charset="0"/>
                        </a:rPr>
                        <a:t>Success Criteria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859C"/>
                    </a:solidFill>
                  </a:tcPr>
                </a:tc>
                <a:extLst>
                  <a:ext uri="{0D108BD9-81ED-4DB2-BD59-A6C34878D82A}">
                    <a16:rowId xmlns:a16="http://schemas.microsoft.com/office/drawing/2014/main" val="3049122251"/>
                  </a:ext>
                </a:extLst>
              </a:tr>
              <a:tr h="575927">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5909874"/>
                  </a:ext>
                </a:extLst>
              </a:tr>
              <a:tr h="575927">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5367463"/>
                  </a:ext>
                </a:extLst>
              </a:tr>
              <a:tr h="575927">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6794505"/>
                  </a:ext>
                </a:extLst>
              </a:tr>
              <a:tr h="575927">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234079"/>
                  </a:ext>
                </a:extLst>
              </a:tr>
              <a:tr h="575927">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9697748"/>
                  </a:ext>
                </a:extLst>
              </a:tr>
              <a:tr h="575927">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37725598"/>
                  </a:ext>
                </a:extLst>
              </a:tr>
            </a:tbl>
          </a:graphicData>
        </a:graphic>
      </p:graphicFrame>
    </p:spTree>
    <p:extLst>
      <p:ext uri="{BB962C8B-B14F-4D97-AF65-F5344CB8AC3E}">
        <p14:creationId xmlns:p14="http://schemas.microsoft.com/office/powerpoint/2010/main" val="2003334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91085-D72F-A8D9-3B6C-30A80825C2D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3ADD15D-2464-405B-0D4D-A77137D897F6}"/>
              </a:ext>
            </a:extLst>
          </p:cNvPr>
          <p:cNvSpPr>
            <a:spLocks noGrp="1" noRot="1" noMove="1" noResize="1" noEditPoints="1" noAdjustHandles="1" noChangeArrowheads="1" noChangeShapeType="1"/>
          </p:cNvSpPr>
          <p:nvPr/>
        </p:nvSpPr>
        <p:spPr>
          <a:xfrm>
            <a:off x="0" y="0"/>
            <a:ext cx="12192000" cy="908720"/>
          </a:xfrm>
          <a:prstGeom prst="rect">
            <a:avLst/>
          </a:prstGeom>
          <a:solidFill>
            <a:srgbClr val="142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6A13CFB-6490-3E30-073B-1B24E53B552B}"/>
              </a:ext>
            </a:extLst>
          </p:cNvPr>
          <p:cNvSpPr>
            <a:spLocks noGrp="1" noRot="1" noMove="1" noResize="1" noEditPoints="1" noAdjustHandles="1" noChangeArrowheads="1" noChangeShapeType="1"/>
          </p:cNvSpPr>
          <p:nvPr/>
        </p:nvSpPr>
        <p:spPr>
          <a:xfrm>
            <a:off x="198304" y="196041"/>
            <a:ext cx="11821098" cy="495648"/>
          </a:xfrm>
          <a:prstGeom prst="rect">
            <a:avLst/>
          </a:prstGeom>
          <a:solidFill>
            <a:schemeClr val="bg1"/>
          </a:solidFill>
          <a:ln w="38100">
            <a:solidFill>
              <a:srgbClr val="006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7418">
              <a:defRPr/>
            </a:pPr>
            <a:endParaRPr lang="en-GB" sz="629">
              <a:solidFill>
                <a:prstClr val="white"/>
              </a:solidFill>
              <a:latin typeface="Calibri" panose="020F0502020204030204"/>
            </a:endParaRPr>
          </a:p>
        </p:txBody>
      </p:sp>
      <p:sp>
        <p:nvSpPr>
          <p:cNvPr id="7" name="TextBox 6">
            <a:extLst>
              <a:ext uri="{FF2B5EF4-FFF2-40B4-BE49-F238E27FC236}">
                <a16:creationId xmlns:a16="http://schemas.microsoft.com/office/drawing/2014/main" id="{00718C8E-8803-A81A-7044-17E2CD49B173}"/>
              </a:ext>
            </a:extLst>
          </p:cNvPr>
          <p:cNvSpPr txBox="1">
            <a:spLocks noGrp="1" noRot="1" noMove="1" noResize="1" noEditPoints="1" noAdjustHandles="1" noChangeArrowheads="1" noChangeShapeType="1"/>
          </p:cNvSpPr>
          <p:nvPr/>
        </p:nvSpPr>
        <p:spPr>
          <a:xfrm>
            <a:off x="198304" y="264087"/>
            <a:ext cx="771365" cy="323165"/>
          </a:xfrm>
          <a:prstGeom prst="rect">
            <a:avLst/>
          </a:prstGeom>
          <a:noFill/>
        </p:spPr>
        <p:txBody>
          <a:bodyPr wrap="none" rtlCol="0">
            <a:spAutoFit/>
          </a:bodyPr>
          <a:lstStyle/>
          <a:p>
            <a:pPr defTabSz="250882"/>
            <a:r>
              <a:rPr lang="en-GB" sz="1500" b="1" dirty="0">
                <a:solidFill>
                  <a:srgbClr val="006373"/>
                </a:solidFill>
                <a:latin typeface="Arial" panose="020B0604020202020204" pitchFamily="34" charset="0"/>
                <a:cs typeface="Arial" panose="020B0604020202020204" pitchFamily="34" charset="0"/>
              </a:rPr>
              <a:t>AFI 2: </a:t>
            </a:r>
          </a:p>
        </p:txBody>
      </p:sp>
      <p:sp>
        <p:nvSpPr>
          <p:cNvPr id="12" name="Rectangle 11">
            <a:extLst>
              <a:ext uri="{FF2B5EF4-FFF2-40B4-BE49-F238E27FC236}">
                <a16:creationId xmlns:a16="http://schemas.microsoft.com/office/drawing/2014/main" id="{049F28FB-55B3-CE1E-4090-B16EABCEE821}"/>
              </a:ext>
            </a:extLst>
          </p:cNvPr>
          <p:cNvSpPr>
            <a:spLocks noGrp="1" noRot="1" noMove="1" noResize="1" noEditPoints="1" noAdjustHandles="1" noChangeArrowheads="1" noChangeShapeType="1"/>
          </p:cNvSpPr>
          <p:nvPr/>
        </p:nvSpPr>
        <p:spPr>
          <a:xfrm>
            <a:off x="198304" y="978871"/>
            <a:ext cx="11821098" cy="1544884"/>
          </a:xfrm>
          <a:prstGeom prst="rect">
            <a:avLst/>
          </a:prstGeom>
          <a:noFill/>
          <a:ln w="38100">
            <a:solidFill>
              <a:srgbClr val="006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7418">
              <a:defRPr/>
            </a:pPr>
            <a:endParaRPr lang="en-GB" sz="629">
              <a:solidFill>
                <a:prstClr val="white"/>
              </a:solidFill>
              <a:latin typeface="Calibri" panose="020F0502020204030204"/>
            </a:endParaRPr>
          </a:p>
        </p:txBody>
      </p:sp>
      <p:sp>
        <p:nvSpPr>
          <p:cNvPr id="14" name="TextBox 13">
            <a:extLst>
              <a:ext uri="{FF2B5EF4-FFF2-40B4-BE49-F238E27FC236}">
                <a16:creationId xmlns:a16="http://schemas.microsoft.com/office/drawing/2014/main" id="{E67819B2-E27C-E68A-C271-5D3F11BF74B3}"/>
              </a:ext>
            </a:extLst>
          </p:cNvPr>
          <p:cNvSpPr txBox="1">
            <a:spLocks noGrp="1" noRot="1" noMove="1" noResize="1" noEditPoints="1" noAdjustHandles="1" noChangeArrowheads="1" noChangeShapeType="1"/>
          </p:cNvSpPr>
          <p:nvPr/>
        </p:nvSpPr>
        <p:spPr>
          <a:xfrm>
            <a:off x="172598" y="999854"/>
            <a:ext cx="866071" cy="323165"/>
          </a:xfrm>
          <a:prstGeom prst="rect">
            <a:avLst/>
          </a:prstGeom>
          <a:noFill/>
        </p:spPr>
        <p:txBody>
          <a:bodyPr wrap="none" rtlCol="0">
            <a:spAutoFit/>
          </a:bodyPr>
          <a:lstStyle/>
          <a:p>
            <a:pPr defTabSz="250882"/>
            <a:r>
              <a:rPr lang="en-GB" sz="1500" b="1">
                <a:solidFill>
                  <a:srgbClr val="006373"/>
                </a:solidFill>
                <a:latin typeface="Arial" panose="020B0604020202020204" pitchFamily="34" charset="0"/>
                <a:cs typeface="Arial" panose="020B0604020202020204" pitchFamily="34" charset="0"/>
              </a:rPr>
              <a:t>Targets</a:t>
            </a:r>
          </a:p>
        </p:txBody>
      </p:sp>
      <p:graphicFrame>
        <p:nvGraphicFramePr>
          <p:cNvPr id="15" name="Table 14">
            <a:extLst>
              <a:ext uri="{FF2B5EF4-FFF2-40B4-BE49-F238E27FC236}">
                <a16:creationId xmlns:a16="http://schemas.microsoft.com/office/drawing/2014/main" id="{98F17D9E-A653-61E8-6032-FD4E0C254104}"/>
              </a:ext>
            </a:extLst>
          </p:cNvPr>
          <p:cNvGraphicFramePr>
            <a:graphicFrameLocks noGrp="1" noDrilldown="1" noMove="1" noResize="1"/>
          </p:cNvGraphicFramePr>
          <p:nvPr>
            <p:extLst>
              <p:ext uri="{D42A27DB-BD31-4B8C-83A1-F6EECF244321}">
                <p14:modId xmlns:p14="http://schemas.microsoft.com/office/powerpoint/2010/main" val="1394112745"/>
              </p:ext>
            </p:extLst>
          </p:nvPr>
        </p:nvGraphicFramePr>
        <p:xfrm>
          <a:off x="198304" y="2679068"/>
          <a:ext cx="11821100" cy="3997761"/>
        </p:xfrm>
        <a:graphic>
          <a:graphicData uri="http://schemas.openxmlformats.org/drawingml/2006/table">
            <a:tbl>
              <a:tblPr firstRow="1" bandRow="1">
                <a:tableStyleId>{5C22544A-7EE6-4342-B048-85BDC9FD1C3A}</a:tableStyleId>
              </a:tblPr>
              <a:tblGrid>
                <a:gridCol w="2364220">
                  <a:extLst>
                    <a:ext uri="{9D8B030D-6E8A-4147-A177-3AD203B41FA5}">
                      <a16:colId xmlns:a16="http://schemas.microsoft.com/office/drawing/2014/main" val="3929584117"/>
                    </a:ext>
                  </a:extLst>
                </a:gridCol>
                <a:gridCol w="2364220">
                  <a:extLst>
                    <a:ext uri="{9D8B030D-6E8A-4147-A177-3AD203B41FA5}">
                      <a16:colId xmlns:a16="http://schemas.microsoft.com/office/drawing/2014/main" val="1531336239"/>
                    </a:ext>
                  </a:extLst>
                </a:gridCol>
                <a:gridCol w="2364220">
                  <a:extLst>
                    <a:ext uri="{9D8B030D-6E8A-4147-A177-3AD203B41FA5}">
                      <a16:colId xmlns:a16="http://schemas.microsoft.com/office/drawing/2014/main" val="1963437770"/>
                    </a:ext>
                  </a:extLst>
                </a:gridCol>
                <a:gridCol w="2364220">
                  <a:extLst>
                    <a:ext uri="{9D8B030D-6E8A-4147-A177-3AD203B41FA5}">
                      <a16:colId xmlns:a16="http://schemas.microsoft.com/office/drawing/2014/main" val="1063679873"/>
                    </a:ext>
                  </a:extLst>
                </a:gridCol>
                <a:gridCol w="2364220">
                  <a:extLst>
                    <a:ext uri="{9D8B030D-6E8A-4147-A177-3AD203B41FA5}">
                      <a16:colId xmlns:a16="http://schemas.microsoft.com/office/drawing/2014/main" val="1720310556"/>
                    </a:ext>
                  </a:extLst>
                </a:gridCol>
              </a:tblGrid>
              <a:tr h="542199">
                <a:tc>
                  <a:txBody>
                    <a:bodyPr/>
                    <a:lstStyle/>
                    <a:p>
                      <a:r>
                        <a:rPr lang="en-GB" sz="1300" b="1">
                          <a:latin typeface="Arial" panose="020B0604020202020204" pitchFamily="34" charset="0"/>
                          <a:cs typeface="Arial" panose="020B0604020202020204" pitchFamily="34" charset="0"/>
                        </a:rPr>
                        <a:t>Task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859C"/>
                    </a:solidFill>
                  </a:tcPr>
                </a:tc>
                <a:tc>
                  <a:txBody>
                    <a:bodyPr/>
                    <a:lstStyle/>
                    <a:p>
                      <a:r>
                        <a:rPr lang="en-GB" sz="1300" b="1">
                          <a:latin typeface="Arial" panose="020B0604020202020204" pitchFamily="34" charset="0"/>
                          <a:cs typeface="Arial" panose="020B0604020202020204" pitchFamily="34" charset="0"/>
                        </a:rPr>
                        <a:t>Staff Responsible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859C"/>
                    </a:solidFill>
                  </a:tcPr>
                </a:tc>
                <a:tc>
                  <a:txBody>
                    <a:bodyPr/>
                    <a:lstStyle/>
                    <a:p>
                      <a:r>
                        <a:rPr lang="en-GB" sz="1300" b="1">
                          <a:latin typeface="Arial" panose="020B0604020202020204" pitchFamily="34" charset="0"/>
                          <a:cs typeface="Arial" panose="020B0604020202020204" pitchFamily="34" charset="0"/>
                        </a:rPr>
                        <a:t>Resource Required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859C"/>
                    </a:solidFill>
                  </a:tcPr>
                </a:tc>
                <a:tc>
                  <a:txBody>
                    <a:bodyPr/>
                    <a:lstStyle/>
                    <a:p>
                      <a:r>
                        <a:rPr lang="en-GB" sz="1300" b="1">
                          <a:latin typeface="Arial" panose="020B0604020202020204" pitchFamily="34" charset="0"/>
                          <a:cs typeface="Arial" panose="020B0604020202020204" pitchFamily="34" charset="0"/>
                        </a:rPr>
                        <a:t>Timescale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859C"/>
                    </a:solidFill>
                  </a:tcPr>
                </a:tc>
                <a:tc>
                  <a:txBody>
                    <a:bodyPr/>
                    <a:lstStyle/>
                    <a:p>
                      <a:r>
                        <a:rPr lang="en-GB" sz="1300" b="1">
                          <a:latin typeface="Arial" panose="020B0604020202020204" pitchFamily="34" charset="0"/>
                          <a:cs typeface="Arial" panose="020B0604020202020204" pitchFamily="34" charset="0"/>
                        </a:rPr>
                        <a:t>Success Criteria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859C"/>
                    </a:solidFill>
                  </a:tcPr>
                </a:tc>
                <a:extLst>
                  <a:ext uri="{0D108BD9-81ED-4DB2-BD59-A6C34878D82A}">
                    <a16:rowId xmlns:a16="http://schemas.microsoft.com/office/drawing/2014/main" val="3049122251"/>
                  </a:ext>
                </a:extLst>
              </a:tr>
              <a:tr h="575927">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5909874"/>
                  </a:ext>
                </a:extLst>
              </a:tr>
              <a:tr h="575927">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5367463"/>
                  </a:ext>
                </a:extLst>
              </a:tr>
              <a:tr h="575927">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6794505"/>
                  </a:ext>
                </a:extLst>
              </a:tr>
              <a:tr h="575927">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234079"/>
                  </a:ext>
                </a:extLst>
              </a:tr>
              <a:tr h="575927">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9697748"/>
                  </a:ext>
                </a:extLst>
              </a:tr>
              <a:tr h="575927">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37725598"/>
                  </a:ext>
                </a:extLst>
              </a:tr>
            </a:tbl>
          </a:graphicData>
        </a:graphic>
      </p:graphicFrame>
    </p:spTree>
    <p:extLst>
      <p:ext uri="{BB962C8B-B14F-4D97-AF65-F5344CB8AC3E}">
        <p14:creationId xmlns:p14="http://schemas.microsoft.com/office/powerpoint/2010/main" val="3581247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FBB6C-3340-D112-9BC2-298FDAAB743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9E4612B-B7B2-217E-E409-DEB52B6C4F4E}"/>
              </a:ext>
            </a:extLst>
          </p:cNvPr>
          <p:cNvSpPr>
            <a:spLocks noGrp="1" noRot="1" noMove="1" noResize="1" noEditPoints="1" noAdjustHandles="1" noChangeArrowheads="1" noChangeShapeType="1"/>
          </p:cNvSpPr>
          <p:nvPr/>
        </p:nvSpPr>
        <p:spPr>
          <a:xfrm>
            <a:off x="0" y="0"/>
            <a:ext cx="12192000" cy="908720"/>
          </a:xfrm>
          <a:prstGeom prst="rect">
            <a:avLst/>
          </a:prstGeom>
          <a:solidFill>
            <a:srgbClr val="142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AA814A9-08A6-DE90-9E17-62AC6F827C6B}"/>
              </a:ext>
            </a:extLst>
          </p:cNvPr>
          <p:cNvSpPr>
            <a:spLocks noGrp="1" noRot="1" noMove="1" noResize="1" noEditPoints="1" noAdjustHandles="1" noChangeArrowheads="1" noChangeShapeType="1"/>
          </p:cNvSpPr>
          <p:nvPr/>
        </p:nvSpPr>
        <p:spPr>
          <a:xfrm>
            <a:off x="198304" y="196041"/>
            <a:ext cx="11821098" cy="495648"/>
          </a:xfrm>
          <a:prstGeom prst="rect">
            <a:avLst/>
          </a:prstGeom>
          <a:solidFill>
            <a:schemeClr val="bg1"/>
          </a:solidFill>
          <a:ln w="38100">
            <a:solidFill>
              <a:srgbClr val="006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7418">
              <a:defRPr/>
            </a:pPr>
            <a:endParaRPr lang="en-GB" sz="629">
              <a:solidFill>
                <a:prstClr val="white"/>
              </a:solidFill>
              <a:latin typeface="Calibri" panose="020F0502020204030204"/>
            </a:endParaRPr>
          </a:p>
        </p:txBody>
      </p:sp>
      <p:sp>
        <p:nvSpPr>
          <p:cNvPr id="7" name="TextBox 6">
            <a:extLst>
              <a:ext uri="{FF2B5EF4-FFF2-40B4-BE49-F238E27FC236}">
                <a16:creationId xmlns:a16="http://schemas.microsoft.com/office/drawing/2014/main" id="{1FE3553A-D219-FBD5-5DAB-56B4C879AE4C}"/>
              </a:ext>
            </a:extLst>
          </p:cNvPr>
          <p:cNvSpPr txBox="1">
            <a:spLocks noGrp="1" noRot="1" noMove="1" noResize="1" noEditPoints="1" noAdjustHandles="1" noChangeArrowheads="1" noChangeShapeType="1"/>
          </p:cNvSpPr>
          <p:nvPr/>
        </p:nvSpPr>
        <p:spPr>
          <a:xfrm>
            <a:off x="198304" y="264087"/>
            <a:ext cx="771365" cy="323165"/>
          </a:xfrm>
          <a:prstGeom prst="rect">
            <a:avLst/>
          </a:prstGeom>
          <a:noFill/>
        </p:spPr>
        <p:txBody>
          <a:bodyPr wrap="none" rtlCol="0">
            <a:spAutoFit/>
          </a:bodyPr>
          <a:lstStyle/>
          <a:p>
            <a:pPr defTabSz="250882"/>
            <a:r>
              <a:rPr lang="en-GB" sz="1500" b="1" dirty="0">
                <a:solidFill>
                  <a:srgbClr val="006373"/>
                </a:solidFill>
                <a:latin typeface="Arial" panose="020B0604020202020204" pitchFamily="34" charset="0"/>
                <a:cs typeface="Arial" panose="020B0604020202020204" pitchFamily="34" charset="0"/>
              </a:rPr>
              <a:t>AFI 3: </a:t>
            </a:r>
          </a:p>
        </p:txBody>
      </p:sp>
      <p:sp>
        <p:nvSpPr>
          <p:cNvPr id="12" name="Rectangle 11">
            <a:extLst>
              <a:ext uri="{FF2B5EF4-FFF2-40B4-BE49-F238E27FC236}">
                <a16:creationId xmlns:a16="http://schemas.microsoft.com/office/drawing/2014/main" id="{F9BCC963-D8B5-4BB0-D270-C576C2554809}"/>
              </a:ext>
            </a:extLst>
          </p:cNvPr>
          <p:cNvSpPr>
            <a:spLocks noGrp="1" noRot="1" noMove="1" noResize="1" noEditPoints="1" noAdjustHandles="1" noChangeArrowheads="1" noChangeShapeType="1"/>
          </p:cNvSpPr>
          <p:nvPr/>
        </p:nvSpPr>
        <p:spPr>
          <a:xfrm>
            <a:off x="198304" y="978871"/>
            <a:ext cx="11821098" cy="1544884"/>
          </a:xfrm>
          <a:prstGeom prst="rect">
            <a:avLst/>
          </a:prstGeom>
          <a:noFill/>
          <a:ln w="38100">
            <a:solidFill>
              <a:srgbClr val="006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7418">
              <a:defRPr/>
            </a:pPr>
            <a:endParaRPr lang="en-GB" sz="629">
              <a:solidFill>
                <a:prstClr val="white"/>
              </a:solidFill>
              <a:latin typeface="Calibri" panose="020F0502020204030204"/>
            </a:endParaRPr>
          </a:p>
        </p:txBody>
      </p:sp>
      <p:sp>
        <p:nvSpPr>
          <p:cNvPr id="14" name="TextBox 13">
            <a:extLst>
              <a:ext uri="{FF2B5EF4-FFF2-40B4-BE49-F238E27FC236}">
                <a16:creationId xmlns:a16="http://schemas.microsoft.com/office/drawing/2014/main" id="{8657CA05-B974-401F-5BD5-4E40B8D58BB8}"/>
              </a:ext>
            </a:extLst>
          </p:cNvPr>
          <p:cNvSpPr txBox="1">
            <a:spLocks noGrp="1" noRot="1" noMove="1" noResize="1" noEditPoints="1" noAdjustHandles="1" noChangeArrowheads="1" noChangeShapeType="1"/>
          </p:cNvSpPr>
          <p:nvPr/>
        </p:nvSpPr>
        <p:spPr>
          <a:xfrm>
            <a:off x="172598" y="999854"/>
            <a:ext cx="866071" cy="323165"/>
          </a:xfrm>
          <a:prstGeom prst="rect">
            <a:avLst/>
          </a:prstGeom>
          <a:noFill/>
        </p:spPr>
        <p:txBody>
          <a:bodyPr wrap="none" rtlCol="0">
            <a:spAutoFit/>
          </a:bodyPr>
          <a:lstStyle/>
          <a:p>
            <a:pPr defTabSz="250882"/>
            <a:r>
              <a:rPr lang="en-GB" sz="1500" b="1">
                <a:solidFill>
                  <a:srgbClr val="006373"/>
                </a:solidFill>
                <a:latin typeface="Arial" panose="020B0604020202020204" pitchFamily="34" charset="0"/>
                <a:cs typeface="Arial" panose="020B0604020202020204" pitchFamily="34" charset="0"/>
              </a:rPr>
              <a:t>Targets</a:t>
            </a:r>
          </a:p>
        </p:txBody>
      </p:sp>
      <p:graphicFrame>
        <p:nvGraphicFramePr>
          <p:cNvPr id="15" name="Table 14">
            <a:extLst>
              <a:ext uri="{FF2B5EF4-FFF2-40B4-BE49-F238E27FC236}">
                <a16:creationId xmlns:a16="http://schemas.microsoft.com/office/drawing/2014/main" id="{A9C69CD9-2EDA-0024-5242-72D18ECF04A3}"/>
              </a:ext>
            </a:extLst>
          </p:cNvPr>
          <p:cNvGraphicFramePr>
            <a:graphicFrameLocks noGrp="1" noDrilldown="1" noMove="1" noResize="1"/>
          </p:cNvGraphicFramePr>
          <p:nvPr>
            <p:extLst>
              <p:ext uri="{D42A27DB-BD31-4B8C-83A1-F6EECF244321}">
                <p14:modId xmlns:p14="http://schemas.microsoft.com/office/powerpoint/2010/main" val="3192471462"/>
              </p:ext>
            </p:extLst>
          </p:nvPr>
        </p:nvGraphicFramePr>
        <p:xfrm>
          <a:off x="198304" y="2679068"/>
          <a:ext cx="11821100" cy="3997761"/>
        </p:xfrm>
        <a:graphic>
          <a:graphicData uri="http://schemas.openxmlformats.org/drawingml/2006/table">
            <a:tbl>
              <a:tblPr firstRow="1" bandRow="1">
                <a:tableStyleId>{5C22544A-7EE6-4342-B048-85BDC9FD1C3A}</a:tableStyleId>
              </a:tblPr>
              <a:tblGrid>
                <a:gridCol w="2364220">
                  <a:extLst>
                    <a:ext uri="{9D8B030D-6E8A-4147-A177-3AD203B41FA5}">
                      <a16:colId xmlns:a16="http://schemas.microsoft.com/office/drawing/2014/main" val="3929584117"/>
                    </a:ext>
                  </a:extLst>
                </a:gridCol>
                <a:gridCol w="2364220">
                  <a:extLst>
                    <a:ext uri="{9D8B030D-6E8A-4147-A177-3AD203B41FA5}">
                      <a16:colId xmlns:a16="http://schemas.microsoft.com/office/drawing/2014/main" val="1531336239"/>
                    </a:ext>
                  </a:extLst>
                </a:gridCol>
                <a:gridCol w="2364220">
                  <a:extLst>
                    <a:ext uri="{9D8B030D-6E8A-4147-A177-3AD203B41FA5}">
                      <a16:colId xmlns:a16="http://schemas.microsoft.com/office/drawing/2014/main" val="1963437770"/>
                    </a:ext>
                  </a:extLst>
                </a:gridCol>
                <a:gridCol w="2364220">
                  <a:extLst>
                    <a:ext uri="{9D8B030D-6E8A-4147-A177-3AD203B41FA5}">
                      <a16:colId xmlns:a16="http://schemas.microsoft.com/office/drawing/2014/main" val="1063679873"/>
                    </a:ext>
                  </a:extLst>
                </a:gridCol>
                <a:gridCol w="2364220">
                  <a:extLst>
                    <a:ext uri="{9D8B030D-6E8A-4147-A177-3AD203B41FA5}">
                      <a16:colId xmlns:a16="http://schemas.microsoft.com/office/drawing/2014/main" val="1720310556"/>
                    </a:ext>
                  </a:extLst>
                </a:gridCol>
              </a:tblGrid>
              <a:tr h="542199">
                <a:tc>
                  <a:txBody>
                    <a:bodyPr/>
                    <a:lstStyle/>
                    <a:p>
                      <a:r>
                        <a:rPr lang="en-GB" sz="1300" b="1">
                          <a:latin typeface="Arial" panose="020B0604020202020204" pitchFamily="34" charset="0"/>
                          <a:cs typeface="Arial" panose="020B0604020202020204" pitchFamily="34" charset="0"/>
                        </a:rPr>
                        <a:t>Task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859C"/>
                    </a:solidFill>
                  </a:tcPr>
                </a:tc>
                <a:tc>
                  <a:txBody>
                    <a:bodyPr/>
                    <a:lstStyle/>
                    <a:p>
                      <a:r>
                        <a:rPr lang="en-GB" sz="1300" b="1">
                          <a:latin typeface="Arial" panose="020B0604020202020204" pitchFamily="34" charset="0"/>
                          <a:cs typeface="Arial" panose="020B0604020202020204" pitchFamily="34" charset="0"/>
                        </a:rPr>
                        <a:t>Staff Responsible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859C"/>
                    </a:solidFill>
                  </a:tcPr>
                </a:tc>
                <a:tc>
                  <a:txBody>
                    <a:bodyPr/>
                    <a:lstStyle/>
                    <a:p>
                      <a:r>
                        <a:rPr lang="en-GB" sz="1300" b="1">
                          <a:latin typeface="Arial" panose="020B0604020202020204" pitchFamily="34" charset="0"/>
                          <a:cs typeface="Arial" panose="020B0604020202020204" pitchFamily="34" charset="0"/>
                        </a:rPr>
                        <a:t>Resource Required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859C"/>
                    </a:solidFill>
                  </a:tcPr>
                </a:tc>
                <a:tc>
                  <a:txBody>
                    <a:bodyPr/>
                    <a:lstStyle/>
                    <a:p>
                      <a:r>
                        <a:rPr lang="en-GB" sz="1300" b="1">
                          <a:latin typeface="Arial" panose="020B0604020202020204" pitchFamily="34" charset="0"/>
                          <a:cs typeface="Arial" panose="020B0604020202020204" pitchFamily="34" charset="0"/>
                        </a:rPr>
                        <a:t>Timescale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859C"/>
                    </a:solidFill>
                  </a:tcPr>
                </a:tc>
                <a:tc>
                  <a:txBody>
                    <a:bodyPr/>
                    <a:lstStyle/>
                    <a:p>
                      <a:r>
                        <a:rPr lang="en-GB" sz="1300" b="1">
                          <a:latin typeface="Arial" panose="020B0604020202020204" pitchFamily="34" charset="0"/>
                          <a:cs typeface="Arial" panose="020B0604020202020204" pitchFamily="34" charset="0"/>
                        </a:rPr>
                        <a:t>Success Criteria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859C"/>
                    </a:solidFill>
                  </a:tcPr>
                </a:tc>
                <a:extLst>
                  <a:ext uri="{0D108BD9-81ED-4DB2-BD59-A6C34878D82A}">
                    <a16:rowId xmlns:a16="http://schemas.microsoft.com/office/drawing/2014/main" val="3049122251"/>
                  </a:ext>
                </a:extLst>
              </a:tr>
              <a:tr h="575927">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5909874"/>
                  </a:ext>
                </a:extLst>
              </a:tr>
              <a:tr h="575927">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5367463"/>
                  </a:ext>
                </a:extLst>
              </a:tr>
              <a:tr h="575927">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6794505"/>
                  </a:ext>
                </a:extLst>
              </a:tr>
              <a:tr h="575927">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234079"/>
                  </a:ext>
                </a:extLst>
              </a:tr>
              <a:tr h="575927">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9697748"/>
                  </a:ext>
                </a:extLst>
              </a:tr>
              <a:tr h="575927">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37725598"/>
                  </a:ext>
                </a:extLst>
              </a:tr>
            </a:tbl>
          </a:graphicData>
        </a:graphic>
      </p:graphicFrame>
    </p:spTree>
    <p:extLst>
      <p:ext uri="{BB962C8B-B14F-4D97-AF65-F5344CB8AC3E}">
        <p14:creationId xmlns:p14="http://schemas.microsoft.com/office/powerpoint/2010/main" val="1710646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4EED53-2370-564C-82DE-C5CBAD00EE89}"/>
              </a:ext>
            </a:extLst>
          </p:cNvPr>
          <p:cNvSpPr>
            <a:spLocks noGrp="1" noRot="1" noMove="1" noResize="1" noEditPoints="1" noAdjustHandles="1" noChangeArrowheads="1" noChangeShapeType="1"/>
          </p:cNvSpPr>
          <p:nvPr/>
        </p:nvSpPr>
        <p:spPr>
          <a:xfrm>
            <a:off x="0" y="0"/>
            <a:ext cx="12192000" cy="5239512"/>
          </a:xfrm>
          <a:prstGeom prst="rect">
            <a:avLst/>
          </a:prstGeom>
          <a:solidFill>
            <a:srgbClr val="142B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C88FC9F-4DFF-7344-A7F7-1D0C1C91388F}"/>
              </a:ext>
            </a:extLst>
          </p:cNvPr>
          <p:cNvPicPr>
            <a:picLocks noGrp="1" noRot="1" noChangeAspect="1" noMove="1" noResize="1" noEditPoints="1" noAdjustHandles="1" noChangeArrowheads="1" noChangeShapeType="1" noCrop="1"/>
          </p:cNvPicPr>
          <p:nvPr/>
        </p:nvPicPr>
        <p:blipFill rotWithShape="1">
          <a:blip r:embed="rId4"/>
          <a:srcRect l="17797"/>
          <a:stretch/>
        </p:blipFill>
        <p:spPr>
          <a:xfrm>
            <a:off x="352612" y="658260"/>
            <a:ext cx="1628587" cy="1041400"/>
          </a:xfrm>
          <a:prstGeom prst="rect">
            <a:avLst/>
          </a:prstGeom>
        </p:spPr>
      </p:pic>
      <p:sp>
        <p:nvSpPr>
          <p:cNvPr id="7" name="TextBox 6">
            <a:extLst>
              <a:ext uri="{FF2B5EF4-FFF2-40B4-BE49-F238E27FC236}">
                <a16:creationId xmlns:a16="http://schemas.microsoft.com/office/drawing/2014/main" id="{364C5B7F-553C-EC49-B3A3-8E3A33DD8A18}"/>
              </a:ext>
            </a:extLst>
          </p:cNvPr>
          <p:cNvSpPr txBox="1">
            <a:spLocks noGrp="1" noRot="1" noMove="1" noResize="1" noEditPoints="1" noAdjustHandles="1" noChangeArrowheads="1" noChangeShapeType="1"/>
          </p:cNvSpPr>
          <p:nvPr/>
        </p:nvSpPr>
        <p:spPr>
          <a:xfrm>
            <a:off x="831032" y="2601654"/>
            <a:ext cx="1052993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Embedding Skills Audit Tool</a:t>
            </a:r>
          </a:p>
        </p:txBody>
      </p:sp>
      <p:sp>
        <p:nvSpPr>
          <p:cNvPr id="8" name="TextBox 7">
            <a:extLst>
              <a:ext uri="{FF2B5EF4-FFF2-40B4-BE49-F238E27FC236}">
                <a16:creationId xmlns:a16="http://schemas.microsoft.com/office/drawing/2014/main" id="{3DD94B93-E4CC-472A-9DCD-FC1976DE8717}"/>
              </a:ext>
            </a:extLst>
          </p:cNvPr>
          <p:cNvSpPr txBox="1">
            <a:spLocks noGrp="1" noRot="1" noMove="1" noResize="1" noEditPoints="1" noAdjustHandles="1" noChangeArrowheads="1" noChangeShapeType="1"/>
          </p:cNvSpPr>
          <p:nvPr/>
        </p:nvSpPr>
        <p:spPr>
          <a:xfrm>
            <a:off x="831032" y="3932073"/>
            <a:ext cx="82476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Professional learning for practitioners</a:t>
            </a:r>
          </a:p>
        </p:txBody>
      </p:sp>
      <p:sp>
        <p:nvSpPr>
          <p:cNvPr id="9" name="TextBox 8">
            <a:extLst>
              <a:ext uri="{FF2B5EF4-FFF2-40B4-BE49-F238E27FC236}">
                <a16:creationId xmlns:a16="http://schemas.microsoft.com/office/drawing/2014/main" id="{A5712389-2144-4C9E-BB3D-EC4DF98E43AD}"/>
              </a:ext>
            </a:extLst>
          </p:cNvPr>
          <p:cNvSpPr txBox="1"/>
          <p:nvPr/>
        </p:nvSpPr>
        <p:spPr>
          <a:xfrm>
            <a:off x="831032" y="5800490"/>
            <a:ext cx="608600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42B52"/>
                </a:solidFill>
                <a:effectLst/>
                <a:uLnTx/>
                <a:uFillTx/>
                <a:latin typeface="Arial" panose="020B0604020202020204" pitchFamily="34" charset="0"/>
                <a:ea typeface="+mn-ea"/>
                <a:cs typeface="Arial" panose="020B0604020202020204" pitchFamily="34" charset="0"/>
              </a:rPr>
              <a:t>Presenter name</a:t>
            </a:r>
          </a:p>
        </p:txBody>
      </p:sp>
      <p:grpSp>
        <p:nvGrpSpPr>
          <p:cNvPr id="5" name="Group 4">
            <a:extLst>
              <a:ext uri="{FF2B5EF4-FFF2-40B4-BE49-F238E27FC236}">
                <a16:creationId xmlns:a16="http://schemas.microsoft.com/office/drawing/2014/main" id="{F2E86E7D-DA49-C951-5604-5014FA0BD57E}"/>
              </a:ext>
            </a:extLst>
          </p:cNvPr>
          <p:cNvGrpSpPr>
            <a:grpSpLocks noGrp="1" noUngrp="1" noRot="1" noChangeAspect="1" noMove="1" noResize="1"/>
          </p:cNvGrpSpPr>
          <p:nvPr/>
        </p:nvGrpSpPr>
        <p:grpSpPr bwMode="auto">
          <a:xfrm>
            <a:off x="10180638" y="569913"/>
            <a:ext cx="1576387" cy="1577975"/>
            <a:chOff x="6413" y="359"/>
            <a:chExt cx="993" cy="994"/>
          </a:xfrm>
        </p:grpSpPr>
        <p:sp>
          <p:nvSpPr>
            <p:cNvPr id="10" name="AutoShape 3">
              <a:extLst>
                <a:ext uri="{FF2B5EF4-FFF2-40B4-BE49-F238E27FC236}">
                  <a16:creationId xmlns:a16="http://schemas.microsoft.com/office/drawing/2014/main" id="{7CF665E6-9B0D-E65A-7928-4F8B7A323717}"/>
                </a:ext>
              </a:extLst>
            </p:cNvPr>
            <p:cNvSpPr>
              <a:spLocks noGrp="1" noRot="1" noChangeAspect="1" noMove="1" noResize="1" noEditPoints="1" noAdjustHandles="1" noChangeArrowheads="1" noChangeShapeType="1"/>
            </p:cNvSpPr>
            <p:nvPr/>
          </p:nvSpPr>
          <p:spPr bwMode="auto">
            <a:xfrm>
              <a:off x="6413" y="363"/>
              <a:ext cx="989"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CAC19BCC-437A-B24C-60EE-29CF48379C0D}"/>
                </a:ext>
              </a:extLst>
            </p:cNvPr>
            <p:cNvSpPr>
              <a:spLocks noGrp="1" noRot="1" noMove="1" noResize="1" noEditPoints="1" noAdjustHandles="1" noChangeArrowheads="1" noChangeShapeType="1"/>
            </p:cNvSpPr>
            <p:nvPr/>
          </p:nvSpPr>
          <p:spPr bwMode="auto">
            <a:xfrm>
              <a:off x="6413" y="359"/>
              <a:ext cx="993" cy="994"/>
            </a:xfrm>
            <a:custGeom>
              <a:avLst/>
              <a:gdLst>
                <a:gd name="T0" fmla="*/ 1879 w 1879"/>
                <a:gd name="T1" fmla="*/ 939 h 1879"/>
                <a:gd name="T2" fmla="*/ 1879 w 1879"/>
                <a:gd name="T3" fmla="*/ 939 h 1879"/>
                <a:gd name="T4" fmla="*/ 939 w 1879"/>
                <a:gd name="T5" fmla="*/ 1879 h 1879"/>
                <a:gd name="T6" fmla="*/ 0 w 1879"/>
                <a:gd name="T7" fmla="*/ 939 h 1879"/>
                <a:gd name="T8" fmla="*/ 939 w 1879"/>
                <a:gd name="T9" fmla="*/ 0 h 1879"/>
                <a:gd name="T10" fmla="*/ 1879 w 1879"/>
                <a:gd name="T11" fmla="*/ 939 h 1879"/>
              </a:gdLst>
              <a:ahLst/>
              <a:cxnLst>
                <a:cxn ang="0">
                  <a:pos x="T0" y="T1"/>
                </a:cxn>
                <a:cxn ang="0">
                  <a:pos x="T2" y="T3"/>
                </a:cxn>
                <a:cxn ang="0">
                  <a:pos x="T4" y="T5"/>
                </a:cxn>
                <a:cxn ang="0">
                  <a:pos x="T6" y="T7"/>
                </a:cxn>
                <a:cxn ang="0">
                  <a:pos x="T8" y="T9"/>
                </a:cxn>
                <a:cxn ang="0">
                  <a:pos x="T10" y="T11"/>
                </a:cxn>
              </a:cxnLst>
              <a:rect l="0" t="0" r="r" b="b"/>
              <a:pathLst>
                <a:path w="1879" h="1879">
                  <a:moveTo>
                    <a:pt x="1879" y="939"/>
                  </a:moveTo>
                  <a:lnTo>
                    <a:pt x="1879" y="939"/>
                  </a:lnTo>
                  <a:cubicBezTo>
                    <a:pt x="1879" y="1458"/>
                    <a:pt x="1459" y="1879"/>
                    <a:pt x="939" y="1879"/>
                  </a:cubicBezTo>
                  <a:cubicBezTo>
                    <a:pt x="420" y="1879"/>
                    <a:pt x="0" y="1458"/>
                    <a:pt x="0" y="939"/>
                  </a:cubicBezTo>
                  <a:cubicBezTo>
                    <a:pt x="0" y="419"/>
                    <a:pt x="420" y="0"/>
                    <a:pt x="939" y="0"/>
                  </a:cubicBezTo>
                  <a:cubicBezTo>
                    <a:pt x="1459" y="0"/>
                    <a:pt x="1879" y="419"/>
                    <a:pt x="1879" y="939"/>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15" name="Graphic 14">
            <a:extLst>
              <a:ext uri="{FF2B5EF4-FFF2-40B4-BE49-F238E27FC236}">
                <a16:creationId xmlns:a16="http://schemas.microsoft.com/office/drawing/2014/main" id="{88F84D08-AE10-8E6E-E1E2-1E9D4D12CA8F}"/>
              </a:ext>
            </a:extLst>
          </p:cNvPr>
          <p:cNvPicPr>
            <a:picLocks noGrp="1" noRo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10203147" y="571501"/>
            <a:ext cx="1525017" cy="1525017"/>
          </a:xfrm>
          <a:prstGeom prst="rect">
            <a:avLst/>
          </a:prstGeom>
        </p:spPr>
      </p:pic>
    </p:spTree>
    <p:custDataLst>
      <p:tags r:id="rId1"/>
    </p:custDataLst>
    <p:extLst>
      <p:ext uri="{BB962C8B-B14F-4D97-AF65-F5344CB8AC3E}">
        <p14:creationId xmlns:p14="http://schemas.microsoft.com/office/powerpoint/2010/main" val="1230831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767C92-6243-9923-6035-06623C44CD35}"/>
              </a:ext>
            </a:extLst>
          </p:cNvPr>
          <p:cNvSpPr txBox="1">
            <a:spLocks noGrp="1" noRot="1" noMove="1" noResize="1" noEditPoints="1" noAdjustHandles="1" noChangeArrowheads="1" noChangeShapeType="1"/>
          </p:cNvSpPr>
          <p:nvPr/>
        </p:nvSpPr>
        <p:spPr>
          <a:xfrm>
            <a:off x="482886" y="1225689"/>
            <a:ext cx="11259936" cy="440120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Aim:</a:t>
            </a:r>
          </a:p>
          <a:p>
            <a:pPr lvl="0"/>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support extended leadership</a:t>
            </a:r>
            <a:r>
              <a:rPr kumimoji="0" lang="en-US" sz="2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teams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a:t>
            </a:r>
            <a:r>
              <a:rPr lang="en-GB" sz="2000" noProof="0" dirty="0">
                <a:latin typeface="Arial" panose="020B0604020202020204" pitchFamily="34" charset="0"/>
                <a:cs typeface="Arial" panose="020B0604020202020204" pitchFamily="34" charset="0"/>
              </a:rPr>
              <a:t>undertake a self-evaluation of</a:t>
            </a:r>
            <a:r>
              <a:rPr lang="en-GB" sz="2000" dirty="0">
                <a:latin typeface="Arial" panose="020B0604020202020204" pitchFamily="34" charset="0"/>
                <a:cs typeface="Arial" panose="020B0604020202020204" pitchFamily="34" charset="0"/>
              </a:rPr>
              <a:t> their whole school approach to embedding skills against statements of good practice within the three stages of embedding skills: commit, embed and mainstream.</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Learning Outcomes:</a:t>
            </a:r>
            <a:endParaRPr kumimoji="0" lang="en-GB"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By the end of the session, you will have: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Completed a</a:t>
            </a:r>
            <a:r>
              <a:rPr kumimoji="0" lang="en-GB" sz="2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self-evaluation </a:t>
            </a:r>
            <a:r>
              <a:rPr lang="en-GB" sz="2000" dirty="0">
                <a:solidFill>
                  <a:prstClr val="black"/>
                </a:solidFill>
                <a:latin typeface="Arial" panose="020B0604020202020204" pitchFamily="34" charset="0"/>
                <a:cs typeface="Arial" panose="020B0604020202020204" pitchFamily="34" charset="0"/>
              </a:rPr>
              <a:t>against illustrative statements within the embedding skills audit tool </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solidFill>
                <a:prstClr val="black"/>
              </a:solidFill>
              <a:latin typeface="Arial" panose="020B0604020202020204" pitchFamily="34" charset="0"/>
              <a:cs typeface="Arial" panose="020B0604020202020204" pitchFamily="34" charset="0"/>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prstClr val="black"/>
                </a:solidFill>
                <a:latin typeface="Arial" panose="020B0604020202020204" pitchFamily="34" charset="0"/>
                <a:cs typeface="Arial" panose="020B0604020202020204" pitchFamily="34" charset="0"/>
              </a:rPr>
              <a:t>Had a focused discussion on what is working well, what are the challenges and what are the opportunities in relation to the statements. </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solidFill>
                <a:prstClr val="black"/>
              </a:solidFill>
              <a:latin typeface="Arial" panose="020B0604020202020204" pitchFamily="34" charset="0"/>
              <a:cs typeface="Arial" panose="020B0604020202020204" pitchFamily="34" charset="0"/>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Completed an introductory action plan based on your reflections. </a:t>
            </a:r>
          </a:p>
        </p:txBody>
      </p:sp>
      <p:sp>
        <p:nvSpPr>
          <p:cNvPr id="3" name="Rectangle 2">
            <a:extLst>
              <a:ext uri="{FF2B5EF4-FFF2-40B4-BE49-F238E27FC236}">
                <a16:creationId xmlns:a16="http://schemas.microsoft.com/office/drawing/2014/main" id="{EB490A9C-036E-49E0-3AED-4B8842E46E9B}"/>
              </a:ext>
            </a:extLst>
          </p:cNvPr>
          <p:cNvSpPr>
            <a:spLocks noGrp="1" noRot="1" noMove="1" noResize="1" noEditPoints="1" noAdjustHandles="1" noChangeArrowheads="1" noChangeShapeType="1"/>
          </p:cNvSpPr>
          <p:nvPr/>
        </p:nvSpPr>
        <p:spPr>
          <a:xfrm>
            <a:off x="-10298" y="-1577"/>
            <a:ext cx="12202297" cy="820609"/>
          </a:xfrm>
          <a:prstGeom prst="rect">
            <a:avLst/>
          </a:prstGeom>
          <a:solidFill>
            <a:srgbClr val="142B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EF3985AA-D7AE-7DCD-C2C5-B3C315D7EC61}"/>
              </a:ext>
            </a:extLst>
          </p:cNvPr>
          <p:cNvSpPr txBox="1">
            <a:spLocks noGrp="1" noRot="1" noMove="1" noResize="1" noEditPoints="1" noAdjustHandles="1" noChangeArrowheads="1" noChangeShapeType="1"/>
          </p:cNvSpPr>
          <p:nvPr/>
        </p:nvSpPr>
        <p:spPr>
          <a:xfrm>
            <a:off x="114599" y="127118"/>
            <a:ext cx="7506730" cy="5632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chemeClr val="bg1"/>
                </a:solidFill>
                <a:latin typeface="Arial" panose="020B0604020202020204" pitchFamily="34" charset="0"/>
                <a:cs typeface="Arial" panose="020B0604020202020204" pitchFamily="34" charset="0"/>
              </a:rPr>
              <a:t>Aim and Outcomes</a:t>
            </a:r>
            <a:endParaRPr lang="en-GB" sz="4000" dirty="0">
              <a:solidFill>
                <a:schemeClr val="bg1"/>
              </a:solidFill>
              <a:latin typeface="Arial" panose="020B0604020202020204" pitchFamily="34" charset="0"/>
              <a:ea typeface="Calibri Light"/>
              <a:cs typeface="Arial" panose="020B0604020202020204" pitchFamily="34" charset="0"/>
            </a:endParaRPr>
          </a:p>
        </p:txBody>
      </p:sp>
    </p:spTree>
    <p:custDataLst>
      <p:tags r:id="rId1"/>
    </p:custDataLst>
    <p:extLst>
      <p:ext uri="{BB962C8B-B14F-4D97-AF65-F5344CB8AC3E}">
        <p14:creationId xmlns:p14="http://schemas.microsoft.com/office/powerpoint/2010/main" val="94605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D533D32-29D6-2829-7554-5FAE7B40AC8C}"/>
              </a:ext>
            </a:extLst>
          </p:cNvPr>
          <p:cNvSpPr>
            <a:spLocks noGrp="1" noRot="1" noMove="1" noResize="1" noEditPoints="1" noAdjustHandles="1" noChangeArrowheads="1" noChangeShapeType="1"/>
          </p:cNvSpPr>
          <p:nvPr/>
        </p:nvSpPr>
        <p:spPr>
          <a:xfrm>
            <a:off x="4156421" y="2197903"/>
            <a:ext cx="3879157" cy="3485990"/>
          </a:xfrm>
          <a:prstGeom prst="ellipse">
            <a:avLst/>
          </a:prstGeom>
          <a:solidFill>
            <a:schemeClr val="bg1"/>
          </a:solidFill>
          <a:ln w="38100">
            <a:solidFill>
              <a:srgbClr val="25303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Embedding Skills</a:t>
            </a:r>
          </a:p>
        </p:txBody>
      </p:sp>
      <p:sp>
        <p:nvSpPr>
          <p:cNvPr id="5" name="Oval 4">
            <a:extLst>
              <a:ext uri="{FF2B5EF4-FFF2-40B4-BE49-F238E27FC236}">
                <a16:creationId xmlns:a16="http://schemas.microsoft.com/office/drawing/2014/main" id="{2A2B0FBF-8262-C87D-E1F6-D186B80BDFD7}"/>
              </a:ext>
            </a:extLst>
          </p:cNvPr>
          <p:cNvSpPr>
            <a:spLocks noGrp="1" noRot="1" noMove="1" noResize="1" noEditPoints="1" noAdjustHandles="1" noChangeArrowheads="1" noChangeShapeType="1"/>
          </p:cNvSpPr>
          <p:nvPr/>
        </p:nvSpPr>
        <p:spPr>
          <a:xfrm>
            <a:off x="4528150" y="1890729"/>
            <a:ext cx="1039905" cy="968188"/>
          </a:xfrm>
          <a:prstGeom prst="ellipse">
            <a:avLst/>
          </a:prstGeom>
          <a:solidFill>
            <a:srgbClr val="25303B"/>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Oval 5">
            <a:extLst>
              <a:ext uri="{FF2B5EF4-FFF2-40B4-BE49-F238E27FC236}">
                <a16:creationId xmlns:a16="http://schemas.microsoft.com/office/drawing/2014/main" id="{1D7C7958-F193-0A9B-7C14-57755F1F0FED}"/>
              </a:ext>
            </a:extLst>
          </p:cNvPr>
          <p:cNvSpPr>
            <a:spLocks noGrp="1" noRot="1" noMove="1" noResize="1" noEditPoints="1" noAdjustHandles="1" noChangeArrowheads="1" noChangeShapeType="1"/>
          </p:cNvSpPr>
          <p:nvPr/>
        </p:nvSpPr>
        <p:spPr>
          <a:xfrm>
            <a:off x="3618538" y="3385086"/>
            <a:ext cx="1039905" cy="968188"/>
          </a:xfrm>
          <a:prstGeom prst="ellipse">
            <a:avLst/>
          </a:prstGeom>
          <a:solidFill>
            <a:srgbClr val="25303B"/>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Oval 6">
            <a:extLst>
              <a:ext uri="{FF2B5EF4-FFF2-40B4-BE49-F238E27FC236}">
                <a16:creationId xmlns:a16="http://schemas.microsoft.com/office/drawing/2014/main" id="{439188F4-5DFA-17F8-0005-C9AA2D5DD913}"/>
              </a:ext>
            </a:extLst>
          </p:cNvPr>
          <p:cNvSpPr>
            <a:spLocks noGrp="1" noRot="1" noMove="1" noResize="1" noEditPoints="1" noAdjustHandles="1" noChangeArrowheads="1" noChangeShapeType="1"/>
          </p:cNvSpPr>
          <p:nvPr/>
        </p:nvSpPr>
        <p:spPr>
          <a:xfrm>
            <a:off x="4528151" y="4992492"/>
            <a:ext cx="1039905" cy="968188"/>
          </a:xfrm>
          <a:prstGeom prst="ellipse">
            <a:avLst/>
          </a:prstGeom>
          <a:solidFill>
            <a:srgbClr val="25303B"/>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Oval 8">
            <a:extLst>
              <a:ext uri="{FF2B5EF4-FFF2-40B4-BE49-F238E27FC236}">
                <a16:creationId xmlns:a16="http://schemas.microsoft.com/office/drawing/2014/main" id="{31779049-7791-A607-612B-6750A95C74D8}"/>
              </a:ext>
            </a:extLst>
          </p:cNvPr>
          <p:cNvSpPr>
            <a:spLocks noGrp="1" noRot="1" noMove="1" noResize="1" noEditPoints="1" noAdjustHandles="1" noChangeArrowheads="1" noChangeShapeType="1"/>
          </p:cNvSpPr>
          <p:nvPr/>
        </p:nvSpPr>
        <p:spPr>
          <a:xfrm>
            <a:off x="6606012" y="1890729"/>
            <a:ext cx="1039905" cy="968188"/>
          </a:xfrm>
          <a:prstGeom prst="ellipse">
            <a:avLst/>
          </a:prstGeom>
          <a:solidFill>
            <a:srgbClr val="25303B"/>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val 9">
            <a:extLst>
              <a:ext uri="{FF2B5EF4-FFF2-40B4-BE49-F238E27FC236}">
                <a16:creationId xmlns:a16="http://schemas.microsoft.com/office/drawing/2014/main" id="{2512CB84-AC64-4D10-FFD4-8075B355F846}"/>
              </a:ext>
            </a:extLst>
          </p:cNvPr>
          <p:cNvSpPr>
            <a:spLocks noGrp="1" noRot="1" noMove="1" noResize="1" noEditPoints="1" noAdjustHandles="1" noChangeArrowheads="1" noChangeShapeType="1"/>
          </p:cNvSpPr>
          <p:nvPr/>
        </p:nvSpPr>
        <p:spPr>
          <a:xfrm>
            <a:off x="7444593" y="3385086"/>
            <a:ext cx="1039905" cy="968188"/>
          </a:xfrm>
          <a:prstGeom prst="ellipse">
            <a:avLst/>
          </a:prstGeom>
          <a:solidFill>
            <a:srgbClr val="25303B"/>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Oval 10">
            <a:extLst>
              <a:ext uri="{FF2B5EF4-FFF2-40B4-BE49-F238E27FC236}">
                <a16:creationId xmlns:a16="http://schemas.microsoft.com/office/drawing/2014/main" id="{09889A44-ABF1-BD1F-F71F-C9E388B639F3}"/>
              </a:ext>
            </a:extLst>
          </p:cNvPr>
          <p:cNvSpPr>
            <a:spLocks noGrp="1" noRot="1" noMove="1" noResize="1" noEditPoints="1" noAdjustHandles="1" noChangeArrowheads="1" noChangeShapeType="1"/>
          </p:cNvSpPr>
          <p:nvPr/>
        </p:nvSpPr>
        <p:spPr>
          <a:xfrm>
            <a:off x="6625874" y="4992492"/>
            <a:ext cx="1039905" cy="968188"/>
          </a:xfrm>
          <a:prstGeom prst="ellipse">
            <a:avLst/>
          </a:prstGeom>
          <a:solidFill>
            <a:srgbClr val="25303B"/>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4" name="Connector: Elbow 13">
            <a:extLst>
              <a:ext uri="{FF2B5EF4-FFF2-40B4-BE49-F238E27FC236}">
                <a16:creationId xmlns:a16="http://schemas.microsoft.com/office/drawing/2014/main" id="{CEB80886-4A9E-8748-D9D4-B5BF6EE058C9}"/>
              </a:ext>
            </a:extLst>
          </p:cNvPr>
          <p:cNvCxnSpPr>
            <a:cxnSpLocks noGrp="1" noRot="1" noMove="1" noResize="1" noEditPoints="1" noAdjustHandles="1" noChangeArrowheads="1" noChangeShapeType="1"/>
            <a:stCxn id="5" idx="0"/>
            <a:endCxn id="16" idx="6"/>
          </p:cNvCxnSpPr>
          <p:nvPr/>
        </p:nvCxnSpPr>
        <p:spPr>
          <a:xfrm rot="16200000" flipV="1">
            <a:off x="3697538" y="540164"/>
            <a:ext cx="485992" cy="2215138"/>
          </a:xfrm>
          <a:prstGeom prst="bentConnector2">
            <a:avLst/>
          </a:prstGeom>
          <a:ln>
            <a:solidFill>
              <a:schemeClr val="accent1"/>
            </a:solidFill>
            <a:prstDash val="dash"/>
          </a:ln>
        </p:spPr>
        <p:style>
          <a:lnRef idx="2">
            <a:schemeClr val="accent1"/>
          </a:lnRef>
          <a:fillRef idx="0">
            <a:schemeClr val="accent1"/>
          </a:fillRef>
          <a:effectRef idx="1">
            <a:schemeClr val="accent1"/>
          </a:effectRef>
          <a:fontRef idx="minor">
            <a:schemeClr val="tx1"/>
          </a:fontRef>
        </p:style>
      </p:cxnSp>
      <p:sp>
        <p:nvSpPr>
          <p:cNvPr id="16" name="Oval 15">
            <a:extLst>
              <a:ext uri="{FF2B5EF4-FFF2-40B4-BE49-F238E27FC236}">
                <a16:creationId xmlns:a16="http://schemas.microsoft.com/office/drawing/2014/main" id="{5C16B064-DEC4-A4D3-DA3E-5F20AE050EF5}"/>
              </a:ext>
            </a:extLst>
          </p:cNvPr>
          <p:cNvSpPr>
            <a:spLocks noGrp="1" noRot="1" noMove="1" noResize="1" noEditPoints="1" noAdjustHandles="1" noChangeArrowheads="1" noChangeShapeType="1"/>
          </p:cNvSpPr>
          <p:nvPr/>
        </p:nvSpPr>
        <p:spPr>
          <a:xfrm>
            <a:off x="2555059" y="1252337"/>
            <a:ext cx="277906" cy="304800"/>
          </a:xfrm>
          <a:prstGeom prst="ellipse">
            <a:avLst/>
          </a:prstGeom>
          <a:solidFill>
            <a:srgbClr val="35A9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Aptos" panose="02110004020202020204"/>
              <a:ea typeface="+mn-ea"/>
              <a:cs typeface="+mn-cs"/>
            </a:endParaRPr>
          </a:p>
        </p:txBody>
      </p:sp>
      <p:sp>
        <p:nvSpPr>
          <p:cNvPr id="18" name="Rectangle 17">
            <a:extLst>
              <a:ext uri="{FF2B5EF4-FFF2-40B4-BE49-F238E27FC236}">
                <a16:creationId xmlns:a16="http://schemas.microsoft.com/office/drawing/2014/main" id="{6D2C9653-D306-5DA5-B490-B45E15D736DB}"/>
              </a:ext>
            </a:extLst>
          </p:cNvPr>
          <p:cNvSpPr>
            <a:spLocks noGrp="1" noRot="1" noMove="1" noResize="1" noEditPoints="1" noAdjustHandles="1" noChangeArrowheads="1" noChangeShapeType="1"/>
          </p:cNvSpPr>
          <p:nvPr/>
        </p:nvSpPr>
        <p:spPr>
          <a:xfrm>
            <a:off x="224235" y="1252337"/>
            <a:ext cx="2124635" cy="358589"/>
          </a:xfrm>
          <a:prstGeom prst="rect">
            <a:avLst/>
          </a:prstGeom>
          <a:solidFill>
            <a:srgbClr val="35A9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Curriculum for Excellence</a:t>
            </a:r>
          </a:p>
        </p:txBody>
      </p:sp>
      <p:sp>
        <p:nvSpPr>
          <p:cNvPr id="23" name="TextBox 22">
            <a:extLst>
              <a:ext uri="{FF2B5EF4-FFF2-40B4-BE49-F238E27FC236}">
                <a16:creationId xmlns:a16="http://schemas.microsoft.com/office/drawing/2014/main" id="{97589219-A7F8-D091-1609-000D2E05DE73}"/>
              </a:ext>
            </a:extLst>
          </p:cNvPr>
          <p:cNvSpPr txBox="1">
            <a:spLocks noGrp="1" noRot="1" noMove="1" noResize="1" noEditPoints="1" noAdjustHandles="1" noChangeArrowheads="1" noChangeShapeType="1"/>
          </p:cNvSpPr>
          <p:nvPr/>
        </p:nvSpPr>
        <p:spPr>
          <a:xfrm>
            <a:off x="142555" y="1610926"/>
            <a:ext cx="3211926" cy="830997"/>
          </a:xfrm>
          <a:prstGeom prst="rect">
            <a:avLst/>
          </a:prstGeom>
          <a:noFill/>
        </p:spPr>
        <p:txBody>
          <a:bodyPr wrap="square" rtlCol="0">
            <a:spAutoFit/>
          </a:bodyPr>
          <a:lstStyle/>
          <a:p>
            <a:pPr lvl="0">
              <a:defRPr/>
            </a:pPr>
            <a:r>
              <a:rPr lang="en-GB" sz="1200" dirty="0">
                <a:solidFill>
                  <a:prstClr val="black"/>
                </a:solidFill>
                <a:latin typeface="Arial" panose="020B0604020202020204" pitchFamily="34" charset="0"/>
                <a:cs typeface="Arial" panose="020B0604020202020204" pitchFamily="34" charset="0"/>
              </a:rPr>
              <a:t>The curriculum for excellence aims to provide learners with the </a:t>
            </a:r>
            <a:r>
              <a:rPr lang="en-GB" sz="1200" b="1" dirty="0">
                <a:solidFill>
                  <a:prstClr val="black"/>
                </a:solidFill>
                <a:latin typeface="Arial" panose="020B0604020202020204" pitchFamily="34" charset="0"/>
                <a:cs typeface="Arial" panose="020B0604020202020204" pitchFamily="34" charset="0"/>
              </a:rPr>
              <a:t>knowledge, skills and attributes needed to thrive in the 21</a:t>
            </a:r>
            <a:r>
              <a:rPr lang="en-GB" sz="1200" b="1" baseline="30000" dirty="0">
                <a:solidFill>
                  <a:prstClr val="black"/>
                </a:solidFill>
                <a:latin typeface="Arial" panose="020B0604020202020204" pitchFamily="34" charset="0"/>
                <a:cs typeface="Arial" panose="020B0604020202020204" pitchFamily="34" charset="0"/>
              </a:rPr>
              <a:t>st</a:t>
            </a:r>
            <a:r>
              <a:rPr lang="en-GB" sz="1200" b="1" dirty="0">
                <a:solidFill>
                  <a:prstClr val="black"/>
                </a:solidFill>
                <a:latin typeface="Arial" panose="020B0604020202020204" pitchFamily="34" charset="0"/>
                <a:cs typeface="Arial" panose="020B0604020202020204" pitchFamily="34" charset="0"/>
              </a:rPr>
              <a:t> century. </a:t>
            </a:r>
          </a:p>
        </p:txBody>
      </p:sp>
      <p:sp>
        <p:nvSpPr>
          <p:cNvPr id="28" name="Oval 27">
            <a:extLst>
              <a:ext uri="{FF2B5EF4-FFF2-40B4-BE49-F238E27FC236}">
                <a16:creationId xmlns:a16="http://schemas.microsoft.com/office/drawing/2014/main" id="{0ECFBD31-D3F6-560D-BC64-3B9EC0A847E7}"/>
              </a:ext>
            </a:extLst>
          </p:cNvPr>
          <p:cNvSpPr>
            <a:spLocks noGrp="1" noRot="1" noMove="1" noResize="1" noEditPoints="1" noAdjustHandles="1" noChangeArrowheads="1" noChangeShapeType="1"/>
          </p:cNvSpPr>
          <p:nvPr/>
        </p:nvSpPr>
        <p:spPr>
          <a:xfrm>
            <a:off x="2555059" y="2972273"/>
            <a:ext cx="277906" cy="304800"/>
          </a:xfrm>
          <a:prstGeom prst="ellipse">
            <a:avLst/>
          </a:prstGeom>
          <a:solidFill>
            <a:srgbClr val="2530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Aptos" panose="02110004020202020204"/>
              <a:ea typeface="+mn-ea"/>
              <a:cs typeface="+mn-cs"/>
            </a:endParaRPr>
          </a:p>
        </p:txBody>
      </p:sp>
      <p:sp>
        <p:nvSpPr>
          <p:cNvPr id="29" name="Rectangle 28">
            <a:extLst>
              <a:ext uri="{FF2B5EF4-FFF2-40B4-BE49-F238E27FC236}">
                <a16:creationId xmlns:a16="http://schemas.microsoft.com/office/drawing/2014/main" id="{2EBFEDB9-60B0-872F-3D1F-A5885D82C87D}"/>
              </a:ext>
            </a:extLst>
          </p:cNvPr>
          <p:cNvSpPr>
            <a:spLocks noGrp="1" noRot="1" noMove="1" noResize="1" noEditPoints="1" noAdjustHandles="1" noChangeArrowheads="1" noChangeShapeType="1"/>
          </p:cNvSpPr>
          <p:nvPr/>
        </p:nvSpPr>
        <p:spPr>
          <a:xfrm>
            <a:off x="224235" y="2972273"/>
            <a:ext cx="2124635" cy="358589"/>
          </a:xfrm>
          <a:prstGeom prst="rect">
            <a:avLst/>
          </a:prstGeom>
          <a:solidFill>
            <a:srgbClr val="2530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National Improvement Framework</a:t>
            </a:r>
          </a:p>
        </p:txBody>
      </p:sp>
      <p:sp>
        <p:nvSpPr>
          <p:cNvPr id="30" name="TextBox 29">
            <a:extLst>
              <a:ext uri="{FF2B5EF4-FFF2-40B4-BE49-F238E27FC236}">
                <a16:creationId xmlns:a16="http://schemas.microsoft.com/office/drawing/2014/main" id="{18A54468-DE39-B2FE-5256-E35D37FC8F9C}"/>
              </a:ext>
            </a:extLst>
          </p:cNvPr>
          <p:cNvSpPr txBox="1">
            <a:spLocks noGrp="1" noRot="1" noMove="1" noResize="1" noEditPoints="1" noAdjustHandles="1" noChangeArrowheads="1" noChangeShapeType="1"/>
          </p:cNvSpPr>
          <p:nvPr/>
        </p:nvSpPr>
        <p:spPr>
          <a:xfrm>
            <a:off x="142555" y="3330862"/>
            <a:ext cx="3211926" cy="1015663"/>
          </a:xfrm>
          <a:prstGeom prst="rect">
            <a:avLst/>
          </a:prstGeom>
          <a:noFill/>
        </p:spPr>
        <p:txBody>
          <a:bodyPr wrap="square" rtlCol="0">
            <a:spAutoFit/>
          </a:bodyPr>
          <a:lstStyle/>
          <a:p>
            <a:pPr lvl="0">
              <a:defRPr/>
            </a:pPr>
            <a:r>
              <a:rPr lang="en-US" sz="1200">
                <a:solidFill>
                  <a:prstClr val="black"/>
                </a:solidFill>
                <a:latin typeface="Arial" panose="020B0604020202020204" pitchFamily="34" charset="0"/>
                <a:cs typeface="Arial" panose="020B0604020202020204" pitchFamily="34" charset="0"/>
              </a:rPr>
              <a:t>Highlights the importance of the </a:t>
            </a:r>
            <a:r>
              <a:rPr lang="en-GB" sz="1200">
                <a:solidFill>
                  <a:srgbClr val="1A1A1A"/>
                </a:solidFill>
                <a:latin typeface="Arial" panose="020B0604020202020204" pitchFamily="34" charset="0"/>
                <a:cs typeface="Arial" panose="020B0604020202020204" pitchFamily="34" charset="0"/>
              </a:rPr>
              <a:t>development of </a:t>
            </a:r>
            <a:r>
              <a:rPr lang="en-GB" sz="1200" b="1">
                <a:solidFill>
                  <a:srgbClr val="1A1A1A"/>
                </a:solidFill>
                <a:latin typeface="Arial" panose="020B0604020202020204" pitchFamily="34" charset="0"/>
                <a:cs typeface="Arial" panose="020B0604020202020204" pitchFamily="34" charset="0"/>
              </a:rPr>
              <a:t>knowledge, skills, values, and attributes</a:t>
            </a:r>
            <a:r>
              <a:rPr lang="en-GB" sz="1200">
                <a:solidFill>
                  <a:srgbClr val="1A1A1A"/>
                </a:solidFill>
                <a:latin typeface="Arial" panose="020B0604020202020204" pitchFamily="34" charset="0"/>
                <a:cs typeface="Arial" panose="020B0604020202020204" pitchFamily="34" charset="0"/>
              </a:rPr>
              <a:t> that give learners the best opportunity to </a:t>
            </a:r>
            <a:r>
              <a:rPr lang="en-GB" sz="1200" b="1">
                <a:solidFill>
                  <a:srgbClr val="1A1A1A"/>
                </a:solidFill>
                <a:latin typeface="Arial" panose="020B0604020202020204" pitchFamily="34" charset="0"/>
                <a:cs typeface="Arial" panose="020B0604020202020204" pitchFamily="34" charset="0"/>
              </a:rPr>
              <a:t>navigate and contribute to Scotland’s society and economy. </a:t>
            </a:r>
            <a:endParaRPr lang="en-GB" sz="1200" b="1">
              <a:solidFill>
                <a:prstClr val="black"/>
              </a:solidFill>
              <a:latin typeface="Arial" panose="020B0604020202020204" pitchFamily="34" charset="0"/>
              <a:cs typeface="Arial" panose="020B0604020202020204" pitchFamily="34" charset="0"/>
            </a:endParaRPr>
          </a:p>
        </p:txBody>
      </p:sp>
      <p:cxnSp>
        <p:nvCxnSpPr>
          <p:cNvPr id="31" name="Connector: Elbow 30">
            <a:extLst>
              <a:ext uri="{FF2B5EF4-FFF2-40B4-BE49-F238E27FC236}">
                <a16:creationId xmlns:a16="http://schemas.microsoft.com/office/drawing/2014/main" id="{2A60F475-7E4F-E46D-DE88-40947CF3CCEC}"/>
              </a:ext>
            </a:extLst>
          </p:cNvPr>
          <p:cNvCxnSpPr>
            <a:cxnSpLocks noGrp="1" noRot="1" noMove="1" noResize="1" noEditPoints="1" noAdjustHandles="1" noChangeArrowheads="1" noChangeShapeType="1"/>
          </p:cNvCxnSpPr>
          <p:nvPr/>
        </p:nvCxnSpPr>
        <p:spPr>
          <a:xfrm rot="16200000" flipV="1">
            <a:off x="3355522" y="2602117"/>
            <a:ext cx="260413" cy="1305526"/>
          </a:xfrm>
          <a:prstGeom prst="bentConnector2">
            <a:avLst/>
          </a:prstGeom>
          <a:ln>
            <a:solidFill>
              <a:schemeClr val="accent1"/>
            </a:solidFill>
            <a:prstDash val="dash"/>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6074F8D5-C0AD-225C-9658-C4023A6FF032}"/>
              </a:ext>
            </a:extLst>
          </p:cNvPr>
          <p:cNvSpPr>
            <a:spLocks noGrp="1" noRot="1" noMove="1" noResize="1" noEditPoints="1" noAdjustHandles="1" noChangeArrowheads="1" noChangeShapeType="1"/>
          </p:cNvSpPr>
          <p:nvPr/>
        </p:nvSpPr>
        <p:spPr>
          <a:xfrm>
            <a:off x="224235" y="4870117"/>
            <a:ext cx="2124635" cy="358589"/>
          </a:xfrm>
          <a:prstGeom prst="rect">
            <a:avLst/>
          </a:prstGeom>
          <a:solidFill>
            <a:srgbClr val="039A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err="1">
                <a:ln>
                  <a:noFill/>
                </a:ln>
                <a:solidFill>
                  <a:schemeClr val="bg1"/>
                </a:solidFill>
                <a:effectLst/>
                <a:uLnTx/>
                <a:uFillTx/>
                <a:latin typeface="Arial" panose="020B0604020202020204" pitchFamily="34" charset="0"/>
                <a:ea typeface="+mn-ea"/>
                <a:cs typeface="Arial" panose="020B0604020202020204" pitchFamily="34" charset="0"/>
              </a:rPr>
              <a:t>HMIe</a:t>
            </a:r>
            <a:r>
              <a:rPr kumimoji="0" lang="en-GB" sz="1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a:t>
            </a:r>
          </a:p>
        </p:txBody>
      </p:sp>
      <p:sp>
        <p:nvSpPr>
          <p:cNvPr id="39" name="TextBox 38">
            <a:extLst>
              <a:ext uri="{FF2B5EF4-FFF2-40B4-BE49-F238E27FC236}">
                <a16:creationId xmlns:a16="http://schemas.microsoft.com/office/drawing/2014/main" id="{A779F4DE-A6CC-5D55-162F-F132D3E3A19C}"/>
              </a:ext>
            </a:extLst>
          </p:cNvPr>
          <p:cNvSpPr txBox="1">
            <a:spLocks noGrp="1" noRot="1" noMove="1" noResize="1" noEditPoints="1" noAdjustHandles="1" noChangeArrowheads="1" noChangeShapeType="1"/>
          </p:cNvSpPr>
          <p:nvPr/>
        </p:nvSpPr>
        <p:spPr>
          <a:xfrm>
            <a:off x="136689" y="5228706"/>
            <a:ext cx="3333644" cy="1015663"/>
          </a:xfrm>
          <a:prstGeom prst="rect">
            <a:avLst/>
          </a:prstGeom>
          <a:noFill/>
        </p:spPr>
        <p:txBody>
          <a:bodyPr wrap="square" rtlCol="0">
            <a:spAutoFit/>
          </a:bodyPr>
          <a:lstStyle/>
          <a:p>
            <a:pPr fontAlgn="base"/>
            <a:r>
              <a:rPr lang="en-GB" sz="1200" dirty="0">
                <a:latin typeface="Arial" panose="020B0604020202020204" pitchFamily="34" charset="0"/>
                <a:cs typeface="Arial" panose="020B0604020202020204" pitchFamily="34" charset="0"/>
              </a:rPr>
              <a:t>Enhanced expectations on schools having a </a:t>
            </a:r>
            <a:r>
              <a:rPr lang="en-GB" sz="1200" b="1" dirty="0">
                <a:latin typeface="Arial" panose="020B0604020202020204" pitchFamily="34" charset="0"/>
                <a:cs typeface="Arial" panose="020B0604020202020204" pitchFamily="34" charset="0"/>
              </a:rPr>
              <a:t>shared skills framework, </a:t>
            </a:r>
            <a:r>
              <a:rPr lang="en-GB" sz="1200" dirty="0">
                <a:latin typeface="Arial" panose="020B0604020202020204" pitchFamily="34" charset="0"/>
                <a:cs typeface="Arial" panose="020B0604020202020204" pitchFamily="34" charset="0"/>
              </a:rPr>
              <a:t>the ability of young people to talk about their skills development </a:t>
            </a:r>
            <a:r>
              <a:rPr lang="en-US" sz="1200" dirty="0">
                <a:latin typeface="Arial" panose="020B0604020202020204" pitchFamily="34" charset="0"/>
                <a:cs typeface="Arial" panose="020B0604020202020204" pitchFamily="34" charset="0"/>
              </a:rPr>
              <a:t>​and </a:t>
            </a:r>
            <a:r>
              <a:rPr lang="en-GB" sz="1200" dirty="0">
                <a:latin typeface="Arial" panose="020B0604020202020204" pitchFamily="34" charset="0"/>
                <a:cs typeface="Arial" panose="020B0604020202020204" pitchFamily="34" charset="0"/>
              </a:rPr>
              <a:t>on the </a:t>
            </a:r>
            <a:r>
              <a:rPr lang="en-GB" sz="1200" b="1" dirty="0">
                <a:latin typeface="Arial" panose="020B0604020202020204" pitchFamily="34" charset="0"/>
                <a:cs typeface="Arial" panose="020B0604020202020204" pitchFamily="34" charset="0"/>
              </a:rPr>
              <a:t>systematic tracking and profiling of skills and achievements </a:t>
            </a:r>
            <a:r>
              <a:rPr lang="en-US" sz="1200" b="1" dirty="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
        <p:nvSpPr>
          <p:cNvPr id="40" name="Oval 39">
            <a:extLst>
              <a:ext uri="{FF2B5EF4-FFF2-40B4-BE49-F238E27FC236}">
                <a16:creationId xmlns:a16="http://schemas.microsoft.com/office/drawing/2014/main" id="{E8EDD0EB-4A1B-85BA-2B5C-958738A0F34D}"/>
              </a:ext>
            </a:extLst>
          </p:cNvPr>
          <p:cNvSpPr>
            <a:spLocks noGrp="1" noRot="1" noMove="1" noResize="1" noEditPoints="1" noAdjustHandles="1" noChangeArrowheads="1" noChangeShapeType="1"/>
          </p:cNvSpPr>
          <p:nvPr/>
        </p:nvSpPr>
        <p:spPr>
          <a:xfrm>
            <a:off x="2555059" y="4870117"/>
            <a:ext cx="277906" cy="304800"/>
          </a:xfrm>
          <a:prstGeom prst="ellipse">
            <a:avLst/>
          </a:prstGeom>
          <a:solidFill>
            <a:srgbClr val="039A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Aptos" panose="02110004020202020204"/>
              <a:ea typeface="+mn-ea"/>
              <a:cs typeface="+mn-cs"/>
            </a:endParaRPr>
          </a:p>
        </p:txBody>
      </p:sp>
      <p:cxnSp>
        <p:nvCxnSpPr>
          <p:cNvPr id="41" name="Connector: Elbow 40">
            <a:extLst>
              <a:ext uri="{FF2B5EF4-FFF2-40B4-BE49-F238E27FC236}">
                <a16:creationId xmlns:a16="http://schemas.microsoft.com/office/drawing/2014/main" id="{A309A493-2422-033C-32F6-C7C0C867210D}"/>
              </a:ext>
            </a:extLst>
          </p:cNvPr>
          <p:cNvCxnSpPr>
            <a:cxnSpLocks noGrp="1" noRot="1" noMove="1" noResize="1" noEditPoints="1" noAdjustHandles="1" noChangeArrowheads="1" noChangeShapeType="1"/>
          </p:cNvCxnSpPr>
          <p:nvPr/>
        </p:nvCxnSpPr>
        <p:spPr>
          <a:xfrm rot="10800000">
            <a:off x="2832965" y="5022518"/>
            <a:ext cx="1695186" cy="454069"/>
          </a:xfrm>
          <a:prstGeom prst="bentConnector3">
            <a:avLst>
              <a:gd name="adj1" fmla="val 50000"/>
            </a:avLst>
          </a:prstGeom>
          <a:ln>
            <a:solidFill>
              <a:schemeClr val="accent1"/>
            </a:solidFill>
            <a:prstDash val="dash"/>
          </a:ln>
        </p:spPr>
        <p:style>
          <a:lnRef idx="2">
            <a:schemeClr val="accent1"/>
          </a:lnRef>
          <a:fillRef idx="0">
            <a:schemeClr val="accent1"/>
          </a:fillRef>
          <a:effectRef idx="1">
            <a:schemeClr val="accent1"/>
          </a:effectRef>
          <a:fontRef idx="minor">
            <a:schemeClr val="tx1"/>
          </a:fontRef>
        </p:style>
      </p:cxnSp>
      <p:sp>
        <p:nvSpPr>
          <p:cNvPr id="57" name="Rectangle 56">
            <a:extLst>
              <a:ext uri="{FF2B5EF4-FFF2-40B4-BE49-F238E27FC236}">
                <a16:creationId xmlns:a16="http://schemas.microsoft.com/office/drawing/2014/main" id="{9C451E12-8626-3696-6D40-99B6E0AC30EB}"/>
              </a:ext>
            </a:extLst>
          </p:cNvPr>
          <p:cNvSpPr>
            <a:spLocks noGrp="1" noRot="1" noMove="1" noResize="1" noEditPoints="1" noAdjustHandles="1" noChangeArrowheads="1" noChangeShapeType="1"/>
          </p:cNvSpPr>
          <p:nvPr/>
        </p:nvSpPr>
        <p:spPr>
          <a:xfrm>
            <a:off x="9188781" y="1252337"/>
            <a:ext cx="2124635" cy="358589"/>
          </a:xfrm>
          <a:prstGeom prst="rect">
            <a:avLst/>
          </a:prstGeom>
          <a:solidFill>
            <a:srgbClr val="5B92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UNCRC</a:t>
            </a:r>
          </a:p>
        </p:txBody>
      </p:sp>
      <p:sp>
        <p:nvSpPr>
          <p:cNvPr id="58" name="TextBox 57">
            <a:extLst>
              <a:ext uri="{FF2B5EF4-FFF2-40B4-BE49-F238E27FC236}">
                <a16:creationId xmlns:a16="http://schemas.microsoft.com/office/drawing/2014/main" id="{838C3E8D-B1B7-19E9-15CC-50F2911E2C47}"/>
              </a:ext>
            </a:extLst>
          </p:cNvPr>
          <p:cNvSpPr txBox="1">
            <a:spLocks noGrp="1" noRot="1" noMove="1" noResize="1" noEditPoints="1" noAdjustHandles="1" noChangeArrowheads="1" noChangeShapeType="1"/>
          </p:cNvSpPr>
          <p:nvPr/>
        </p:nvSpPr>
        <p:spPr>
          <a:xfrm>
            <a:off x="8755839" y="1638311"/>
            <a:ext cx="3211926" cy="830997"/>
          </a:xfrm>
          <a:prstGeom prst="rect">
            <a:avLst/>
          </a:prstGeom>
          <a:noFill/>
        </p:spPr>
        <p:txBody>
          <a:bodyPr wrap="square" rtlCol="0">
            <a:spAutoFit/>
          </a:bodyPr>
          <a:lstStyle/>
          <a:p>
            <a:pPr lvl="0"/>
            <a:r>
              <a:rPr lang="en-GB" sz="1200" dirty="0">
                <a:latin typeface="Arial" panose="020B0604020202020204" pitchFamily="34" charset="0"/>
                <a:cs typeface="Arial" panose="020B0604020202020204" pitchFamily="34" charset="0"/>
              </a:rPr>
              <a:t>Promote the development of children and young people’s </a:t>
            </a:r>
            <a:r>
              <a:rPr lang="en-GB" sz="1200" b="1" dirty="0">
                <a:latin typeface="Arial" panose="020B0604020202020204" pitchFamily="34" charset="0"/>
                <a:cs typeface="Arial" panose="020B0604020202020204" pitchFamily="34" charset="0"/>
              </a:rPr>
              <a:t>personalities and talents to their full potential,</a:t>
            </a:r>
            <a:r>
              <a:rPr lang="en-GB" sz="1200" dirty="0">
                <a:latin typeface="Arial" panose="020B0604020202020204" pitchFamily="34" charset="0"/>
                <a:cs typeface="Arial" panose="020B0604020202020204" pitchFamily="34" charset="0"/>
              </a:rPr>
              <a:t> including mental, physical, and creative pursuits.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9" name="Oval 58">
            <a:extLst>
              <a:ext uri="{FF2B5EF4-FFF2-40B4-BE49-F238E27FC236}">
                <a16:creationId xmlns:a16="http://schemas.microsoft.com/office/drawing/2014/main" id="{667C2D5C-FE2D-9BC8-450D-AF41545BF793}"/>
              </a:ext>
            </a:extLst>
          </p:cNvPr>
          <p:cNvSpPr>
            <a:spLocks noGrp="1" noRot="1" noMove="1" noResize="1" noEditPoints="1" noAdjustHandles="1" noChangeArrowheads="1" noChangeShapeType="1"/>
          </p:cNvSpPr>
          <p:nvPr/>
        </p:nvSpPr>
        <p:spPr>
          <a:xfrm>
            <a:off x="8827814" y="1283272"/>
            <a:ext cx="277906" cy="304800"/>
          </a:xfrm>
          <a:prstGeom prst="ellipse">
            <a:avLst/>
          </a:prstGeom>
          <a:solidFill>
            <a:srgbClr val="5B92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Aptos" panose="02110004020202020204"/>
              <a:ea typeface="+mn-ea"/>
              <a:cs typeface="+mn-cs"/>
            </a:endParaRPr>
          </a:p>
        </p:txBody>
      </p:sp>
      <p:cxnSp>
        <p:nvCxnSpPr>
          <p:cNvPr id="60" name="Connector: Elbow 59">
            <a:extLst>
              <a:ext uri="{FF2B5EF4-FFF2-40B4-BE49-F238E27FC236}">
                <a16:creationId xmlns:a16="http://schemas.microsoft.com/office/drawing/2014/main" id="{D51EF7BB-5D87-BB44-9432-757A3DFC15CC}"/>
              </a:ext>
            </a:extLst>
          </p:cNvPr>
          <p:cNvCxnSpPr>
            <a:cxnSpLocks noGrp="1" noRot="1" noMove="1" noResize="1" noEditPoints="1" noAdjustHandles="1" noChangeArrowheads="1" noChangeShapeType="1"/>
            <a:endCxn id="59" idx="2"/>
          </p:cNvCxnSpPr>
          <p:nvPr/>
        </p:nvCxnSpPr>
        <p:spPr>
          <a:xfrm flipV="1">
            <a:off x="7125965" y="1435672"/>
            <a:ext cx="1701849" cy="455057"/>
          </a:xfrm>
          <a:prstGeom prst="bentConnector3">
            <a:avLst>
              <a:gd name="adj1" fmla="val 314"/>
            </a:avLst>
          </a:prstGeom>
          <a:ln>
            <a:solidFill>
              <a:schemeClr val="accent1"/>
            </a:solidFill>
            <a:prstDash val="dash"/>
          </a:ln>
        </p:spPr>
        <p:style>
          <a:lnRef idx="2">
            <a:schemeClr val="accent1"/>
          </a:lnRef>
          <a:fillRef idx="0">
            <a:schemeClr val="accent1"/>
          </a:fillRef>
          <a:effectRef idx="1">
            <a:schemeClr val="accent1"/>
          </a:effectRef>
          <a:fontRef idx="minor">
            <a:schemeClr val="tx1"/>
          </a:fontRef>
        </p:style>
      </p:cxnSp>
      <p:sp>
        <p:nvSpPr>
          <p:cNvPr id="67" name="Rectangle 66">
            <a:extLst>
              <a:ext uri="{FF2B5EF4-FFF2-40B4-BE49-F238E27FC236}">
                <a16:creationId xmlns:a16="http://schemas.microsoft.com/office/drawing/2014/main" id="{92E8FB84-E922-DD7B-B945-7A406872D54B}"/>
              </a:ext>
            </a:extLst>
          </p:cNvPr>
          <p:cNvSpPr>
            <a:spLocks noGrp="1" noRot="1" noMove="1" noResize="1" noEditPoints="1" noAdjustHandles="1" noChangeArrowheads="1" noChangeShapeType="1"/>
          </p:cNvSpPr>
          <p:nvPr/>
        </p:nvSpPr>
        <p:spPr>
          <a:xfrm>
            <a:off x="9188781" y="2972273"/>
            <a:ext cx="2124635" cy="358589"/>
          </a:xfrm>
          <a:prstGeom prst="rect">
            <a:avLst/>
          </a:prstGeom>
          <a:solidFill>
            <a:srgbClr val="005F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Career Education Standard/ Career Review</a:t>
            </a:r>
          </a:p>
        </p:txBody>
      </p:sp>
      <p:sp>
        <p:nvSpPr>
          <p:cNvPr id="68" name="Oval 67">
            <a:extLst>
              <a:ext uri="{FF2B5EF4-FFF2-40B4-BE49-F238E27FC236}">
                <a16:creationId xmlns:a16="http://schemas.microsoft.com/office/drawing/2014/main" id="{3A192EFB-0B35-F89F-4050-77912C4D0A3B}"/>
              </a:ext>
            </a:extLst>
          </p:cNvPr>
          <p:cNvSpPr>
            <a:spLocks noGrp="1" noRot="1" noMove="1" noResize="1" noEditPoints="1" noAdjustHandles="1" noChangeArrowheads="1" noChangeShapeType="1"/>
          </p:cNvSpPr>
          <p:nvPr/>
        </p:nvSpPr>
        <p:spPr>
          <a:xfrm>
            <a:off x="8879500" y="3003208"/>
            <a:ext cx="277906" cy="304800"/>
          </a:xfrm>
          <a:prstGeom prst="ellipse">
            <a:avLst/>
          </a:prstGeom>
          <a:solidFill>
            <a:srgbClr val="005F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Aptos" panose="02110004020202020204"/>
              <a:ea typeface="+mn-ea"/>
              <a:cs typeface="+mn-cs"/>
            </a:endParaRPr>
          </a:p>
        </p:txBody>
      </p:sp>
      <p:cxnSp>
        <p:nvCxnSpPr>
          <p:cNvPr id="69" name="Connector: Elbow 68">
            <a:extLst>
              <a:ext uri="{FF2B5EF4-FFF2-40B4-BE49-F238E27FC236}">
                <a16:creationId xmlns:a16="http://schemas.microsoft.com/office/drawing/2014/main" id="{73F56A7B-9E17-D5DD-A3C4-D4924E82272A}"/>
              </a:ext>
            </a:extLst>
          </p:cNvPr>
          <p:cNvCxnSpPr>
            <a:cxnSpLocks noGrp="1" noRot="1" noMove="1" noResize="1" noEditPoints="1" noAdjustHandles="1" noChangeArrowheads="1" noChangeShapeType="1"/>
            <a:endCxn id="68" idx="2"/>
          </p:cNvCxnSpPr>
          <p:nvPr/>
        </p:nvCxnSpPr>
        <p:spPr>
          <a:xfrm flipV="1">
            <a:off x="7964545" y="3155608"/>
            <a:ext cx="914955" cy="229479"/>
          </a:xfrm>
          <a:prstGeom prst="bentConnector3">
            <a:avLst>
              <a:gd name="adj1" fmla="val 1642"/>
            </a:avLst>
          </a:prstGeom>
          <a:ln>
            <a:solidFill>
              <a:schemeClr val="accent1"/>
            </a:solidFill>
            <a:prstDash val="dash"/>
          </a:ln>
        </p:spPr>
        <p:style>
          <a:lnRef idx="2">
            <a:schemeClr val="accent1"/>
          </a:lnRef>
          <a:fillRef idx="0">
            <a:schemeClr val="accent1"/>
          </a:fillRef>
          <a:effectRef idx="1">
            <a:schemeClr val="accent1"/>
          </a:effectRef>
          <a:fontRef idx="minor">
            <a:schemeClr val="tx1"/>
          </a:fontRef>
        </p:style>
      </p:cxnSp>
      <p:sp>
        <p:nvSpPr>
          <p:cNvPr id="72" name="TextBox 71">
            <a:extLst>
              <a:ext uri="{FF2B5EF4-FFF2-40B4-BE49-F238E27FC236}">
                <a16:creationId xmlns:a16="http://schemas.microsoft.com/office/drawing/2014/main" id="{DDC97485-5FFA-589A-B7C4-769677F0B90C}"/>
              </a:ext>
            </a:extLst>
          </p:cNvPr>
          <p:cNvSpPr txBox="1">
            <a:spLocks noGrp="1" noRot="1" noMove="1" noResize="1" noEditPoints="1" noAdjustHandles="1" noChangeArrowheads="1" noChangeShapeType="1"/>
          </p:cNvSpPr>
          <p:nvPr/>
        </p:nvSpPr>
        <p:spPr>
          <a:xfrm>
            <a:off x="8745050" y="3347955"/>
            <a:ext cx="3407958" cy="1384995"/>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Learners are entitled to develop </a:t>
            </a:r>
            <a:r>
              <a:rPr lang="en-GB" sz="1200" b="1" dirty="0">
                <a:latin typeface="Arial" panose="020B0604020202020204" pitchFamily="34" charset="0"/>
                <a:cs typeface="Arial" panose="020B0604020202020204" pitchFamily="34" charset="0"/>
              </a:rPr>
              <a:t>skills for learning, life and work as an integral part of their education </a:t>
            </a:r>
            <a:r>
              <a:rPr lang="en-GB" sz="1200" dirty="0">
                <a:latin typeface="Arial" panose="020B0604020202020204" pitchFamily="34" charset="0"/>
                <a:cs typeface="Arial" panose="020B0604020202020204" pitchFamily="34" charset="0"/>
              </a:rPr>
              <a:t>and be clear about how all their achievements relate to these. They should have </a:t>
            </a:r>
            <a:r>
              <a:rPr lang="en-GB" sz="1200" b="1" dirty="0">
                <a:latin typeface="Arial" panose="020B0604020202020204" pitchFamily="34" charset="0"/>
                <a:cs typeface="Arial" panose="020B0604020202020204" pitchFamily="34" charset="0"/>
              </a:rPr>
              <a:t>opportunities to engage in profiling </a:t>
            </a:r>
            <a:r>
              <a:rPr lang="en-GB" sz="1200" dirty="0">
                <a:latin typeface="Arial" panose="020B0604020202020204" pitchFamily="34" charset="0"/>
                <a:cs typeface="Arial" panose="020B0604020202020204" pitchFamily="34" charset="0"/>
              </a:rPr>
              <a:t>that supports learning and the development of skills for work and future career choices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7" name="Rectangle 76">
            <a:extLst>
              <a:ext uri="{FF2B5EF4-FFF2-40B4-BE49-F238E27FC236}">
                <a16:creationId xmlns:a16="http://schemas.microsoft.com/office/drawing/2014/main" id="{AB4F30E6-39EC-0596-097A-0F9A8B823B1D}"/>
              </a:ext>
            </a:extLst>
          </p:cNvPr>
          <p:cNvSpPr>
            <a:spLocks noGrp="1" noRot="1" noMove="1" noResize="1" noEditPoints="1" noAdjustHandles="1" noChangeArrowheads="1" noChangeShapeType="1"/>
          </p:cNvSpPr>
          <p:nvPr/>
        </p:nvSpPr>
        <p:spPr>
          <a:xfrm>
            <a:off x="9213184" y="4901053"/>
            <a:ext cx="2124635" cy="327654"/>
          </a:xfrm>
          <a:prstGeom prst="rect">
            <a:avLst/>
          </a:prstGeom>
          <a:solidFill>
            <a:srgbClr val="225B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Education Reform</a:t>
            </a:r>
          </a:p>
        </p:txBody>
      </p:sp>
      <p:sp>
        <p:nvSpPr>
          <p:cNvPr id="78" name="Oval 77">
            <a:extLst>
              <a:ext uri="{FF2B5EF4-FFF2-40B4-BE49-F238E27FC236}">
                <a16:creationId xmlns:a16="http://schemas.microsoft.com/office/drawing/2014/main" id="{908D543A-DC96-233D-E6F6-BCE5347AD1A5}"/>
              </a:ext>
            </a:extLst>
          </p:cNvPr>
          <p:cNvSpPr>
            <a:spLocks noGrp="1" noRot="1" noMove="1" noResize="1" noEditPoints="1" noAdjustHandles="1" noChangeArrowheads="1" noChangeShapeType="1"/>
          </p:cNvSpPr>
          <p:nvPr/>
        </p:nvSpPr>
        <p:spPr>
          <a:xfrm>
            <a:off x="8910875" y="4901052"/>
            <a:ext cx="277906" cy="304800"/>
          </a:xfrm>
          <a:prstGeom prst="ellipse">
            <a:avLst/>
          </a:prstGeom>
          <a:solidFill>
            <a:srgbClr val="225B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Aptos" panose="02110004020202020204"/>
              <a:ea typeface="+mn-ea"/>
              <a:cs typeface="+mn-cs"/>
            </a:endParaRPr>
          </a:p>
        </p:txBody>
      </p:sp>
      <p:sp>
        <p:nvSpPr>
          <p:cNvPr id="79" name="TextBox 78">
            <a:extLst>
              <a:ext uri="{FF2B5EF4-FFF2-40B4-BE49-F238E27FC236}">
                <a16:creationId xmlns:a16="http://schemas.microsoft.com/office/drawing/2014/main" id="{5F96563F-C86B-0572-F693-1BDF9AD9E6F4}"/>
              </a:ext>
            </a:extLst>
          </p:cNvPr>
          <p:cNvSpPr txBox="1">
            <a:spLocks noGrp="1" noRot="1" noMove="1" noResize="1" noEditPoints="1" noAdjustHandles="1" noChangeArrowheads="1" noChangeShapeType="1"/>
          </p:cNvSpPr>
          <p:nvPr/>
        </p:nvSpPr>
        <p:spPr>
          <a:xfrm>
            <a:off x="8755839" y="5249553"/>
            <a:ext cx="3227497"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Arial" panose="020B0604020202020204" pitchFamily="34" charset="0"/>
                <a:cs typeface="Arial" panose="020B0604020202020204" pitchFamily="34" charset="0"/>
              </a:rPr>
              <a:t>Clarifying the role and purpose of skills </a:t>
            </a:r>
            <a:r>
              <a:rPr lang="en-GB" sz="1200" dirty="0">
                <a:solidFill>
                  <a:prstClr val="black"/>
                </a:solidFill>
                <a:latin typeface="Arial" panose="020B0604020202020204" pitchFamily="34" charset="0"/>
                <a:cs typeface="Arial" panose="020B0604020202020204" pitchFamily="34" charset="0"/>
              </a:rPr>
              <a:t>will be a key area of work in the CIC process; working towards </a:t>
            </a:r>
            <a:r>
              <a:rPr lang="en-GB" sz="1200" b="1" dirty="0">
                <a:solidFill>
                  <a:prstClr val="black"/>
                </a:solidFill>
                <a:latin typeface="Arial" panose="020B0604020202020204" pitchFamily="34" charset="0"/>
                <a:cs typeface="Arial" panose="020B0604020202020204" pitchFamily="34" charset="0"/>
              </a:rPr>
              <a:t>a clearer alignment of skills across the curriculum.</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82" name="Connector: Elbow 81">
            <a:extLst>
              <a:ext uri="{FF2B5EF4-FFF2-40B4-BE49-F238E27FC236}">
                <a16:creationId xmlns:a16="http://schemas.microsoft.com/office/drawing/2014/main" id="{234FFC36-A48B-A807-77FB-6C79ED8DF1D4}"/>
              </a:ext>
            </a:extLst>
          </p:cNvPr>
          <p:cNvCxnSpPr>
            <a:cxnSpLocks noGrp="1" noRot="1" noMove="1" noResize="1" noEditPoints="1" noAdjustHandles="1" noChangeArrowheads="1" noChangeShapeType="1"/>
            <a:endCxn id="78" idx="2"/>
          </p:cNvCxnSpPr>
          <p:nvPr/>
        </p:nvCxnSpPr>
        <p:spPr>
          <a:xfrm flipV="1">
            <a:off x="7665779" y="5053452"/>
            <a:ext cx="1245096" cy="423134"/>
          </a:xfrm>
          <a:prstGeom prst="bentConnector3">
            <a:avLst>
              <a:gd name="adj1" fmla="val 50000"/>
            </a:avLst>
          </a:prstGeom>
          <a:ln>
            <a:solidFill>
              <a:schemeClr val="accent1"/>
            </a:solidFill>
            <a:prstDash val="dash"/>
          </a:ln>
        </p:spPr>
        <p:style>
          <a:lnRef idx="2">
            <a:schemeClr val="accent1"/>
          </a:lnRef>
          <a:fillRef idx="0">
            <a:schemeClr val="accent1"/>
          </a:fillRef>
          <a:effectRef idx="1">
            <a:schemeClr val="accent1"/>
          </a:effectRef>
          <a:fontRef idx="minor">
            <a:schemeClr val="tx1"/>
          </a:fontRef>
        </p:style>
      </p:cxnSp>
      <p:pic>
        <p:nvPicPr>
          <p:cNvPr id="2" name="Graphic 1" descr="Schoolhouse">
            <a:extLst>
              <a:ext uri="{FF2B5EF4-FFF2-40B4-BE49-F238E27FC236}">
                <a16:creationId xmlns:a16="http://schemas.microsoft.com/office/drawing/2014/main" id="{421BD8E2-8F3F-A346-CCB4-49D98059442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88360" y="2610525"/>
            <a:ext cx="1997347" cy="1997347"/>
          </a:xfrm>
          <a:prstGeom prst="rect">
            <a:avLst/>
          </a:prstGeom>
        </p:spPr>
      </p:pic>
      <p:pic>
        <p:nvPicPr>
          <p:cNvPr id="48" name="Picture 2">
            <a:extLst>
              <a:ext uri="{FF2B5EF4-FFF2-40B4-BE49-F238E27FC236}">
                <a16:creationId xmlns:a16="http://schemas.microsoft.com/office/drawing/2014/main" id="{3A904594-56EB-70F5-E7A0-3536C8D9BB0F}"/>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573664" y="1928001"/>
            <a:ext cx="944235" cy="8974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9" name="Picture 48">
            <a:extLst>
              <a:ext uri="{FF2B5EF4-FFF2-40B4-BE49-F238E27FC236}">
                <a16:creationId xmlns:a16="http://schemas.microsoft.com/office/drawing/2014/main" id="{B4BDF559-40A9-651E-5BCB-054687C28038}"/>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3707501" y="3442989"/>
            <a:ext cx="854905" cy="8456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50" name="Picture 2" descr="Education Scotland (HMIe) – Coltness ...">
            <a:extLst>
              <a:ext uri="{FF2B5EF4-FFF2-40B4-BE49-F238E27FC236}">
                <a16:creationId xmlns:a16="http://schemas.microsoft.com/office/drawing/2014/main" id="{9B20A742-B844-8E2D-79AD-D4DC64C3F4D6}"/>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549408" y="5020494"/>
            <a:ext cx="991473" cy="9120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2" name="Picture 4" descr="Happy Birthday, UNCRC - SCCR">
            <a:extLst>
              <a:ext uri="{FF2B5EF4-FFF2-40B4-BE49-F238E27FC236}">
                <a16:creationId xmlns:a16="http://schemas.microsoft.com/office/drawing/2014/main" id="{84E8C67E-BC81-0965-2771-9DC7ACC4F7C7}"/>
              </a:ext>
            </a:extLst>
          </p:cNvPr>
          <p:cNvPicPr>
            <a:picLocks noGrp="1" noRot="1" noChangeAspect="1" noMove="1" noResize="1" noEditPoints="1" noAdjustHandles="1" noChangeArrowheads="1" noChangeShapeType="1" noCrop="1"/>
          </p:cNvPicPr>
          <p:nvPr/>
        </p:nvPicPr>
        <p:blipFill>
          <a:blip r:embed="rId8">
            <a:extLst>
              <a:ext uri="{BEBA8EAE-BF5A-486C-A8C5-ECC9F3942E4B}">
                <a14:imgProps xmlns:a14="http://schemas.microsoft.com/office/drawing/2010/main">
                  <a14:imgLayer r:embed="rId9">
                    <a14:imgEffect>
                      <a14:backgroundRemoval t="4000" b="95556" l="889" r="96889">
                        <a14:foregroundMark x1="42667" y1="13333" x2="20000" y2="66222"/>
                        <a14:foregroundMark x1="20000" y1="66222" x2="66222" y2="88889"/>
                        <a14:foregroundMark x1="66222" y1="88889" x2="58667" y2="21333"/>
                        <a14:foregroundMark x1="58667" y1="21333" x2="52444" y2="17778"/>
                        <a14:foregroundMark x1="52444" y1="17778" x2="11111" y2="35556"/>
                        <a14:foregroundMark x1="11111" y1="35556" x2="28000" y2="76444"/>
                        <a14:foregroundMark x1="28000" y1="76444" x2="79556" y2="60000"/>
                        <a14:foregroundMark x1="24444" y1="24000" x2="66667" y2="19556"/>
                        <a14:foregroundMark x1="66667" y1="19556" x2="85778" y2="33778"/>
                        <a14:foregroundMark x1="85778" y1="33778" x2="52444" y2="6222"/>
                        <a14:foregroundMark x1="52444" y1="6222" x2="18222" y2="42667"/>
                        <a14:foregroundMark x1="18222" y1="42667" x2="77333" y2="15111"/>
                        <a14:foregroundMark x1="77333" y1="15111" x2="70667" y2="81778"/>
                        <a14:foregroundMark x1="70667" y1="81778" x2="19111" y2="80000"/>
                        <a14:foregroundMark x1="19111" y1="80000" x2="889" y2="55111"/>
                        <a14:foregroundMark x1="7111" y1="43556" x2="47111" y2="16889"/>
                        <a14:foregroundMark x1="37333" y1="13333" x2="13333" y2="74667"/>
                        <a14:foregroundMark x1="13333" y1="74667" x2="86667" y2="56889"/>
                        <a14:foregroundMark x1="86667" y1="56889" x2="44889" y2="18667"/>
                        <a14:foregroundMark x1="44889" y1="18667" x2="44000" y2="18667"/>
                        <a14:foregroundMark x1="21778" y1="23111" x2="13778" y2="32889"/>
                        <a14:foregroundMark x1="13778" y1="32889" x2="36889" y2="4444"/>
                        <a14:foregroundMark x1="36889" y1="4444" x2="76889" y2="17333"/>
                        <a14:foregroundMark x1="76889" y1="17333" x2="88000" y2="28889"/>
                        <a14:foregroundMark x1="88000" y1="28889" x2="84000" y2="78667"/>
                        <a14:foregroundMark x1="84000" y1="78667" x2="83111" y2="79556"/>
                        <a14:foregroundMark x1="83111" y1="79556" x2="87111" y2="33778"/>
                        <a14:foregroundMark x1="87111" y1="33778" x2="86222" y2="30222"/>
                        <a14:foregroundMark x1="87111" y1="28889" x2="89778" y2="74667"/>
                        <a14:foregroundMark x1="89778" y1="74667" x2="91556" y2="42667"/>
                        <a14:foregroundMark x1="91556" y1="42667" x2="92889" y2="64889"/>
                        <a14:foregroundMark x1="92889" y1="64889" x2="97333" y2="36000"/>
                        <a14:foregroundMark x1="43111" y1="35111" x2="55556" y2="71111"/>
                        <a14:foregroundMark x1="35111" y1="68444" x2="62667" y2="21778"/>
                        <a14:foregroundMark x1="64889" y1="32444" x2="68000" y2="34667"/>
                        <a14:foregroundMark x1="22222" y1="81778" x2="73778" y2="81778"/>
                        <a14:foregroundMark x1="73778" y1="81778" x2="76000" y2="78667"/>
                        <a14:foregroundMark x1="76000" y1="78667" x2="27111" y2="85778"/>
                        <a14:foregroundMark x1="27111" y1="85778" x2="22667" y2="80000"/>
                        <a14:foregroundMark x1="27111" y1="88000" x2="65778" y2="89333"/>
                        <a14:foregroundMark x1="65778" y1="89333" x2="36889" y2="94222"/>
                        <a14:foregroundMark x1="36889" y1="94222" x2="53778" y2="95556"/>
                        <a14:foregroundMark x1="81778" y1="37778" x2="80444" y2="30222"/>
                      </a14:backgroundRemoval>
                    </a14:imgEffect>
                  </a14:imgLayer>
                </a14:imgProps>
              </a:ext>
              <a:ext uri="{28A0092B-C50C-407E-A947-70E740481C1C}">
                <a14:useLocalDpi xmlns:a14="http://schemas.microsoft.com/office/drawing/2010/main" val="0"/>
              </a:ext>
            </a:extLst>
          </a:blip>
          <a:srcRect/>
          <a:stretch>
            <a:fillRect/>
          </a:stretch>
        </p:blipFill>
        <p:spPr bwMode="auto">
          <a:xfrm>
            <a:off x="6716202" y="1949240"/>
            <a:ext cx="819524" cy="81952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a:extLst>
              <a:ext uri="{FF2B5EF4-FFF2-40B4-BE49-F238E27FC236}">
                <a16:creationId xmlns:a16="http://schemas.microsoft.com/office/drawing/2014/main" id="{0869A41E-20B9-1D6A-3BB8-F9F4369AE78F}"/>
              </a:ext>
            </a:extLst>
          </p:cNvPr>
          <p:cNvPicPr>
            <a:picLocks noGrp="1" noRot="1" noChangeAspec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468404" y="3446100"/>
            <a:ext cx="1005184" cy="8506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4" name="Picture 6" descr="The Curriculum Improvement Cycle (CIC) | About Curriculum for Excellence |  Curriculum for Excellence | Education Scotland">
            <a:extLst>
              <a:ext uri="{FF2B5EF4-FFF2-40B4-BE49-F238E27FC236}">
                <a16:creationId xmlns:a16="http://schemas.microsoft.com/office/drawing/2014/main" id="{B7053153-1BDA-1EA4-849A-3461A538DDFC}"/>
              </a:ext>
            </a:extLst>
          </p:cNvPr>
          <p:cNvPicPr>
            <a:picLocks noGrp="1" noRot="1" noChangeAspect="1" noMove="1" noResize="1" noEditPoints="1" noAdjustHandles="1" noChangeArrowheads="1" noChangeShapeType="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6697079" y="5028251"/>
            <a:ext cx="897495" cy="8965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B827D8C-8A5D-692A-C060-8CD7E162E6D0}"/>
              </a:ext>
            </a:extLst>
          </p:cNvPr>
          <p:cNvPicPr>
            <a:picLocks noGrp="1" noRot="1" noChangeAspect="1" noMove="1" noResize="1" noEditPoints="1" noAdjustHandles="1" noChangeArrowheads="1" noChangeShapeType="1" noCrop="1"/>
          </p:cNvPicPr>
          <p:nvPr/>
        </p:nvPicPr>
        <p:blipFill>
          <a:blip r:embed="rId12"/>
          <a:srcRect l="12422" r="18921"/>
          <a:stretch>
            <a:fillRect/>
          </a:stretch>
        </p:blipFill>
        <p:spPr>
          <a:xfrm>
            <a:off x="7515624" y="3440935"/>
            <a:ext cx="914955" cy="847687"/>
          </a:xfrm>
          <a:prstGeom prst="ellipse">
            <a:avLst/>
          </a:prstGeom>
        </p:spPr>
      </p:pic>
      <p:sp>
        <p:nvSpPr>
          <p:cNvPr id="21" name="Rectangle 20">
            <a:extLst>
              <a:ext uri="{FF2B5EF4-FFF2-40B4-BE49-F238E27FC236}">
                <a16:creationId xmlns:a16="http://schemas.microsoft.com/office/drawing/2014/main" id="{9C6A6E16-3F3A-8790-6053-9355B2F76AE7}"/>
              </a:ext>
            </a:extLst>
          </p:cNvPr>
          <p:cNvSpPr>
            <a:spLocks noGrp="1" noRot="1" noMove="1" noResize="1" noEditPoints="1" noAdjustHandles="1" noChangeArrowheads="1" noChangeShapeType="1"/>
          </p:cNvSpPr>
          <p:nvPr/>
        </p:nvSpPr>
        <p:spPr>
          <a:xfrm>
            <a:off x="-10298" y="-1577"/>
            <a:ext cx="12202297" cy="820609"/>
          </a:xfrm>
          <a:prstGeom prst="rect">
            <a:avLst/>
          </a:prstGeom>
          <a:solidFill>
            <a:srgbClr val="142B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itle 1">
            <a:extLst>
              <a:ext uri="{FF2B5EF4-FFF2-40B4-BE49-F238E27FC236}">
                <a16:creationId xmlns:a16="http://schemas.microsoft.com/office/drawing/2014/main" id="{83AD766A-1A38-1179-CACD-5F8DC8C668AE}"/>
              </a:ext>
            </a:extLst>
          </p:cNvPr>
          <p:cNvSpPr>
            <a:spLocks noGrp="1" noRot="1" noMove="1" noResize="1" noEditPoints="1" noAdjustHandles="1" noChangeArrowheads="1" noChangeShapeType="1"/>
          </p:cNvSpPr>
          <p:nvPr>
            <p:ph type="ctrTitle"/>
          </p:nvPr>
        </p:nvSpPr>
        <p:spPr>
          <a:xfrm>
            <a:off x="114599" y="206654"/>
            <a:ext cx="7506730" cy="563218"/>
          </a:xfrm>
        </p:spPr>
        <p:txBody>
          <a:bodyPr>
            <a:noAutofit/>
          </a:bodyPr>
          <a:lstStyle/>
          <a:p>
            <a:pPr algn="l"/>
            <a:r>
              <a:rPr lang="en-GB" sz="4000" dirty="0">
                <a:solidFill>
                  <a:schemeClr val="bg1"/>
                </a:solidFill>
                <a:latin typeface="Arial" panose="020B0604020202020204" pitchFamily="34" charset="0"/>
                <a:cs typeface="Arial" panose="020B0604020202020204" pitchFamily="34" charset="0"/>
              </a:rPr>
              <a:t>Skills in the curriculum</a:t>
            </a:r>
            <a:endParaRPr lang="en-GB" sz="4000" dirty="0">
              <a:solidFill>
                <a:schemeClr val="bg1"/>
              </a:solidFill>
              <a:latin typeface="Arial" panose="020B0604020202020204" pitchFamily="34" charset="0"/>
              <a:ea typeface="Calibri Light"/>
              <a:cs typeface="Arial" panose="020B0604020202020204" pitchFamily="34" charset="0"/>
            </a:endParaRPr>
          </a:p>
        </p:txBody>
      </p:sp>
    </p:spTree>
    <p:extLst>
      <p:ext uri="{BB962C8B-B14F-4D97-AF65-F5344CB8AC3E}">
        <p14:creationId xmlns:p14="http://schemas.microsoft.com/office/powerpoint/2010/main" val="112785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4BC5471-B2B4-AB5A-3C10-5EF5F45F2FFD}"/>
              </a:ext>
            </a:extLst>
          </p:cNvPr>
          <p:cNvPicPr>
            <a:picLocks noGrp="1" noRot="1" noChangeAspect="1" noMove="1" noResize="1" noEditPoints="1" noAdjustHandles="1" noChangeArrowheads="1" noChangeShapeType="1" noCrop="1"/>
          </p:cNvPicPr>
          <p:nvPr>
            <p:ph idx="1"/>
          </p:nvPr>
        </p:nvPicPr>
        <p:blipFill>
          <a:blip r:embed="rId3"/>
          <a:stretch>
            <a:fillRect/>
          </a:stretch>
        </p:blipFill>
        <p:spPr>
          <a:xfrm>
            <a:off x="297180" y="1162307"/>
            <a:ext cx="3332129" cy="4664981"/>
          </a:xfrm>
        </p:spPr>
      </p:pic>
      <p:sp>
        <p:nvSpPr>
          <p:cNvPr id="7" name="TextBox 6">
            <a:extLst>
              <a:ext uri="{FF2B5EF4-FFF2-40B4-BE49-F238E27FC236}">
                <a16:creationId xmlns:a16="http://schemas.microsoft.com/office/drawing/2014/main" id="{DAB17AB9-B7DF-BDF0-E9C5-9B606D7C5995}"/>
              </a:ext>
            </a:extLst>
          </p:cNvPr>
          <p:cNvSpPr txBox="1">
            <a:spLocks noGrp="1" noRot="1" noMove="1" noResize="1" noEditPoints="1" noAdjustHandles="1" noChangeArrowheads="1" noChangeShapeType="1"/>
          </p:cNvSpPr>
          <p:nvPr/>
        </p:nvSpPr>
        <p:spPr>
          <a:xfrm>
            <a:off x="3943350" y="1162307"/>
            <a:ext cx="8126730" cy="2954655"/>
          </a:xfrm>
          <a:prstGeom prst="rect">
            <a:avLst/>
          </a:prstGeom>
          <a:noFill/>
        </p:spPr>
        <p:txBody>
          <a:bodyPr wrap="square" rtlCol="0">
            <a:spAutoFit/>
          </a:bodyPr>
          <a:lstStyle/>
          <a:p>
            <a:r>
              <a:rPr lang="en-GB" sz="2400">
                <a:latin typeface="Arial" panose="020B0604020202020204" pitchFamily="34" charset="0"/>
                <a:cs typeface="Arial" panose="020B0604020202020204" pitchFamily="34" charset="0"/>
              </a:rPr>
              <a:t>Future Trends for Scotland 2025, highlighted the focus on lifelong learning and skills will grow in the future</a:t>
            </a:r>
          </a:p>
          <a:p>
            <a:endParaRPr lang="en-GB" sz="2400">
              <a:latin typeface="Arial" panose="020B0604020202020204" pitchFamily="34" charset="0"/>
              <a:cs typeface="Arial" panose="020B0604020202020204" pitchFamily="34" charset="0"/>
            </a:endParaRPr>
          </a:p>
          <a:p>
            <a:r>
              <a:rPr lang="en-GB" sz="2400">
                <a:latin typeface="Arial" panose="020B0604020202020204" pitchFamily="34" charset="0"/>
                <a:cs typeface="Arial" panose="020B0604020202020204" pitchFamily="34" charset="0"/>
              </a:rPr>
              <a:t>There is increasing focus on ‘meta-skills’, i.e. skills that create adaptive learners and thinkers such as communication, collaboration, creativity and critical thinking.</a:t>
            </a:r>
          </a:p>
          <a:p>
            <a:endParaRPr lang="en-GB"/>
          </a:p>
        </p:txBody>
      </p:sp>
      <p:sp>
        <p:nvSpPr>
          <p:cNvPr id="8" name="Callout: Right Arrow 7">
            <a:extLst>
              <a:ext uri="{FF2B5EF4-FFF2-40B4-BE49-F238E27FC236}">
                <a16:creationId xmlns:a16="http://schemas.microsoft.com/office/drawing/2014/main" id="{4859857E-AC9A-46FB-BD8D-AB62DBE6E5D3}"/>
              </a:ext>
            </a:extLst>
          </p:cNvPr>
          <p:cNvSpPr>
            <a:spLocks noGrp="1" noRot="1" noMove="1" noResize="1" noEditPoints="1" noAdjustHandles="1" noChangeArrowheads="1" noChangeShapeType="1"/>
          </p:cNvSpPr>
          <p:nvPr/>
        </p:nvSpPr>
        <p:spPr>
          <a:xfrm flipH="1">
            <a:off x="7410449" y="3737232"/>
            <a:ext cx="4087699" cy="2437428"/>
          </a:xfrm>
          <a:prstGeom prst="rightArrowCallout">
            <a:avLst>
              <a:gd name="adj1" fmla="val 18587"/>
              <a:gd name="adj2" fmla="val 16320"/>
              <a:gd name="adj3" fmla="val 11992"/>
              <a:gd name="adj4" fmla="val 78977"/>
            </a:avLst>
          </a:prstGeom>
          <a:solidFill>
            <a:srgbClr val="142B5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latin typeface="Arial"/>
                <a:cs typeface="Arial"/>
              </a:rPr>
              <a:t>Did you know</a:t>
            </a:r>
          </a:p>
          <a:p>
            <a:pPr algn="ctr"/>
            <a:r>
              <a:rPr lang="en-GB" sz="3200" b="1" dirty="0">
                <a:latin typeface="Arial"/>
                <a:cs typeface="Arial"/>
              </a:rPr>
              <a:t> 71% </a:t>
            </a:r>
            <a:br>
              <a:rPr lang="en-GB" sz="2000" b="1" dirty="0">
                <a:latin typeface="Arial" panose="020B0604020202020204" pitchFamily="34" charset="0"/>
                <a:cs typeface="Arial" panose="020B0604020202020204" pitchFamily="34" charset="0"/>
              </a:rPr>
            </a:br>
            <a:r>
              <a:rPr lang="en-GB" dirty="0">
                <a:latin typeface="Arial"/>
                <a:cs typeface="Arial"/>
              </a:rPr>
              <a:t>of over 5000 Scottish employers considered </a:t>
            </a:r>
          </a:p>
          <a:p>
            <a:pPr algn="ctr"/>
            <a:r>
              <a:rPr lang="en-GB" dirty="0">
                <a:latin typeface="Arial"/>
                <a:cs typeface="Arial"/>
              </a:rPr>
              <a:t>meta-skills to be of </a:t>
            </a:r>
            <a:r>
              <a:rPr lang="en-GB" b="1" dirty="0">
                <a:latin typeface="Arial"/>
                <a:cs typeface="Arial"/>
              </a:rPr>
              <a:t>‘significant’ </a:t>
            </a:r>
          </a:p>
          <a:p>
            <a:pPr algn="ctr"/>
            <a:r>
              <a:rPr lang="en-GB" dirty="0">
                <a:latin typeface="Arial"/>
                <a:cs typeface="Arial"/>
              </a:rPr>
              <a:t>or ‘</a:t>
            </a:r>
            <a:r>
              <a:rPr lang="en-GB" b="1" dirty="0">
                <a:latin typeface="Arial"/>
                <a:cs typeface="Arial"/>
              </a:rPr>
              <a:t>critical’ </a:t>
            </a:r>
            <a:r>
              <a:rPr lang="en-GB" dirty="0">
                <a:latin typeface="Arial"/>
                <a:cs typeface="Arial"/>
              </a:rPr>
              <a:t>importance when recruiting</a:t>
            </a:r>
          </a:p>
        </p:txBody>
      </p:sp>
      <p:pic>
        <p:nvPicPr>
          <p:cNvPr id="15" name="Graphic 14" descr="Questions">
            <a:extLst>
              <a:ext uri="{FF2B5EF4-FFF2-40B4-BE49-F238E27FC236}">
                <a16:creationId xmlns:a16="http://schemas.microsoft.com/office/drawing/2014/main" id="{B7DAF159-FEE5-AF9F-2811-907BC99F620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37681" y="4219562"/>
            <a:ext cx="1472768" cy="1472768"/>
          </a:xfrm>
          <a:prstGeom prst="rect">
            <a:avLst/>
          </a:prstGeom>
        </p:spPr>
      </p:pic>
      <p:sp>
        <p:nvSpPr>
          <p:cNvPr id="17" name="TextBox 16">
            <a:extLst>
              <a:ext uri="{FF2B5EF4-FFF2-40B4-BE49-F238E27FC236}">
                <a16:creationId xmlns:a16="http://schemas.microsoft.com/office/drawing/2014/main" id="{B4DB007B-0985-C0CD-4014-A2B6708A5337}"/>
              </a:ext>
            </a:extLst>
          </p:cNvPr>
          <p:cNvSpPr txBox="1">
            <a:spLocks noGrp="1" noRot="1" noMove="1" noResize="1" noEditPoints="1" noAdjustHandles="1" noChangeArrowheads="1" noChangeShapeType="1"/>
          </p:cNvSpPr>
          <p:nvPr/>
        </p:nvSpPr>
        <p:spPr>
          <a:xfrm>
            <a:off x="7632632" y="6517936"/>
            <a:ext cx="4262188" cy="276999"/>
          </a:xfrm>
          <a:prstGeom prst="rect">
            <a:avLst/>
          </a:prstGeom>
          <a:noFill/>
        </p:spPr>
        <p:txBody>
          <a:bodyPr wrap="square">
            <a:spAutoFit/>
          </a:bodyPr>
          <a:lstStyle/>
          <a:p>
            <a:pPr algn="r"/>
            <a:r>
              <a:rPr lang="en-GB" sz="1200" i="1" dirty="0">
                <a:solidFill>
                  <a:srgbClr val="005F72"/>
                </a:solidFill>
                <a:latin typeface="Arial" panose="020B0604020202020204" pitchFamily="34" charset="0"/>
                <a:cs typeface="Arial" panose="020B0604020202020204" pitchFamily="34" charset="0"/>
              </a:rPr>
              <a:t>Scottish Government (2022) Employer Skills Survey</a:t>
            </a:r>
          </a:p>
        </p:txBody>
      </p:sp>
      <p:sp>
        <p:nvSpPr>
          <p:cNvPr id="2" name="TextBox 1">
            <a:extLst>
              <a:ext uri="{FF2B5EF4-FFF2-40B4-BE49-F238E27FC236}">
                <a16:creationId xmlns:a16="http://schemas.microsoft.com/office/drawing/2014/main" id="{3F4E010F-69CF-076D-19F1-BCFF98D8ABA1}"/>
              </a:ext>
            </a:extLst>
          </p:cNvPr>
          <p:cNvSpPr txBox="1">
            <a:spLocks noGrp="1" noRot="1" noMove="1" noResize="1" noEditPoints="1" noAdjustHandles="1" noChangeArrowheads="1" noChangeShapeType="1"/>
          </p:cNvSpPr>
          <p:nvPr/>
        </p:nvSpPr>
        <p:spPr>
          <a:xfrm>
            <a:off x="297180" y="6517936"/>
            <a:ext cx="4086930" cy="276999"/>
          </a:xfrm>
          <a:prstGeom prst="rect">
            <a:avLst/>
          </a:prstGeom>
          <a:noFill/>
        </p:spPr>
        <p:txBody>
          <a:bodyPr wrap="square">
            <a:spAutoFit/>
          </a:bodyPr>
          <a:lstStyle/>
          <a:p>
            <a:r>
              <a:rPr lang="en-GB" sz="1200" i="1" dirty="0">
                <a:solidFill>
                  <a:srgbClr val="005F72"/>
                </a:solidFill>
                <a:latin typeface="Arial" panose="020B0604020202020204" pitchFamily="34" charset="0"/>
                <a:cs typeface="Arial" panose="020B0604020202020204" pitchFamily="34" charset="0"/>
              </a:rPr>
              <a:t>Scottish Government (2025) Future Trends for Scotland</a:t>
            </a:r>
          </a:p>
        </p:txBody>
      </p:sp>
      <p:sp>
        <p:nvSpPr>
          <p:cNvPr id="9" name="Rectangle 8">
            <a:extLst>
              <a:ext uri="{FF2B5EF4-FFF2-40B4-BE49-F238E27FC236}">
                <a16:creationId xmlns:a16="http://schemas.microsoft.com/office/drawing/2014/main" id="{7CA016BE-1E5B-101F-E808-663B13A90E1A}"/>
              </a:ext>
            </a:extLst>
          </p:cNvPr>
          <p:cNvSpPr>
            <a:spLocks noGrp="1" noRot="1" noMove="1" noResize="1" noEditPoints="1" noAdjustHandles="1" noChangeArrowheads="1" noChangeShapeType="1"/>
          </p:cNvSpPr>
          <p:nvPr/>
        </p:nvSpPr>
        <p:spPr>
          <a:xfrm>
            <a:off x="-10298" y="-1577"/>
            <a:ext cx="12202297" cy="820609"/>
          </a:xfrm>
          <a:prstGeom prst="rect">
            <a:avLst/>
          </a:prstGeom>
          <a:solidFill>
            <a:srgbClr val="142B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12BFCF7C-DD01-DCB7-EAD0-601FE88B6504}"/>
              </a:ext>
            </a:extLst>
          </p:cNvPr>
          <p:cNvSpPr txBox="1">
            <a:spLocks noGrp="1" noRot="1" noMove="1" noResize="1" noEditPoints="1" noAdjustHandles="1" noChangeArrowheads="1" noChangeShapeType="1"/>
          </p:cNvSpPr>
          <p:nvPr/>
        </p:nvSpPr>
        <p:spPr>
          <a:xfrm>
            <a:off x="125901" y="157513"/>
            <a:ext cx="10492937" cy="5632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chemeClr val="bg1"/>
                </a:solidFill>
                <a:latin typeface="Arial" panose="020B0604020202020204" pitchFamily="34" charset="0"/>
                <a:cs typeface="Arial" panose="020B0604020202020204" pitchFamily="34" charset="0"/>
              </a:rPr>
              <a:t>The importance of skills in the economy</a:t>
            </a:r>
            <a:endParaRPr lang="en-GB" sz="4000" dirty="0">
              <a:solidFill>
                <a:schemeClr val="bg1"/>
              </a:solidFill>
              <a:latin typeface="Arial" panose="020B0604020202020204" pitchFamily="34" charset="0"/>
              <a:ea typeface="Calibri Light"/>
              <a:cs typeface="Arial" panose="020B0604020202020204" pitchFamily="34" charset="0"/>
            </a:endParaRPr>
          </a:p>
        </p:txBody>
      </p:sp>
    </p:spTree>
    <p:extLst>
      <p:ext uri="{BB962C8B-B14F-4D97-AF65-F5344CB8AC3E}">
        <p14:creationId xmlns:p14="http://schemas.microsoft.com/office/powerpoint/2010/main" val="75002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3C46A-2A77-4DDF-B465-EE2B40066CBE}"/>
              </a:ext>
            </a:extLst>
          </p:cNvPr>
          <p:cNvSpPr>
            <a:spLocks noGrp="1" noRot="1" noMove="1" noResize="1" noEditPoints="1" noAdjustHandles="1" noChangeArrowheads="1" noChangeShapeType="1"/>
          </p:cNvSpPr>
          <p:nvPr/>
        </p:nvSpPr>
        <p:spPr>
          <a:xfrm>
            <a:off x="0" y="0"/>
            <a:ext cx="12192000" cy="6858000"/>
          </a:xfrm>
          <a:prstGeom prst="rect">
            <a:avLst/>
          </a:prstGeom>
          <a:solidFill>
            <a:srgbClr val="142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160D482-F285-4343-A69C-66748641F681}"/>
              </a:ext>
            </a:extLst>
          </p:cNvPr>
          <p:cNvSpPr txBox="1">
            <a:spLocks noGrp="1" noRot="1" noMove="1" noResize="1" noEditPoints="1" noAdjustHandles="1" noChangeArrowheads="1" noChangeShapeType="1"/>
          </p:cNvSpPr>
          <p:nvPr/>
        </p:nvSpPr>
        <p:spPr>
          <a:xfrm>
            <a:off x="1809710" y="2914378"/>
            <a:ext cx="857258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whole </a:t>
            </a:r>
            <a:r>
              <a:rPr lang="en-GB" sz="4000" dirty="0">
                <a:solidFill>
                  <a:prstClr val="white"/>
                </a:solidFill>
                <a:latin typeface="Arial" panose="020B0604020202020204" pitchFamily="34" charset="0"/>
                <a:cs typeface="Arial" panose="020B0604020202020204" pitchFamily="34" charset="0"/>
              </a:rPr>
              <a:t>school approach to embedding skills</a:t>
            </a:r>
            <a:endParaRPr kumimoji="0" lang="en-GB"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2341436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D58CB7-7825-4167-B4DA-92C36FDFD8CD}"/>
              </a:ext>
            </a:extLst>
          </p:cNvPr>
          <p:cNvSpPr>
            <a:spLocks noGrp="1" noRot="1" noMove="1" noResize="1" noEditPoints="1" noAdjustHandles="1" noChangeArrowheads="1" noChangeShapeType="1"/>
          </p:cNvSpPr>
          <p:nvPr/>
        </p:nvSpPr>
        <p:spPr>
          <a:xfrm>
            <a:off x="0" y="0"/>
            <a:ext cx="12192000" cy="908720"/>
          </a:xfrm>
          <a:prstGeom prst="rect">
            <a:avLst/>
          </a:prstGeom>
          <a:solidFill>
            <a:srgbClr val="142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Diagram 1">
            <a:extLst>
              <a:ext uri="{FF2B5EF4-FFF2-40B4-BE49-F238E27FC236}">
                <a16:creationId xmlns:a16="http://schemas.microsoft.com/office/drawing/2014/main" id="{AB72C052-5131-4422-96A8-C6C98778088A}"/>
              </a:ext>
            </a:extLst>
          </p:cNvPr>
          <p:cNvGraphicFramePr>
            <a:graphicFrameLocks noGrp="1" noDrilldown="1" noMove="1" noResize="1"/>
          </p:cNvGraphicFramePr>
          <p:nvPr>
            <p:extLst>
              <p:ext uri="{D42A27DB-BD31-4B8C-83A1-F6EECF244321}">
                <p14:modId xmlns:p14="http://schemas.microsoft.com/office/powerpoint/2010/main" val="2210076350"/>
              </p:ext>
            </p:extLst>
          </p:nvPr>
        </p:nvGraphicFramePr>
        <p:xfrm>
          <a:off x="309796" y="1039914"/>
          <a:ext cx="11299557"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6842FA6-463B-5683-B695-BFA133BE7E13}"/>
              </a:ext>
            </a:extLst>
          </p:cNvPr>
          <p:cNvSpPr txBox="1">
            <a:spLocks noGrp="1" noRot="1" noMove="1" noResize="1" noEditPoints="1" noAdjustHandles="1" noChangeArrowheads="1" noChangeShapeType="1"/>
          </p:cNvSpPr>
          <p:nvPr/>
        </p:nvSpPr>
        <p:spPr>
          <a:xfrm>
            <a:off x="173371" y="45476"/>
            <a:ext cx="11572405" cy="707886"/>
          </a:xfrm>
          <a:prstGeom prst="rect">
            <a:avLst/>
          </a:prstGeom>
          <a:solidFill>
            <a:srgbClr val="142B5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whole setting approach to embedding skills</a:t>
            </a:r>
          </a:p>
        </p:txBody>
      </p:sp>
    </p:spTree>
    <p:custDataLst>
      <p:tags r:id="rId1"/>
    </p:custDataLst>
    <p:extLst>
      <p:ext uri="{BB962C8B-B14F-4D97-AF65-F5344CB8AC3E}">
        <p14:creationId xmlns:p14="http://schemas.microsoft.com/office/powerpoint/2010/main" val="228886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591E31B0-4FAD-4C09-A1FF-5869598D6EC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359A0DB5-B126-4D90-B4CC-269EB00F7D82}"/>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graphicEl>
                                              <a:dgm id="{F0577E34-9EB6-481C-94C4-257813E734E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graphicEl>
                                              <a:dgm id="{129603C6-DCC8-4EFB-8CF7-316889C1DCFB}"/>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graphicEl>
                                              <a:dgm id="{47AF9F7B-A279-4956-9218-170F6EA30B2A}"/>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graphicEl>
                                              <a:dgm id="{697B50B6-8268-4A9A-9C02-06E3ED1EE13E}"/>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graphicEl>
                                              <a:dgm id="{1D9AFF5F-DCB3-405E-BA8D-D661E3D27DD4}"/>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graphicEl>
                                              <a:dgm id="{F3D8F540-ED0A-4C3E-BA2C-0AC77DC383D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SDS 3+1" ma:contentTypeID="0x0101002CFD50891A73487FBF1A841208B5DC0802000482731BA60DFE4B9D64C9A19B612A04" ma:contentTypeVersion="16" ma:contentTypeDescription="" ma:contentTypeScope="" ma:versionID="8a1662fee817d7463cc04fb4dcaa4909">
  <xsd:schema xmlns:xsd="http://www.w3.org/2001/XMLSchema" xmlns:xs="http://www.w3.org/2001/XMLSchema" xmlns:p="http://schemas.microsoft.com/office/2006/metadata/properties" xmlns:ns2="184af400-6cf4-4be6-9056-547874e8c8ee" xmlns:ns3="54e1c10a-7e47-4796-85f9-97614551b6e7" targetNamespace="http://schemas.microsoft.com/office/2006/metadata/properties" ma:root="true" ma:fieldsID="6f196264e7c5fff0869a1b6d86fb4363" ns2:_="" ns3:_="">
    <xsd:import namespace="184af400-6cf4-4be6-9056-547874e8c8ee"/>
    <xsd:import namespace="54e1c10a-7e47-4796-85f9-97614551b6e7"/>
    <xsd:element name="properties">
      <xsd:complexType>
        <xsd:sequence>
          <xsd:element name="documentManagement">
            <xsd:complexType>
              <xsd:all>
                <xsd:element ref="ns2:IShare_Status"/>
                <xsd:element ref="ns2:IShare_BusinessOwner" minOccurs="0"/>
                <xsd:element ref="ns2:IShare_InfoClassification"/>
                <xsd:element ref="ns2:IShare_Region" minOccurs="0"/>
                <xsd:element ref="ns2:IShare_PersonalData"/>
                <xsd:element ref="ns2:IShare_PermanentPreservation" minOccurs="0"/>
                <xsd:element ref="ns2:IShare_DispositionDeletion" minOccurs="0"/>
                <xsd:element ref="ns2:TaxKeywordTaxHTField" minOccurs="0"/>
                <xsd:element ref="ns2:TaxCatchAll" minOccurs="0"/>
                <xsd:element ref="ns2:TaxCatchAllLabel" minOccurs="0"/>
                <xsd:element ref="ns3:MediaServiceMetadata" minOccurs="0"/>
                <xsd:element ref="ns3:MediaServiceFastMetadata" minOccurs="0"/>
                <xsd:element ref="ns3:MediaServiceSearchProperties" minOccurs="0"/>
                <xsd:element ref="ns3:MediaServiceObjectDetectorVersions" minOccurs="0"/>
                <xsd:element ref="ns2:SharedWithUsers" minOccurs="0"/>
                <xsd:element ref="ns2:SharedWithDetails" minOccurs="0"/>
                <xsd:element ref="ns3:MediaServiceGenerationTime" minOccurs="0"/>
                <xsd:element ref="ns3:MediaServiceEventHashCode" minOccurs="0"/>
                <xsd:element ref="ns3:MediaLengthInSeconds" minOccurs="0"/>
                <xsd:element ref="ns3:MediaServiceDateTaken" minOccurs="0"/>
                <xsd:element ref="ns3:lcf76f155ced4ddcb4097134ff3c332f"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4af400-6cf4-4be6-9056-547874e8c8ee" elementFormDefault="qualified">
    <xsd:import namespace="http://schemas.microsoft.com/office/2006/documentManagement/types"/>
    <xsd:import namespace="http://schemas.microsoft.com/office/infopath/2007/PartnerControls"/>
    <xsd:element name="IShare_Status" ma:index="8" ma:displayName="Item Status" ma:default="Active" ma:internalName="IShare_Status">
      <xsd:simpleType>
        <xsd:restriction base="dms:Choice">
          <xsd:enumeration value="Active"/>
          <xsd:enumeration value="Archived"/>
        </xsd:restriction>
      </xsd:simpleType>
    </xsd:element>
    <xsd:element name="IShare_BusinessOwner" ma:index="9" nillable="true" ma:displayName="Business Owner" ma:internalName="IShare_BusinessOwner">
      <xsd:simpleType>
        <xsd:restriction base="dms:Text"/>
      </xsd:simpleType>
    </xsd:element>
    <xsd:element name="IShare_InfoClassification" ma:index="10" ma:displayName="Info Classification" ma:default="Internal" ma:internalName="IShare_InfoClassification">
      <xsd:simpleType>
        <xsd:restriction base="dms:Choice">
          <xsd:enumeration value="External"/>
          <xsd:enumeration value="Internal"/>
          <xsd:enumeration value="SDS Confidential"/>
        </xsd:restriction>
      </xsd:simpleType>
    </xsd:element>
    <xsd:element name="IShare_Region" ma:index="11" nillable="true" ma:displayName="Region" ma:format="Dropdown" ma:internalName="IShare_Region" ma:readOnly="false">
      <xsd:simpleType>
        <xsd:restriction base="dms:Choice">
          <xsd:enumeration value="Cross-Regional"/>
          <xsd:enumeration value="National"/>
          <xsd:enumeration value="North"/>
          <xsd:enumeration value="North East"/>
          <xsd:enumeration value="South East"/>
          <xsd:enumeration value="West region"/>
          <xsd:enumeration value="South West"/>
          <xsd:enumeration value="West"/>
          <xsd:enumeration value="National CIAG"/>
          <xsd:enumeration value="**Do not use the following**"/>
          <xsd:enumeration value="North region"/>
          <xsd:enumeration value="North East region"/>
          <xsd:enumeration value="Cross-regional CIAG"/>
          <xsd:enumeration value="South West region"/>
          <xsd:enumeration value="South East region"/>
        </xsd:restriction>
      </xsd:simpleType>
    </xsd:element>
    <xsd:element name="IShare_PersonalData" ma:index="12" ma:displayName="Personal Data" ma:default="0" ma:internalName="IShare_PersonalData">
      <xsd:simpleType>
        <xsd:restriction base="dms:Boolean"/>
      </xsd:simpleType>
    </xsd:element>
    <xsd:element name="IShare_PermanentPreservation" ma:index="13" nillable="true" ma:displayName="Permanent Preservation" ma:default="0" ma:internalName="IShare_PermanentPreservation">
      <xsd:simpleType>
        <xsd:restriction base="dms:Boolean"/>
      </xsd:simpleType>
    </xsd:element>
    <xsd:element name="IShare_DispositionDeletion" ma:index="14" nillable="true" ma:displayName="Disposition Deletion" ma:internalName="IShare_DispositionDeletion">
      <xsd:simpleType>
        <xsd:restriction base="dms:DateTime"/>
      </xsd:simpleType>
    </xsd:element>
    <xsd:element name="TaxKeywordTaxHTField" ma:index="15" nillable="true" ma:taxonomy="true" ma:internalName="TaxKeywordTaxHTField" ma:taxonomyFieldName="TaxKeyword" ma:displayName="Enterprise Keywords" ma:fieldId="{23f27201-bee3-471e-b2e7-b64fd8b7ca38}" ma:taxonomyMulti="true" ma:sspId="c6621819-13d1-4a2d-8762-4f615fabf62c" ma:termSetId="00000000-0000-0000-0000-000000000000" ma:anchorId="00000000-0000-0000-0000-000000000000" ma:open="true" ma:isKeyword="true">
      <xsd:complexType>
        <xsd:sequence>
          <xsd:element ref="pc:Terms" minOccurs="0" maxOccurs="1"/>
        </xsd:sequence>
      </xsd:complexType>
    </xsd:element>
    <xsd:element name="TaxCatchAll" ma:index="16" nillable="true" ma:displayName="Taxonomy Catch All Column" ma:hidden="true" ma:list="{825aea11-257d-416f-992b-dec2f85e4525}" ma:internalName="TaxCatchAll" ma:showField="CatchAllData" ma:web="184af400-6cf4-4be6-9056-547874e8c8ee">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hidden="true" ma:list="{825aea11-257d-416f-992b-dec2f85e4525}" ma:internalName="TaxCatchAllLabel" ma:readOnly="true" ma:showField="CatchAllDataLabel" ma:web="184af400-6cf4-4be6-9056-547874e8c8ee">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e1c10a-7e47-4796-85f9-97614551b6e7"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MediaServiceDateTaken" ma:index="28" nillable="true" ma:displayName="MediaServiceDateTaken" ma:hidden="true" ma:indexed="true" ma:internalName="MediaServiceDateTaken" ma:readOnly="true">
      <xsd:simpleType>
        <xsd:restriction base="dms:Text"/>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c6621819-13d1-4a2d-8762-4f615fabf62c" ma:termSetId="09814cd3-568e-fe90-9814-8d621ff8fb84" ma:anchorId="fba54fb3-c3e1-fe81-a776-ca4b69148c4d" ma:open="true" ma:isKeyword="false">
      <xsd:complexType>
        <xsd:sequence>
          <xsd:element ref="pc:Terms" minOccurs="0" maxOccurs="1"/>
        </xsd:sequence>
      </xsd:complexType>
    </xsd:element>
    <xsd:element name="MediaServiceOCR" ma:index="31" nillable="true" ma:displayName="Extracted Text" ma:internalName="MediaServiceOCR" ma:readOnly="true">
      <xsd:simpleType>
        <xsd:restriction base="dms:Note">
          <xsd:maxLength value="255"/>
        </xsd:restriction>
      </xsd:simpleType>
    </xsd:element>
    <xsd:element name="MediaServiceLocation" ma:index="3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Share_PermanentPreservation xmlns="184af400-6cf4-4be6-9056-547874e8c8ee">false</IShare_PermanentPreservation>
    <TaxKeywordTaxHTField xmlns="184af400-6cf4-4be6-9056-547874e8c8ee">
      <Terms xmlns="http://schemas.microsoft.com/office/infopath/2007/PartnerControls"/>
    </TaxKeywordTaxHTField>
    <IShare_Region xmlns="184af400-6cf4-4be6-9056-547874e8c8ee" xsi:nil="true"/>
    <lcf76f155ced4ddcb4097134ff3c332f xmlns="54e1c10a-7e47-4796-85f9-97614551b6e7">
      <Terms xmlns="http://schemas.microsoft.com/office/infopath/2007/PartnerControls"/>
    </lcf76f155ced4ddcb4097134ff3c332f>
    <IShare_Status xmlns="184af400-6cf4-4be6-9056-547874e8c8ee">Active</IShare_Status>
    <IShare_InfoClassification xmlns="184af400-6cf4-4be6-9056-547874e8c8ee">Internal</IShare_InfoClassification>
    <IShare_PersonalData xmlns="184af400-6cf4-4be6-9056-547874e8c8ee">false</IShare_PersonalData>
    <IShare_DispositionDeletion xmlns="184af400-6cf4-4be6-9056-547874e8c8ee" xsi:nil="true"/>
    <TaxCatchAll xmlns="184af400-6cf4-4be6-9056-547874e8c8ee" xsi:nil="true"/>
    <IShare_BusinessOwner xmlns="184af400-6cf4-4be6-9056-547874e8c8e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44F444-9F5B-48C7-AF61-975D8678CF33}">
  <ds:schemaRefs>
    <ds:schemaRef ds:uri="184af400-6cf4-4be6-9056-547874e8c8ee"/>
    <ds:schemaRef ds:uri="54e1c10a-7e47-4796-85f9-97614551b6e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1ECA41E-68F4-47E1-9042-9B71EFC0B02B}">
  <ds:schemaRefs>
    <ds:schemaRef ds:uri="http://purl.org/dc/dcmitype/"/>
    <ds:schemaRef ds:uri="http://schemas.microsoft.com/office/2006/metadata/properties"/>
    <ds:schemaRef ds:uri="http://purl.org/dc/terms/"/>
    <ds:schemaRef ds:uri="http://www.w3.org/XML/1998/namespace"/>
    <ds:schemaRef ds:uri="http://schemas.microsoft.com/office/2006/documentManagement/types"/>
    <ds:schemaRef ds:uri="184af400-6cf4-4be6-9056-547874e8c8ee"/>
    <ds:schemaRef ds:uri="http://schemas.microsoft.com/office/infopath/2007/PartnerControls"/>
    <ds:schemaRef ds:uri="http://schemas.openxmlformats.org/package/2006/metadata/core-properties"/>
    <ds:schemaRef ds:uri="54e1c10a-7e47-4796-85f9-97614551b6e7"/>
    <ds:schemaRef ds:uri="http://purl.org/dc/elements/1.1/"/>
  </ds:schemaRefs>
</ds:datastoreItem>
</file>

<file path=customXml/itemProps3.xml><?xml version="1.0" encoding="utf-8"?>
<ds:datastoreItem xmlns:ds="http://schemas.openxmlformats.org/officeDocument/2006/customXml" ds:itemID="{43D010FE-76AC-4891-A1F2-FC0E6686ED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1926</TotalTime>
  <Words>7071</Words>
  <Application>Microsoft Office PowerPoint</Application>
  <PresentationFormat>Widescreen</PresentationFormat>
  <Paragraphs>637</Paragraphs>
  <Slides>32</Slides>
  <Notes>32</Notes>
  <HiddenSlides>5</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32</vt:i4>
      </vt:variant>
    </vt:vector>
  </HeadingPairs>
  <TitlesOfParts>
    <vt:vector size="41" baseType="lpstr">
      <vt:lpstr>Aptos</vt:lpstr>
      <vt:lpstr>Aptos Display</vt:lpstr>
      <vt:lpstr>Arial</vt:lpstr>
      <vt:lpstr>Calibri</vt:lpstr>
      <vt:lpstr>Calibri Light</vt:lpstr>
      <vt:lpstr>Courier New</vt:lpstr>
      <vt:lpstr>1_Office Theme</vt:lpstr>
      <vt:lpstr>2_Office Theme</vt:lpstr>
      <vt:lpstr>4_Office Theme</vt:lpstr>
      <vt:lpstr>PowerPoint Presentation</vt:lpstr>
      <vt:lpstr>Workshop guidance</vt:lpstr>
      <vt:lpstr>Workshop guidance</vt:lpstr>
      <vt:lpstr>PowerPoint Presentation</vt:lpstr>
      <vt:lpstr>PowerPoint Presentation</vt:lpstr>
      <vt:lpstr>Skills in the curriculum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O'Donnell</dc:creator>
  <cp:lastModifiedBy>Keith Falconer</cp:lastModifiedBy>
  <cp:revision>3</cp:revision>
  <dcterms:created xsi:type="dcterms:W3CDTF">2024-07-01T13:25:48Z</dcterms:created>
  <dcterms:modified xsi:type="dcterms:W3CDTF">2025-08-25T15:52:45Z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0x0101002CFD50891A73487FBF1A841208B5DC0802000482731BA60DFE4B9D64C9A19B612A04</vt:lpwstr>
  </property>
  <property fmtid="{D5CDD505-2E9C-101B-9397-08002B2CF9AE}" pid="3" name="TaxKeyword">
    <vt:lpwstr/>
  </property>
  <property fmtid="{D5CDD505-2E9C-101B-9397-08002B2CF9AE}" pid="4" name="MediaServiceImageTags">
    <vt:lpwstr/>
  </property>
  <property fmtid="{D5CDD505-2E9C-101B-9397-08002B2CF9AE}" pid="5" name="ArticulateGUID">
    <vt:lpwstr>1738FE15-38F9-4CFE-9869-A02A25994DEA</vt:lpwstr>
  </property>
  <property fmtid="{D5CDD505-2E9C-101B-9397-08002B2CF9AE}" pid="6" name="ArticulatePath">
    <vt:lpwstr>https://skillsdevelopmentscotland.sharepoint.com/sites/IShare/Operations/Education/Delivery/CLPL Materials/2025-2026/2. Leading professional learning resources/Skills Audit/Embedding_Skills_Audit_Leading_Professional_Learning_Resource_Aug25</vt:lpwstr>
  </property>
</Properties>
</file>