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839" r:id="rId6"/>
    <p:sldId id="841" r:id="rId7"/>
    <p:sldId id="838" r:id="rId8"/>
    <p:sldId id="858" r:id="rId9"/>
    <p:sldId id="834" r:id="rId10"/>
    <p:sldId id="840" r:id="rId11"/>
    <p:sldId id="842" r:id="rId12"/>
    <p:sldId id="859" r:id="rId13"/>
    <p:sldId id="837" r:id="rId14"/>
    <p:sldId id="843" r:id="rId15"/>
    <p:sldId id="844" r:id="rId16"/>
    <p:sldId id="845" r:id="rId17"/>
    <p:sldId id="258" r:id="rId18"/>
    <p:sldId id="857" r:id="rId19"/>
    <p:sldId id="829" r:id="rId20"/>
    <p:sldId id="860" r:id="rId21"/>
    <p:sldId id="848" r:id="rId22"/>
    <p:sldId id="849" r:id="rId23"/>
    <p:sldId id="850" r:id="rId24"/>
    <p:sldId id="851" r:id="rId25"/>
    <p:sldId id="852" r:id="rId26"/>
    <p:sldId id="853" r:id="rId27"/>
    <p:sldId id="854" r:id="rId28"/>
    <p:sldId id="855" r:id="rId29"/>
    <p:sldId id="856" r:id="rId30"/>
    <p:sldId id="847" r:id="rId31"/>
    <p:sldId id="861" r:id="rId32"/>
    <p:sldId id="862" r:id="rId33"/>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Russell" initials="JR" lastIdx="7" clrIdx="0">
    <p:extLst>
      <p:ext uri="{19B8F6BF-5375-455C-9EA6-DF929625EA0E}">
        <p15:presenceInfo xmlns:p15="http://schemas.microsoft.com/office/powerpoint/2012/main" userId="S::james.russell@sds.co.uk::abe772f0-d6aa-4fd1-abd8-2d0d096d0d91" providerId="AD"/>
      </p:ext>
    </p:extLst>
  </p:cmAuthor>
  <p:cmAuthor id="2" name="James Prentice" initials="JP" lastIdx="4" clrIdx="1">
    <p:extLst>
      <p:ext uri="{19B8F6BF-5375-455C-9EA6-DF929625EA0E}">
        <p15:presenceInfo xmlns:p15="http://schemas.microsoft.com/office/powerpoint/2012/main" userId="S::james.prentice@sds.co.uk::5afe4610-ad2e-48e8-8539-a957d298a3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2B52"/>
    <a:srgbClr val="CCB2BF"/>
    <a:srgbClr val="6CC4DA"/>
    <a:srgbClr val="F7C01B"/>
    <a:srgbClr val="F3F1EF"/>
    <a:srgbClr val="282825"/>
    <a:srgbClr val="25303B"/>
    <a:srgbClr val="E83C4E"/>
    <a:srgbClr val="8CCAB5"/>
    <a:srgbClr val="0856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75" autoAdjust="0"/>
  </p:normalViewPr>
  <p:slideViewPr>
    <p:cSldViewPr snapToGrid="0" showGuides="1">
      <p:cViewPr varScale="1">
        <p:scale>
          <a:sx n="77" d="100"/>
          <a:sy n="77" d="100"/>
        </p:scale>
        <p:origin x="1794" y="54"/>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Prentice" userId="5afe4610-ad2e-48e8-8539-a957d298a33e" providerId="ADAL" clId="{8CCA78C3-AC7F-49F3-8DFB-B0B5D6B1E23E}"/>
    <pc:docChg chg="delSld modSld">
      <pc:chgData name="James Prentice" userId="5afe4610-ad2e-48e8-8539-a957d298a33e" providerId="ADAL" clId="{8CCA78C3-AC7F-49F3-8DFB-B0B5D6B1E23E}" dt="2022-02-09T09:06:42.959" v="24" actId="47"/>
      <pc:docMkLst>
        <pc:docMk/>
      </pc:docMkLst>
      <pc:sldChg chg="modNotesTx">
        <pc:chgData name="James Prentice" userId="5afe4610-ad2e-48e8-8539-a957d298a33e" providerId="ADAL" clId="{8CCA78C3-AC7F-49F3-8DFB-B0B5D6B1E23E}" dt="2022-02-09T09:05:27.831" v="8" actId="6549"/>
        <pc:sldMkLst>
          <pc:docMk/>
          <pc:sldMk cId="0" sldId="258"/>
        </pc:sldMkLst>
      </pc:sldChg>
      <pc:sldChg chg="modNotesTx">
        <pc:chgData name="James Prentice" userId="5afe4610-ad2e-48e8-8539-a957d298a33e" providerId="ADAL" clId="{8CCA78C3-AC7F-49F3-8DFB-B0B5D6B1E23E}" dt="2022-02-09T09:05:39.707" v="10" actId="6549"/>
        <pc:sldMkLst>
          <pc:docMk/>
          <pc:sldMk cId="3940489086" sldId="829"/>
        </pc:sldMkLst>
      </pc:sldChg>
      <pc:sldChg chg="modNotesTx">
        <pc:chgData name="James Prentice" userId="5afe4610-ad2e-48e8-8539-a957d298a33e" providerId="ADAL" clId="{8CCA78C3-AC7F-49F3-8DFB-B0B5D6B1E23E}" dt="2022-02-09T09:05:00.951" v="3" actId="6549"/>
        <pc:sldMkLst>
          <pc:docMk/>
          <pc:sldMk cId="4272015620" sldId="834"/>
        </pc:sldMkLst>
      </pc:sldChg>
      <pc:sldChg chg="modNotesTx">
        <pc:chgData name="James Prentice" userId="5afe4610-ad2e-48e8-8539-a957d298a33e" providerId="ADAL" clId="{8CCA78C3-AC7F-49F3-8DFB-B0B5D6B1E23E}" dt="2022-02-09T09:05:18.231" v="6" actId="6549"/>
        <pc:sldMkLst>
          <pc:docMk/>
          <pc:sldMk cId="1679116688" sldId="837"/>
        </pc:sldMkLst>
      </pc:sldChg>
      <pc:sldChg chg="modNotesTx">
        <pc:chgData name="James Prentice" userId="5afe4610-ad2e-48e8-8539-a957d298a33e" providerId="ADAL" clId="{8CCA78C3-AC7F-49F3-8DFB-B0B5D6B1E23E}" dt="2022-02-09T09:04:47.851" v="0" actId="6549"/>
        <pc:sldMkLst>
          <pc:docMk/>
          <pc:sldMk cId="3974750828" sldId="839"/>
        </pc:sldMkLst>
      </pc:sldChg>
      <pc:sldChg chg="modNotesTx">
        <pc:chgData name="James Prentice" userId="5afe4610-ad2e-48e8-8539-a957d298a33e" providerId="ADAL" clId="{8CCA78C3-AC7F-49F3-8DFB-B0B5D6B1E23E}" dt="2022-02-09T09:05:11.148" v="4" actId="6549"/>
        <pc:sldMkLst>
          <pc:docMk/>
          <pc:sldMk cId="340424147" sldId="840"/>
        </pc:sldMkLst>
      </pc:sldChg>
      <pc:sldChg chg="modNotesTx">
        <pc:chgData name="James Prentice" userId="5afe4610-ad2e-48e8-8539-a957d298a33e" providerId="ADAL" clId="{8CCA78C3-AC7F-49F3-8DFB-B0B5D6B1E23E}" dt="2022-02-09T09:05:22.610" v="7" actId="6549"/>
        <pc:sldMkLst>
          <pc:docMk/>
          <pc:sldMk cId="1010418106" sldId="844"/>
        </pc:sldMkLst>
      </pc:sldChg>
      <pc:sldChg chg="modNotesTx">
        <pc:chgData name="James Prentice" userId="5afe4610-ad2e-48e8-8539-a957d298a33e" providerId="ADAL" clId="{8CCA78C3-AC7F-49F3-8DFB-B0B5D6B1E23E}" dt="2022-02-09T09:06:35.389" v="22" actId="6549"/>
        <pc:sldMkLst>
          <pc:docMk/>
          <pc:sldMk cId="1550582640" sldId="847"/>
        </pc:sldMkLst>
      </pc:sldChg>
      <pc:sldChg chg="modNotesTx">
        <pc:chgData name="James Prentice" userId="5afe4610-ad2e-48e8-8539-a957d298a33e" providerId="ADAL" clId="{8CCA78C3-AC7F-49F3-8DFB-B0B5D6B1E23E}" dt="2022-02-09T09:05:49.626" v="12" actId="6549"/>
        <pc:sldMkLst>
          <pc:docMk/>
          <pc:sldMk cId="3950993322" sldId="848"/>
        </pc:sldMkLst>
      </pc:sldChg>
      <pc:sldChg chg="modNotesTx">
        <pc:chgData name="James Prentice" userId="5afe4610-ad2e-48e8-8539-a957d298a33e" providerId="ADAL" clId="{8CCA78C3-AC7F-49F3-8DFB-B0B5D6B1E23E}" dt="2022-02-09T09:05:52.680" v="13" actId="6549"/>
        <pc:sldMkLst>
          <pc:docMk/>
          <pc:sldMk cId="145348796" sldId="849"/>
        </pc:sldMkLst>
      </pc:sldChg>
      <pc:sldChg chg="modSp mod modNotesTx">
        <pc:chgData name="James Prentice" userId="5afe4610-ad2e-48e8-8539-a957d298a33e" providerId="ADAL" clId="{8CCA78C3-AC7F-49F3-8DFB-B0B5D6B1E23E}" dt="2022-02-09T09:06:05.541" v="15" actId="108"/>
        <pc:sldMkLst>
          <pc:docMk/>
          <pc:sldMk cId="1675787637" sldId="850"/>
        </pc:sldMkLst>
        <pc:spChg chg="mod">
          <ac:chgData name="James Prentice" userId="5afe4610-ad2e-48e8-8539-a957d298a33e" providerId="ADAL" clId="{8CCA78C3-AC7F-49F3-8DFB-B0B5D6B1E23E}" dt="2022-02-09T09:06:05.541" v="15" actId="108"/>
          <ac:spMkLst>
            <pc:docMk/>
            <pc:sldMk cId="1675787637" sldId="850"/>
            <ac:spMk id="22" creationId="{EFA0D6AC-9019-454D-B634-D406A3D8B1B0}"/>
          </ac:spMkLst>
        </pc:spChg>
      </pc:sldChg>
      <pc:sldChg chg="modNotesTx">
        <pc:chgData name="James Prentice" userId="5afe4610-ad2e-48e8-8539-a957d298a33e" providerId="ADAL" clId="{8CCA78C3-AC7F-49F3-8DFB-B0B5D6B1E23E}" dt="2022-02-09T09:06:15.652" v="16" actId="6549"/>
        <pc:sldMkLst>
          <pc:docMk/>
          <pc:sldMk cId="1832560435" sldId="851"/>
        </pc:sldMkLst>
      </pc:sldChg>
      <pc:sldChg chg="modNotesTx">
        <pc:chgData name="James Prentice" userId="5afe4610-ad2e-48e8-8539-a957d298a33e" providerId="ADAL" clId="{8CCA78C3-AC7F-49F3-8DFB-B0B5D6B1E23E}" dt="2022-02-09T09:06:18.819" v="17" actId="6549"/>
        <pc:sldMkLst>
          <pc:docMk/>
          <pc:sldMk cId="1279341765" sldId="852"/>
        </pc:sldMkLst>
      </pc:sldChg>
      <pc:sldChg chg="modNotesTx">
        <pc:chgData name="James Prentice" userId="5afe4610-ad2e-48e8-8539-a957d298a33e" providerId="ADAL" clId="{8CCA78C3-AC7F-49F3-8DFB-B0B5D6B1E23E}" dt="2022-02-09T09:06:21.808" v="18" actId="6549"/>
        <pc:sldMkLst>
          <pc:docMk/>
          <pc:sldMk cId="1055256047" sldId="853"/>
        </pc:sldMkLst>
      </pc:sldChg>
      <pc:sldChg chg="modNotesTx">
        <pc:chgData name="James Prentice" userId="5afe4610-ad2e-48e8-8539-a957d298a33e" providerId="ADAL" clId="{8CCA78C3-AC7F-49F3-8DFB-B0B5D6B1E23E}" dt="2022-02-09T09:06:23.976" v="19" actId="6549"/>
        <pc:sldMkLst>
          <pc:docMk/>
          <pc:sldMk cId="1996597917" sldId="854"/>
        </pc:sldMkLst>
      </pc:sldChg>
      <pc:sldChg chg="modNotesTx">
        <pc:chgData name="James Prentice" userId="5afe4610-ad2e-48e8-8539-a957d298a33e" providerId="ADAL" clId="{8CCA78C3-AC7F-49F3-8DFB-B0B5D6B1E23E}" dt="2022-02-09T09:06:27.001" v="20" actId="6549"/>
        <pc:sldMkLst>
          <pc:docMk/>
          <pc:sldMk cId="2829191455" sldId="855"/>
        </pc:sldMkLst>
      </pc:sldChg>
      <pc:sldChg chg="modNotesTx">
        <pc:chgData name="James Prentice" userId="5afe4610-ad2e-48e8-8539-a957d298a33e" providerId="ADAL" clId="{8CCA78C3-AC7F-49F3-8DFB-B0B5D6B1E23E}" dt="2022-02-09T09:06:29.904" v="21" actId="6549"/>
        <pc:sldMkLst>
          <pc:docMk/>
          <pc:sldMk cId="2294486516" sldId="856"/>
        </pc:sldMkLst>
      </pc:sldChg>
      <pc:sldChg chg="modNotesTx">
        <pc:chgData name="James Prentice" userId="5afe4610-ad2e-48e8-8539-a957d298a33e" providerId="ADAL" clId="{8CCA78C3-AC7F-49F3-8DFB-B0B5D6B1E23E}" dt="2022-02-09T09:05:33.815" v="9" actId="6549"/>
        <pc:sldMkLst>
          <pc:docMk/>
          <pc:sldMk cId="3898994324" sldId="857"/>
        </pc:sldMkLst>
      </pc:sldChg>
      <pc:sldChg chg="modNotesTx">
        <pc:chgData name="James Prentice" userId="5afe4610-ad2e-48e8-8539-a957d298a33e" providerId="ADAL" clId="{8CCA78C3-AC7F-49F3-8DFB-B0B5D6B1E23E}" dt="2022-02-09T09:04:52.264" v="1" actId="6549"/>
        <pc:sldMkLst>
          <pc:docMk/>
          <pc:sldMk cId="763864679" sldId="858"/>
        </pc:sldMkLst>
      </pc:sldChg>
      <pc:sldChg chg="modNotesTx">
        <pc:chgData name="James Prentice" userId="5afe4610-ad2e-48e8-8539-a957d298a33e" providerId="ADAL" clId="{8CCA78C3-AC7F-49F3-8DFB-B0B5D6B1E23E}" dt="2022-02-09T09:05:15.749" v="5" actId="6549"/>
        <pc:sldMkLst>
          <pc:docMk/>
          <pc:sldMk cId="921883927" sldId="859"/>
        </pc:sldMkLst>
      </pc:sldChg>
      <pc:sldChg chg="modNotesTx">
        <pc:chgData name="James Prentice" userId="5afe4610-ad2e-48e8-8539-a957d298a33e" providerId="ADAL" clId="{8CCA78C3-AC7F-49F3-8DFB-B0B5D6B1E23E}" dt="2022-02-09T09:05:47.283" v="11" actId="6549"/>
        <pc:sldMkLst>
          <pc:docMk/>
          <pc:sldMk cId="2658233761" sldId="860"/>
        </pc:sldMkLst>
      </pc:sldChg>
      <pc:sldChg chg="modNotesTx">
        <pc:chgData name="James Prentice" userId="5afe4610-ad2e-48e8-8539-a957d298a33e" providerId="ADAL" clId="{8CCA78C3-AC7F-49F3-8DFB-B0B5D6B1E23E}" dt="2022-02-09T09:06:40.032" v="23" actId="6549"/>
        <pc:sldMkLst>
          <pc:docMk/>
          <pc:sldMk cId="1493044338" sldId="861"/>
        </pc:sldMkLst>
      </pc:sldChg>
      <pc:sldChg chg="del">
        <pc:chgData name="James Prentice" userId="5afe4610-ad2e-48e8-8539-a957d298a33e" providerId="ADAL" clId="{8CCA78C3-AC7F-49F3-8DFB-B0B5D6B1E23E}" dt="2022-02-09T09:06:42.959" v="24" actId="47"/>
        <pc:sldMkLst>
          <pc:docMk/>
          <pc:sldMk cId="4041008763" sldId="8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FC5ECFE-6F40-4AB8-B063-677609BC2E2F}" type="datetimeFigureOut">
              <a:rPr lang="en-GB" smtClean="0"/>
              <a:t>09/02/2022</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C658862B-7798-4F8A-B76F-2B1823908365}" type="slidenum">
              <a:rPr lang="en-GB" smtClean="0"/>
              <a:t>‹#›</a:t>
            </a:fld>
            <a:endParaRPr lang="en-GB"/>
          </a:p>
        </p:txBody>
      </p:sp>
    </p:spTree>
    <p:extLst>
      <p:ext uri="{BB962C8B-B14F-4D97-AF65-F5344CB8AC3E}">
        <p14:creationId xmlns:p14="http://schemas.microsoft.com/office/powerpoint/2010/main" val="2770375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58862B-7798-4F8A-B76F-2B1823908365}" type="slidenum">
              <a:rPr lang="en-GB" smtClean="0"/>
              <a:t>1</a:t>
            </a:fld>
            <a:endParaRPr lang="en-GB"/>
          </a:p>
        </p:txBody>
      </p:sp>
    </p:spTree>
    <p:extLst>
      <p:ext uri="{BB962C8B-B14F-4D97-AF65-F5344CB8AC3E}">
        <p14:creationId xmlns:p14="http://schemas.microsoft.com/office/powerpoint/2010/main" val="1318599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58862B-7798-4F8A-B76F-2B1823908365}" type="slidenum">
              <a:rPr lang="en-GB" smtClean="0"/>
              <a:t>13</a:t>
            </a:fld>
            <a:endParaRPr lang="en-GB"/>
          </a:p>
        </p:txBody>
      </p:sp>
    </p:spTree>
    <p:extLst>
      <p:ext uri="{BB962C8B-B14F-4D97-AF65-F5344CB8AC3E}">
        <p14:creationId xmlns:p14="http://schemas.microsoft.com/office/powerpoint/2010/main" val="2466264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58862B-7798-4F8A-B76F-2B1823908365}" type="slidenum">
              <a:rPr lang="en-GB" smtClean="0"/>
              <a:t>14</a:t>
            </a:fld>
            <a:endParaRPr lang="en-GB"/>
          </a:p>
        </p:txBody>
      </p:sp>
    </p:spTree>
    <p:extLst>
      <p:ext uri="{BB962C8B-B14F-4D97-AF65-F5344CB8AC3E}">
        <p14:creationId xmlns:p14="http://schemas.microsoft.com/office/powerpoint/2010/main" val="3526924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notes"/>
          <p:cNvSpPr>
            <a:spLocks noGrp="1" noRot="1" noChangeAspect="1"/>
          </p:cNvSpPr>
          <p:nvPr>
            <p:ph type="sldImg" idx="2"/>
          </p:nvPr>
        </p:nvSpPr>
        <p:spPr>
          <a:xfrm>
            <a:off x="174625" y="1362075"/>
            <a:ext cx="6538913"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notes"/>
          <p:cNvSpPr txBox="1">
            <a:spLocks noGrp="1"/>
          </p:cNvSpPr>
          <p:nvPr>
            <p:ph type="body" idx="1"/>
          </p:nvPr>
        </p:nvSpPr>
        <p:spPr>
          <a:xfrm>
            <a:off x="688817" y="5244225"/>
            <a:ext cx="5510530" cy="4290729"/>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sz="1200" b="1" dirty="0"/>
          </a:p>
        </p:txBody>
      </p:sp>
      <p:sp>
        <p:nvSpPr>
          <p:cNvPr id="295" name="Google Shape;295;p2:notes"/>
          <p:cNvSpPr txBox="1">
            <a:spLocks noGrp="1"/>
          </p:cNvSpPr>
          <p:nvPr>
            <p:ph type="sldNum" idx="12"/>
          </p:nvPr>
        </p:nvSpPr>
        <p:spPr>
          <a:xfrm>
            <a:off x="3901699" y="10350345"/>
            <a:ext cx="2984871" cy="546745"/>
          </a:xfrm>
          <a:prstGeom prst="rect">
            <a:avLst/>
          </a:prstGeom>
          <a:noFill/>
          <a:ln>
            <a:noFill/>
          </a:ln>
        </p:spPr>
        <p:txBody>
          <a:bodyPr spcFirstLastPara="1" wrap="square" lIns="96600" tIns="48300" rIns="96600" bIns="48300" anchor="b" anchorCtr="0">
            <a:noAutofit/>
          </a:bodyPr>
          <a:lstStyle/>
          <a:p>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t>15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290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notes"/>
          <p:cNvSpPr>
            <a:spLocks noGrp="1" noRot="1" noChangeAspect="1"/>
          </p:cNvSpPr>
          <p:nvPr>
            <p:ph type="sldImg" idx="2"/>
          </p:nvPr>
        </p:nvSpPr>
        <p:spPr>
          <a:xfrm>
            <a:off x="174625" y="1362075"/>
            <a:ext cx="6538913"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notes"/>
          <p:cNvSpPr txBox="1">
            <a:spLocks noGrp="1"/>
          </p:cNvSpPr>
          <p:nvPr>
            <p:ph type="body" idx="1"/>
          </p:nvPr>
        </p:nvSpPr>
        <p:spPr>
          <a:xfrm>
            <a:off x="688817" y="5244225"/>
            <a:ext cx="5510530" cy="4290729"/>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sz="1200" b="1" dirty="0"/>
          </a:p>
        </p:txBody>
      </p:sp>
      <p:sp>
        <p:nvSpPr>
          <p:cNvPr id="295" name="Google Shape;295;p2:notes"/>
          <p:cNvSpPr txBox="1">
            <a:spLocks noGrp="1"/>
          </p:cNvSpPr>
          <p:nvPr>
            <p:ph type="sldNum" idx="12"/>
          </p:nvPr>
        </p:nvSpPr>
        <p:spPr>
          <a:xfrm>
            <a:off x="3901699" y="10350345"/>
            <a:ext cx="2984871" cy="546745"/>
          </a:xfrm>
          <a:prstGeom prst="rect">
            <a:avLst/>
          </a:prstGeom>
          <a:noFill/>
          <a:ln>
            <a:noFill/>
          </a:ln>
        </p:spPr>
        <p:txBody>
          <a:bodyPr spcFirstLastPara="1" wrap="square" lIns="96600" tIns="48300" rIns="96600" bIns="48300" anchor="b" anchorCtr="0">
            <a:noAutofit/>
          </a:bodyPr>
          <a:lstStyle/>
          <a:p>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t>16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662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notes"/>
          <p:cNvSpPr>
            <a:spLocks noGrp="1" noRot="1" noChangeAspect="1"/>
          </p:cNvSpPr>
          <p:nvPr>
            <p:ph type="sldImg" idx="2"/>
          </p:nvPr>
        </p:nvSpPr>
        <p:spPr>
          <a:xfrm>
            <a:off x="174625" y="1362075"/>
            <a:ext cx="6538913"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notes"/>
          <p:cNvSpPr txBox="1">
            <a:spLocks noGrp="1"/>
          </p:cNvSpPr>
          <p:nvPr>
            <p:ph type="body" idx="1"/>
          </p:nvPr>
        </p:nvSpPr>
        <p:spPr>
          <a:xfrm>
            <a:off x="688817" y="5244225"/>
            <a:ext cx="5510530" cy="4290729"/>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sz="1200" b="1" dirty="0"/>
          </a:p>
        </p:txBody>
      </p:sp>
      <p:sp>
        <p:nvSpPr>
          <p:cNvPr id="295" name="Google Shape;295;p2:notes"/>
          <p:cNvSpPr txBox="1">
            <a:spLocks noGrp="1"/>
          </p:cNvSpPr>
          <p:nvPr>
            <p:ph type="sldNum" idx="12"/>
          </p:nvPr>
        </p:nvSpPr>
        <p:spPr>
          <a:xfrm>
            <a:off x="3901699" y="10350345"/>
            <a:ext cx="2984871" cy="546745"/>
          </a:xfrm>
          <a:prstGeom prst="rect">
            <a:avLst/>
          </a:prstGeom>
          <a:noFill/>
          <a:ln>
            <a:noFill/>
          </a:ln>
        </p:spPr>
        <p:txBody>
          <a:bodyPr spcFirstLastPara="1" wrap="square" lIns="96600" tIns="48300" rIns="96600" bIns="48300" anchor="b" anchorCtr="0">
            <a:noAutofit/>
          </a:bodyPr>
          <a:lstStyle/>
          <a:p>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t>17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555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notes"/>
          <p:cNvSpPr>
            <a:spLocks noGrp="1" noRot="1" noChangeAspect="1"/>
          </p:cNvSpPr>
          <p:nvPr>
            <p:ph type="sldImg" idx="2"/>
          </p:nvPr>
        </p:nvSpPr>
        <p:spPr>
          <a:xfrm>
            <a:off x="174625" y="1362075"/>
            <a:ext cx="6538913"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notes"/>
          <p:cNvSpPr txBox="1">
            <a:spLocks noGrp="1"/>
          </p:cNvSpPr>
          <p:nvPr>
            <p:ph type="body" idx="1"/>
          </p:nvPr>
        </p:nvSpPr>
        <p:spPr>
          <a:xfrm>
            <a:off x="688817" y="5244225"/>
            <a:ext cx="5510530" cy="4290729"/>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sz="1200" b="1" dirty="0"/>
          </a:p>
        </p:txBody>
      </p:sp>
      <p:sp>
        <p:nvSpPr>
          <p:cNvPr id="295" name="Google Shape;295;p2:notes"/>
          <p:cNvSpPr txBox="1">
            <a:spLocks noGrp="1"/>
          </p:cNvSpPr>
          <p:nvPr>
            <p:ph type="sldNum" idx="12"/>
          </p:nvPr>
        </p:nvSpPr>
        <p:spPr>
          <a:xfrm>
            <a:off x="3901699" y="10350345"/>
            <a:ext cx="2984871" cy="546745"/>
          </a:xfrm>
          <a:prstGeom prst="rect">
            <a:avLst/>
          </a:prstGeom>
          <a:noFill/>
          <a:ln>
            <a:noFill/>
          </a:ln>
        </p:spPr>
        <p:txBody>
          <a:bodyPr spcFirstLastPara="1" wrap="square" lIns="96600" tIns="48300" rIns="96600" bIns="48300" anchor="b" anchorCtr="0">
            <a:noAutofit/>
          </a:bodyPr>
          <a:lstStyle/>
          <a:p>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t>18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031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notes"/>
          <p:cNvSpPr>
            <a:spLocks noGrp="1" noRot="1" noChangeAspect="1"/>
          </p:cNvSpPr>
          <p:nvPr>
            <p:ph type="sldImg" idx="2"/>
          </p:nvPr>
        </p:nvSpPr>
        <p:spPr>
          <a:xfrm>
            <a:off x="174625" y="1362075"/>
            <a:ext cx="6538913"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notes"/>
          <p:cNvSpPr txBox="1">
            <a:spLocks noGrp="1"/>
          </p:cNvSpPr>
          <p:nvPr>
            <p:ph type="body" idx="1"/>
          </p:nvPr>
        </p:nvSpPr>
        <p:spPr>
          <a:xfrm>
            <a:off x="688817" y="5244225"/>
            <a:ext cx="5510530" cy="4290729"/>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sz="1200" b="1" dirty="0"/>
          </a:p>
        </p:txBody>
      </p:sp>
      <p:sp>
        <p:nvSpPr>
          <p:cNvPr id="295" name="Google Shape;295;p2:notes"/>
          <p:cNvSpPr txBox="1">
            <a:spLocks noGrp="1"/>
          </p:cNvSpPr>
          <p:nvPr>
            <p:ph type="sldNum" idx="12"/>
          </p:nvPr>
        </p:nvSpPr>
        <p:spPr>
          <a:xfrm>
            <a:off x="3901699" y="10350345"/>
            <a:ext cx="2984871" cy="546745"/>
          </a:xfrm>
          <a:prstGeom prst="rect">
            <a:avLst/>
          </a:prstGeom>
          <a:noFill/>
          <a:ln>
            <a:noFill/>
          </a:ln>
        </p:spPr>
        <p:txBody>
          <a:bodyPr spcFirstLastPara="1" wrap="square" lIns="96600" tIns="48300" rIns="96600" bIns="48300" anchor="b" anchorCtr="0">
            <a:noAutofit/>
          </a:bodyPr>
          <a:lstStyle/>
          <a:p>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t>19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037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notes"/>
          <p:cNvSpPr>
            <a:spLocks noGrp="1" noRot="1" noChangeAspect="1"/>
          </p:cNvSpPr>
          <p:nvPr>
            <p:ph type="sldImg" idx="2"/>
          </p:nvPr>
        </p:nvSpPr>
        <p:spPr>
          <a:xfrm>
            <a:off x="174625" y="1362075"/>
            <a:ext cx="6538913"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notes"/>
          <p:cNvSpPr txBox="1">
            <a:spLocks noGrp="1"/>
          </p:cNvSpPr>
          <p:nvPr>
            <p:ph type="body" idx="1"/>
          </p:nvPr>
        </p:nvSpPr>
        <p:spPr>
          <a:xfrm>
            <a:off x="688817" y="5244225"/>
            <a:ext cx="5510530" cy="4290729"/>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sz="1200" b="1" dirty="0"/>
          </a:p>
        </p:txBody>
      </p:sp>
      <p:sp>
        <p:nvSpPr>
          <p:cNvPr id="295" name="Google Shape;295;p2:notes"/>
          <p:cNvSpPr txBox="1">
            <a:spLocks noGrp="1"/>
          </p:cNvSpPr>
          <p:nvPr>
            <p:ph type="sldNum" idx="12"/>
          </p:nvPr>
        </p:nvSpPr>
        <p:spPr>
          <a:xfrm>
            <a:off x="3901699" y="10350345"/>
            <a:ext cx="2984871" cy="546745"/>
          </a:xfrm>
          <a:prstGeom prst="rect">
            <a:avLst/>
          </a:prstGeom>
          <a:noFill/>
          <a:ln>
            <a:noFill/>
          </a:ln>
        </p:spPr>
        <p:txBody>
          <a:bodyPr spcFirstLastPara="1" wrap="square" lIns="96600" tIns="48300" rIns="96600" bIns="48300" anchor="b" anchorCtr="0">
            <a:noAutofit/>
          </a:bodyPr>
          <a:lstStyle/>
          <a:p>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t>20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586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notes"/>
          <p:cNvSpPr>
            <a:spLocks noGrp="1" noRot="1" noChangeAspect="1"/>
          </p:cNvSpPr>
          <p:nvPr>
            <p:ph type="sldImg" idx="2"/>
          </p:nvPr>
        </p:nvSpPr>
        <p:spPr>
          <a:xfrm>
            <a:off x="174625" y="1362075"/>
            <a:ext cx="6538913"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notes"/>
          <p:cNvSpPr txBox="1">
            <a:spLocks noGrp="1"/>
          </p:cNvSpPr>
          <p:nvPr>
            <p:ph type="body" idx="1"/>
          </p:nvPr>
        </p:nvSpPr>
        <p:spPr>
          <a:xfrm>
            <a:off x="688817" y="5244225"/>
            <a:ext cx="5510530" cy="4290729"/>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sz="1200" b="1" dirty="0"/>
          </a:p>
        </p:txBody>
      </p:sp>
      <p:sp>
        <p:nvSpPr>
          <p:cNvPr id="295" name="Google Shape;295;p2:notes"/>
          <p:cNvSpPr txBox="1">
            <a:spLocks noGrp="1"/>
          </p:cNvSpPr>
          <p:nvPr>
            <p:ph type="sldNum" idx="12"/>
          </p:nvPr>
        </p:nvSpPr>
        <p:spPr>
          <a:xfrm>
            <a:off x="3901699" y="10350345"/>
            <a:ext cx="2984871" cy="546745"/>
          </a:xfrm>
          <a:prstGeom prst="rect">
            <a:avLst/>
          </a:prstGeom>
          <a:noFill/>
          <a:ln>
            <a:noFill/>
          </a:ln>
        </p:spPr>
        <p:txBody>
          <a:bodyPr spcFirstLastPara="1" wrap="square" lIns="96600" tIns="48300" rIns="96600" bIns="48300" anchor="b" anchorCtr="0">
            <a:noAutofit/>
          </a:bodyPr>
          <a:lstStyle/>
          <a:p>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t>21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714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notes"/>
          <p:cNvSpPr>
            <a:spLocks noGrp="1" noRot="1" noChangeAspect="1"/>
          </p:cNvSpPr>
          <p:nvPr>
            <p:ph type="sldImg" idx="2"/>
          </p:nvPr>
        </p:nvSpPr>
        <p:spPr>
          <a:xfrm>
            <a:off x="174625" y="1362075"/>
            <a:ext cx="6538913"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notes"/>
          <p:cNvSpPr txBox="1">
            <a:spLocks noGrp="1"/>
          </p:cNvSpPr>
          <p:nvPr>
            <p:ph type="body" idx="1"/>
          </p:nvPr>
        </p:nvSpPr>
        <p:spPr>
          <a:xfrm>
            <a:off x="688817" y="5244225"/>
            <a:ext cx="5510530" cy="4290729"/>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sz="1200" b="1" dirty="0"/>
          </a:p>
        </p:txBody>
      </p:sp>
      <p:sp>
        <p:nvSpPr>
          <p:cNvPr id="295" name="Google Shape;295;p2:notes"/>
          <p:cNvSpPr txBox="1">
            <a:spLocks noGrp="1"/>
          </p:cNvSpPr>
          <p:nvPr>
            <p:ph type="sldNum" idx="12"/>
          </p:nvPr>
        </p:nvSpPr>
        <p:spPr>
          <a:xfrm>
            <a:off x="3901699" y="10350345"/>
            <a:ext cx="2984871" cy="546745"/>
          </a:xfrm>
          <a:prstGeom prst="rect">
            <a:avLst/>
          </a:prstGeom>
          <a:noFill/>
          <a:ln>
            <a:noFill/>
          </a:ln>
        </p:spPr>
        <p:txBody>
          <a:bodyPr spcFirstLastPara="1" wrap="square" lIns="96600" tIns="48300" rIns="96600" bIns="48300" anchor="b" anchorCtr="0">
            <a:noAutofit/>
          </a:bodyPr>
          <a:lstStyle/>
          <a:p>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t>22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9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a:p>
        </p:txBody>
      </p:sp>
      <p:sp>
        <p:nvSpPr>
          <p:cNvPr id="4" name="Slide Number Placeholder 3"/>
          <p:cNvSpPr>
            <a:spLocks noGrp="1"/>
          </p:cNvSpPr>
          <p:nvPr>
            <p:ph type="sldNum" sz="quarter" idx="5"/>
          </p:nvPr>
        </p:nvSpPr>
        <p:spPr/>
        <p:txBody>
          <a:bodyPr/>
          <a:lstStyle/>
          <a:p>
            <a:fld id="{C658862B-7798-4F8A-B76F-2B1823908365}" type="slidenum">
              <a:rPr lang="en-GB" smtClean="0"/>
              <a:t>3</a:t>
            </a:fld>
            <a:endParaRPr lang="en-GB"/>
          </a:p>
        </p:txBody>
      </p:sp>
    </p:spTree>
    <p:extLst>
      <p:ext uri="{BB962C8B-B14F-4D97-AF65-F5344CB8AC3E}">
        <p14:creationId xmlns:p14="http://schemas.microsoft.com/office/powerpoint/2010/main" val="3052737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notes"/>
          <p:cNvSpPr>
            <a:spLocks noGrp="1" noRot="1" noChangeAspect="1"/>
          </p:cNvSpPr>
          <p:nvPr>
            <p:ph type="sldImg" idx="2"/>
          </p:nvPr>
        </p:nvSpPr>
        <p:spPr>
          <a:xfrm>
            <a:off x="174625" y="1362075"/>
            <a:ext cx="6538913"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notes"/>
          <p:cNvSpPr txBox="1">
            <a:spLocks noGrp="1"/>
          </p:cNvSpPr>
          <p:nvPr>
            <p:ph type="body" idx="1"/>
          </p:nvPr>
        </p:nvSpPr>
        <p:spPr>
          <a:xfrm>
            <a:off x="688817" y="5244225"/>
            <a:ext cx="5510530" cy="4290729"/>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sz="1200" b="1" dirty="0"/>
          </a:p>
        </p:txBody>
      </p:sp>
      <p:sp>
        <p:nvSpPr>
          <p:cNvPr id="295" name="Google Shape;295;p2:notes"/>
          <p:cNvSpPr txBox="1">
            <a:spLocks noGrp="1"/>
          </p:cNvSpPr>
          <p:nvPr>
            <p:ph type="sldNum" idx="12"/>
          </p:nvPr>
        </p:nvSpPr>
        <p:spPr>
          <a:xfrm>
            <a:off x="3901699" y="10350345"/>
            <a:ext cx="2984871" cy="546745"/>
          </a:xfrm>
          <a:prstGeom prst="rect">
            <a:avLst/>
          </a:prstGeom>
          <a:noFill/>
          <a:ln>
            <a:noFill/>
          </a:ln>
        </p:spPr>
        <p:txBody>
          <a:bodyPr spcFirstLastPara="1" wrap="square" lIns="96600" tIns="48300" rIns="96600" bIns="48300" anchor="b" anchorCtr="0">
            <a:noAutofit/>
          </a:bodyPr>
          <a:lstStyle/>
          <a:p>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t>23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078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notes"/>
          <p:cNvSpPr>
            <a:spLocks noGrp="1" noRot="1" noChangeAspect="1"/>
          </p:cNvSpPr>
          <p:nvPr>
            <p:ph type="sldImg" idx="2"/>
          </p:nvPr>
        </p:nvSpPr>
        <p:spPr>
          <a:xfrm>
            <a:off x="174625" y="1362075"/>
            <a:ext cx="6538913"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notes"/>
          <p:cNvSpPr txBox="1">
            <a:spLocks noGrp="1"/>
          </p:cNvSpPr>
          <p:nvPr>
            <p:ph type="body" idx="1"/>
          </p:nvPr>
        </p:nvSpPr>
        <p:spPr>
          <a:xfrm>
            <a:off x="688817" y="5244225"/>
            <a:ext cx="5510530" cy="4290729"/>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sz="1200" b="1" dirty="0"/>
          </a:p>
        </p:txBody>
      </p:sp>
      <p:sp>
        <p:nvSpPr>
          <p:cNvPr id="295" name="Google Shape;295;p2:notes"/>
          <p:cNvSpPr txBox="1">
            <a:spLocks noGrp="1"/>
          </p:cNvSpPr>
          <p:nvPr>
            <p:ph type="sldNum" idx="12"/>
          </p:nvPr>
        </p:nvSpPr>
        <p:spPr>
          <a:xfrm>
            <a:off x="3901699" y="10350345"/>
            <a:ext cx="2984871" cy="546745"/>
          </a:xfrm>
          <a:prstGeom prst="rect">
            <a:avLst/>
          </a:prstGeom>
          <a:noFill/>
          <a:ln>
            <a:noFill/>
          </a:ln>
        </p:spPr>
        <p:txBody>
          <a:bodyPr spcFirstLastPara="1" wrap="square" lIns="96600" tIns="48300" rIns="96600" bIns="48300" anchor="b" anchorCtr="0">
            <a:noAutofit/>
          </a:bodyPr>
          <a:lstStyle/>
          <a:p>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t>24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35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notes"/>
          <p:cNvSpPr>
            <a:spLocks noGrp="1" noRot="1" noChangeAspect="1"/>
          </p:cNvSpPr>
          <p:nvPr>
            <p:ph type="sldImg" idx="2"/>
          </p:nvPr>
        </p:nvSpPr>
        <p:spPr>
          <a:xfrm>
            <a:off x="174625" y="1362075"/>
            <a:ext cx="6538913"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notes"/>
          <p:cNvSpPr txBox="1">
            <a:spLocks noGrp="1"/>
          </p:cNvSpPr>
          <p:nvPr>
            <p:ph type="body" idx="1"/>
          </p:nvPr>
        </p:nvSpPr>
        <p:spPr>
          <a:xfrm>
            <a:off x="688817" y="5244225"/>
            <a:ext cx="5510530" cy="4290729"/>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sz="1200" b="1" dirty="0"/>
          </a:p>
        </p:txBody>
      </p:sp>
      <p:sp>
        <p:nvSpPr>
          <p:cNvPr id="295" name="Google Shape;295;p2:notes"/>
          <p:cNvSpPr txBox="1">
            <a:spLocks noGrp="1"/>
          </p:cNvSpPr>
          <p:nvPr>
            <p:ph type="sldNum" idx="12"/>
          </p:nvPr>
        </p:nvSpPr>
        <p:spPr>
          <a:xfrm>
            <a:off x="3901699" y="10350345"/>
            <a:ext cx="2984871" cy="546745"/>
          </a:xfrm>
          <a:prstGeom prst="rect">
            <a:avLst/>
          </a:prstGeom>
          <a:noFill/>
          <a:ln>
            <a:noFill/>
          </a:ln>
        </p:spPr>
        <p:txBody>
          <a:bodyPr spcFirstLastPara="1" wrap="square" lIns="96600" tIns="48300" rIns="96600" bIns="48300" anchor="b" anchorCtr="0">
            <a:noAutofit/>
          </a:bodyPr>
          <a:lstStyle/>
          <a:p>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t>25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238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notes"/>
          <p:cNvSpPr>
            <a:spLocks noGrp="1" noRot="1" noChangeAspect="1"/>
          </p:cNvSpPr>
          <p:nvPr>
            <p:ph type="sldImg" idx="2"/>
          </p:nvPr>
        </p:nvSpPr>
        <p:spPr>
          <a:xfrm>
            <a:off x="174625" y="1362075"/>
            <a:ext cx="6538913"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notes"/>
          <p:cNvSpPr txBox="1">
            <a:spLocks noGrp="1"/>
          </p:cNvSpPr>
          <p:nvPr>
            <p:ph type="body" idx="1"/>
          </p:nvPr>
        </p:nvSpPr>
        <p:spPr>
          <a:xfrm>
            <a:off x="688817" y="5244225"/>
            <a:ext cx="5510530" cy="4290729"/>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sz="1200" b="1" dirty="0"/>
          </a:p>
        </p:txBody>
      </p:sp>
      <p:sp>
        <p:nvSpPr>
          <p:cNvPr id="295" name="Google Shape;295;p2:notes"/>
          <p:cNvSpPr txBox="1">
            <a:spLocks noGrp="1"/>
          </p:cNvSpPr>
          <p:nvPr>
            <p:ph type="sldNum" idx="12"/>
          </p:nvPr>
        </p:nvSpPr>
        <p:spPr>
          <a:xfrm>
            <a:off x="3901699" y="10350345"/>
            <a:ext cx="2984871" cy="546745"/>
          </a:xfrm>
          <a:prstGeom prst="rect">
            <a:avLst/>
          </a:prstGeom>
          <a:noFill/>
          <a:ln>
            <a:noFill/>
          </a:ln>
        </p:spPr>
        <p:txBody>
          <a:bodyPr spcFirstLastPara="1" wrap="square" lIns="96600" tIns="48300" rIns="96600" bIns="48300" anchor="b" anchorCtr="0">
            <a:noAutofit/>
          </a:bodyPr>
          <a:lstStyle/>
          <a:p>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t>26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359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notes"/>
          <p:cNvSpPr>
            <a:spLocks noGrp="1" noRot="1" noChangeAspect="1"/>
          </p:cNvSpPr>
          <p:nvPr>
            <p:ph type="sldImg" idx="2"/>
          </p:nvPr>
        </p:nvSpPr>
        <p:spPr>
          <a:xfrm>
            <a:off x="174625" y="1362075"/>
            <a:ext cx="6538913" cy="36782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notes"/>
          <p:cNvSpPr txBox="1">
            <a:spLocks noGrp="1"/>
          </p:cNvSpPr>
          <p:nvPr>
            <p:ph type="body" idx="1"/>
          </p:nvPr>
        </p:nvSpPr>
        <p:spPr>
          <a:xfrm>
            <a:off x="688817" y="5244225"/>
            <a:ext cx="5510530" cy="4290729"/>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sz="1200" b="1" dirty="0"/>
          </a:p>
        </p:txBody>
      </p:sp>
      <p:sp>
        <p:nvSpPr>
          <p:cNvPr id="295" name="Google Shape;295;p2:notes"/>
          <p:cNvSpPr txBox="1">
            <a:spLocks noGrp="1"/>
          </p:cNvSpPr>
          <p:nvPr>
            <p:ph type="sldNum" idx="12"/>
          </p:nvPr>
        </p:nvSpPr>
        <p:spPr>
          <a:xfrm>
            <a:off x="3901699" y="10350345"/>
            <a:ext cx="2984871" cy="546745"/>
          </a:xfrm>
          <a:prstGeom prst="rect">
            <a:avLst/>
          </a:prstGeom>
          <a:noFill/>
          <a:ln>
            <a:noFill/>
          </a:ln>
        </p:spPr>
        <p:txBody>
          <a:bodyPr spcFirstLastPara="1" wrap="square" lIns="96600" tIns="48300" rIns="96600" bIns="48300" anchor="b" anchorCtr="0">
            <a:noAutofit/>
          </a:bodyPr>
          <a:lstStyle/>
          <a:p>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F6F9FF"/>
                </a:buClr>
                <a:buSzPts val="1300"/>
                <a:buFont typeface="Proxima Nova"/>
                <a:buNone/>
                <a:tabLst/>
                <a:defRPr/>
              </a:pPr>
              <a:t>27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2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58862B-7798-4F8A-B76F-2B1823908365}" type="slidenum">
              <a:rPr lang="en-GB" smtClean="0"/>
              <a:t>4</a:t>
            </a:fld>
            <a:endParaRPr lang="en-GB"/>
          </a:p>
        </p:txBody>
      </p:sp>
    </p:spTree>
    <p:extLst>
      <p:ext uri="{BB962C8B-B14F-4D97-AF65-F5344CB8AC3E}">
        <p14:creationId xmlns:p14="http://schemas.microsoft.com/office/powerpoint/2010/main" val="75386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282825"/>
                </a:solidFill>
                <a:latin typeface="OpenSans-Regular"/>
              </a:rPr>
              <a:t>NB – the funding figures used here are estimations identified through the evidence gathering phase of the review.  They have been drawn from budget line item reviews from published government data, internal management information, estimates provided directly by interviewees, previous research, and extrapolation from survey responses by an independent contributor as part of the review process.  </a:t>
            </a:r>
            <a:r>
              <a:rPr lang="en-US" sz="1200" b="0" i="0" u="none" strike="noStrike" baseline="0" dirty="0">
                <a:solidFill>
                  <a:srgbClr val="282825"/>
                </a:solidFill>
                <a:latin typeface="OpenSans-Regular"/>
              </a:rPr>
              <a:t>There are no known published figures by any </a:t>
            </a:r>
            <a:r>
              <a:rPr lang="en-US" sz="1200" b="0" i="0" u="none" strike="noStrike" baseline="0" dirty="0" err="1">
                <a:solidFill>
                  <a:srgbClr val="282825"/>
                </a:solidFill>
                <a:latin typeface="OpenSans-Regular"/>
              </a:rPr>
              <a:t>organisation</a:t>
            </a:r>
            <a:r>
              <a:rPr lang="en-US" sz="1200" b="0" i="0" u="none" strike="noStrike" baseline="0" dirty="0">
                <a:solidFill>
                  <a:srgbClr val="282825"/>
                </a:solidFill>
                <a:latin typeface="OpenSans-Regular"/>
              </a:rPr>
              <a:t> other than SDS that detail funding of career services. </a:t>
            </a:r>
            <a:endParaRPr lang="en-GB" dirty="0"/>
          </a:p>
        </p:txBody>
      </p:sp>
      <p:sp>
        <p:nvSpPr>
          <p:cNvPr id="4" name="Slide Number Placeholder 3"/>
          <p:cNvSpPr>
            <a:spLocks noGrp="1"/>
          </p:cNvSpPr>
          <p:nvPr>
            <p:ph type="sldNum" sz="quarter" idx="5"/>
          </p:nvPr>
        </p:nvSpPr>
        <p:spPr/>
        <p:txBody>
          <a:bodyPr/>
          <a:lstStyle/>
          <a:p>
            <a:fld id="{C658862B-7798-4F8A-B76F-2B1823908365}" type="slidenum">
              <a:rPr lang="en-GB" smtClean="0"/>
              <a:t>5</a:t>
            </a:fld>
            <a:endParaRPr lang="en-GB"/>
          </a:p>
        </p:txBody>
      </p:sp>
    </p:spTree>
    <p:extLst>
      <p:ext uri="{BB962C8B-B14F-4D97-AF65-F5344CB8AC3E}">
        <p14:creationId xmlns:p14="http://schemas.microsoft.com/office/powerpoint/2010/main" val="36069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58862B-7798-4F8A-B76F-2B1823908365}" type="slidenum">
              <a:rPr lang="en-GB" smtClean="0"/>
              <a:t>6</a:t>
            </a:fld>
            <a:endParaRPr lang="en-GB"/>
          </a:p>
        </p:txBody>
      </p:sp>
    </p:spTree>
    <p:extLst>
      <p:ext uri="{BB962C8B-B14F-4D97-AF65-F5344CB8AC3E}">
        <p14:creationId xmlns:p14="http://schemas.microsoft.com/office/powerpoint/2010/main" val="317375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658862B-7798-4F8A-B76F-2B1823908365}" type="slidenum">
              <a:rPr lang="en-GB" smtClean="0"/>
              <a:t>8</a:t>
            </a:fld>
            <a:endParaRPr lang="en-GB"/>
          </a:p>
        </p:txBody>
      </p:sp>
    </p:spTree>
    <p:extLst>
      <p:ext uri="{BB962C8B-B14F-4D97-AF65-F5344CB8AC3E}">
        <p14:creationId xmlns:p14="http://schemas.microsoft.com/office/powerpoint/2010/main" val="401606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658862B-7798-4F8A-B76F-2B1823908365}" type="slidenum">
              <a:rPr lang="en-GB" smtClean="0"/>
              <a:t>9</a:t>
            </a:fld>
            <a:endParaRPr lang="en-GB"/>
          </a:p>
        </p:txBody>
      </p:sp>
    </p:spTree>
    <p:extLst>
      <p:ext uri="{BB962C8B-B14F-4D97-AF65-F5344CB8AC3E}">
        <p14:creationId xmlns:p14="http://schemas.microsoft.com/office/powerpoint/2010/main" val="258397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658862B-7798-4F8A-B76F-2B1823908365}" type="slidenum">
              <a:rPr lang="en-GB" smtClean="0"/>
              <a:t>11</a:t>
            </a:fld>
            <a:endParaRPr lang="en-GB"/>
          </a:p>
        </p:txBody>
      </p:sp>
    </p:spTree>
    <p:extLst>
      <p:ext uri="{BB962C8B-B14F-4D97-AF65-F5344CB8AC3E}">
        <p14:creationId xmlns:p14="http://schemas.microsoft.com/office/powerpoint/2010/main" val="99021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658862B-7798-4F8A-B76F-2B1823908365}" type="slidenum">
              <a:rPr lang="en-GB" smtClean="0"/>
              <a:t>12</a:t>
            </a:fld>
            <a:endParaRPr lang="en-GB"/>
          </a:p>
        </p:txBody>
      </p:sp>
    </p:spTree>
    <p:extLst>
      <p:ext uri="{BB962C8B-B14F-4D97-AF65-F5344CB8AC3E}">
        <p14:creationId xmlns:p14="http://schemas.microsoft.com/office/powerpoint/2010/main" val="328899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82786-ED9E-4C41-9195-EE33A72991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C613D3-C05C-480B-AE8C-4A7CF05FFB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2367C7-3B67-4A40-96DB-DF6AB56C1569}"/>
              </a:ext>
            </a:extLst>
          </p:cNvPr>
          <p:cNvSpPr>
            <a:spLocks noGrp="1"/>
          </p:cNvSpPr>
          <p:nvPr>
            <p:ph type="dt" sz="half" idx="10"/>
          </p:nvPr>
        </p:nvSpPr>
        <p:spPr/>
        <p:txBody>
          <a:bodyPr/>
          <a:lstStyle/>
          <a:p>
            <a:fld id="{B63535C2-03CE-479F-9BFC-025BB0FFA5E7}" type="datetimeFigureOut">
              <a:rPr lang="en-GB" smtClean="0"/>
              <a:t>09/02/2022</a:t>
            </a:fld>
            <a:endParaRPr lang="en-GB"/>
          </a:p>
        </p:txBody>
      </p:sp>
      <p:sp>
        <p:nvSpPr>
          <p:cNvPr id="5" name="Footer Placeholder 4">
            <a:extLst>
              <a:ext uri="{FF2B5EF4-FFF2-40B4-BE49-F238E27FC236}">
                <a16:creationId xmlns:a16="http://schemas.microsoft.com/office/drawing/2014/main" id="{C9736491-FBCC-4530-9812-B277AC75ED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50B63B-7805-478D-8E07-AF88E79E17AD}"/>
              </a:ext>
            </a:extLst>
          </p:cNvPr>
          <p:cNvSpPr>
            <a:spLocks noGrp="1"/>
          </p:cNvSpPr>
          <p:nvPr>
            <p:ph type="sldNum" sz="quarter" idx="12"/>
          </p:nvPr>
        </p:nvSpPr>
        <p:spPr/>
        <p:txBody>
          <a:bodyPr/>
          <a:lstStyle/>
          <a:p>
            <a:fld id="{1B391C7B-360F-4D04-929E-5CCEADFE8699}" type="slidenum">
              <a:rPr lang="en-GB" smtClean="0"/>
              <a:t>‹#›</a:t>
            </a:fld>
            <a:endParaRPr lang="en-GB"/>
          </a:p>
        </p:txBody>
      </p:sp>
    </p:spTree>
    <p:extLst>
      <p:ext uri="{BB962C8B-B14F-4D97-AF65-F5344CB8AC3E}">
        <p14:creationId xmlns:p14="http://schemas.microsoft.com/office/powerpoint/2010/main" val="403455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EC254-5BB2-4146-9E82-79ACE80873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AE06B6-36D0-47FE-8E9A-6B2E1C8091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796ED2-0110-45C7-9B52-C74DDDADC30B}"/>
              </a:ext>
            </a:extLst>
          </p:cNvPr>
          <p:cNvSpPr>
            <a:spLocks noGrp="1"/>
          </p:cNvSpPr>
          <p:nvPr>
            <p:ph type="dt" sz="half" idx="10"/>
          </p:nvPr>
        </p:nvSpPr>
        <p:spPr/>
        <p:txBody>
          <a:bodyPr/>
          <a:lstStyle/>
          <a:p>
            <a:fld id="{B63535C2-03CE-479F-9BFC-025BB0FFA5E7}" type="datetimeFigureOut">
              <a:rPr lang="en-GB" smtClean="0"/>
              <a:t>09/02/2022</a:t>
            </a:fld>
            <a:endParaRPr lang="en-GB"/>
          </a:p>
        </p:txBody>
      </p:sp>
      <p:sp>
        <p:nvSpPr>
          <p:cNvPr id="5" name="Footer Placeholder 4">
            <a:extLst>
              <a:ext uri="{FF2B5EF4-FFF2-40B4-BE49-F238E27FC236}">
                <a16:creationId xmlns:a16="http://schemas.microsoft.com/office/drawing/2014/main" id="{47E8409C-B675-4AB9-A879-1326292987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9937F-9B39-453D-A367-2A1A34709028}"/>
              </a:ext>
            </a:extLst>
          </p:cNvPr>
          <p:cNvSpPr>
            <a:spLocks noGrp="1"/>
          </p:cNvSpPr>
          <p:nvPr>
            <p:ph type="sldNum" sz="quarter" idx="12"/>
          </p:nvPr>
        </p:nvSpPr>
        <p:spPr/>
        <p:txBody>
          <a:bodyPr/>
          <a:lstStyle/>
          <a:p>
            <a:fld id="{1B391C7B-360F-4D04-929E-5CCEADFE8699}" type="slidenum">
              <a:rPr lang="en-GB" smtClean="0"/>
              <a:t>‹#›</a:t>
            </a:fld>
            <a:endParaRPr lang="en-GB"/>
          </a:p>
        </p:txBody>
      </p:sp>
    </p:spTree>
    <p:extLst>
      <p:ext uri="{BB962C8B-B14F-4D97-AF65-F5344CB8AC3E}">
        <p14:creationId xmlns:p14="http://schemas.microsoft.com/office/powerpoint/2010/main" val="55390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890CC-4FB9-4BB3-B991-13E3E624C7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A94E4B-C19B-4C51-936C-A01A209D0C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58CB62-CB34-425F-88DF-64E4E811BF5B}"/>
              </a:ext>
            </a:extLst>
          </p:cNvPr>
          <p:cNvSpPr>
            <a:spLocks noGrp="1"/>
          </p:cNvSpPr>
          <p:nvPr>
            <p:ph type="dt" sz="half" idx="10"/>
          </p:nvPr>
        </p:nvSpPr>
        <p:spPr/>
        <p:txBody>
          <a:bodyPr/>
          <a:lstStyle/>
          <a:p>
            <a:fld id="{B63535C2-03CE-479F-9BFC-025BB0FFA5E7}" type="datetimeFigureOut">
              <a:rPr lang="en-GB" smtClean="0"/>
              <a:t>09/02/2022</a:t>
            </a:fld>
            <a:endParaRPr lang="en-GB"/>
          </a:p>
        </p:txBody>
      </p:sp>
      <p:sp>
        <p:nvSpPr>
          <p:cNvPr id="5" name="Footer Placeholder 4">
            <a:extLst>
              <a:ext uri="{FF2B5EF4-FFF2-40B4-BE49-F238E27FC236}">
                <a16:creationId xmlns:a16="http://schemas.microsoft.com/office/drawing/2014/main" id="{0798EA83-DEDC-4670-8AA2-3089BD7317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005E4E-B971-47CA-85DF-25EE6938ED76}"/>
              </a:ext>
            </a:extLst>
          </p:cNvPr>
          <p:cNvSpPr>
            <a:spLocks noGrp="1"/>
          </p:cNvSpPr>
          <p:nvPr>
            <p:ph type="sldNum" sz="quarter" idx="12"/>
          </p:nvPr>
        </p:nvSpPr>
        <p:spPr/>
        <p:txBody>
          <a:bodyPr/>
          <a:lstStyle/>
          <a:p>
            <a:fld id="{1B391C7B-360F-4D04-929E-5CCEADFE8699}" type="slidenum">
              <a:rPr lang="en-GB" smtClean="0"/>
              <a:t>‹#›</a:t>
            </a:fld>
            <a:endParaRPr lang="en-GB"/>
          </a:p>
        </p:txBody>
      </p:sp>
    </p:spTree>
    <p:extLst>
      <p:ext uri="{BB962C8B-B14F-4D97-AF65-F5344CB8AC3E}">
        <p14:creationId xmlns:p14="http://schemas.microsoft.com/office/powerpoint/2010/main" val="1255120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30659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21218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85760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38611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688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654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28201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1249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868C-EDDA-433F-8457-993CA15DE7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D86AEB-76E7-48E5-BD9E-5EC24D543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6E650E-339F-49FB-BDA3-C754B0CC56BB}"/>
              </a:ext>
            </a:extLst>
          </p:cNvPr>
          <p:cNvSpPr>
            <a:spLocks noGrp="1"/>
          </p:cNvSpPr>
          <p:nvPr>
            <p:ph type="dt" sz="half" idx="10"/>
          </p:nvPr>
        </p:nvSpPr>
        <p:spPr/>
        <p:txBody>
          <a:bodyPr/>
          <a:lstStyle/>
          <a:p>
            <a:fld id="{B63535C2-03CE-479F-9BFC-025BB0FFA5E7}" type="datetimeFigureOut">
              <a:rPr lang="en-GB" smtClean="0"/>
              <a:t>09/02/2022</a:t>
            </a:fld>
            <a:endParaRPr lang="en-GB"/>
          </a:p>
        </p:txBody>
      </p:sp>
      <p:sp>
        <p:nvSpPr>
          <p:cNvPr id="5" name="Footer Placeholder 4">
            <a:extLst>
              <a:ext uri="{FF2B5EF4-FFF2-40B4-BE49-F238E27FC236}">
                <a16:creationId xmlns:a16="http://schemas.microsoft.com/office/drawing/2014/main" id="{1E2B9CE6-7B40-4B4D-B71F-5BE6AAACC4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3C2FE3-03E7-4C7B-97F9-D4C429DE3D06}"/>
              </a:ext>
            </a:extLst>
          </p:cNvPr>
          <p:cNvSpPr>
            <a:spLocks noGrp="1"/>
          </p:cNvSpPr>
          <p:nvPr>
            <p:ph type="sldNum" sz="quarter" idx="12"/>
          </p:nvPr>
        </p:nvSpPr>
        <p:spPr/>
        <p:txBody>
          <a:bodyPr/>
          <a:lstStyle/>
          <a:p>
            <a:fld id="{1B391C7B-360F-4D04-929E-5CCEADFE8699}" type="slidenum">
              <a:rPr lang="en-GB" smtClean="0"/>
              <a:t>‹#›</a:t>
            </a:fld>
            <a:endParaRPr lang="en-GB"/>
          </a:p>
        </p:txBody>
      </p:sp>
    </p:spTree>
    <p:extLst>
      <p:ext uri="{BB962C8B-B14F-4D97-AF65-F5344CB8AC3E}">
        <p14:creationId xmlns:p14="http://schemas.microsoft.com/office/powerpoint/2010/main" val="3553275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5837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02644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4703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eading and copy">
  <p:cSld name="heading and copy">
    <p:bg>
      <p:bgPr>
        <a:solidFill>
          <a:schemeClr val="dk1"/>
        </a:solidFill>
        <a:effectLst/>
      </p:bgPr>
    </p:bg>
    <p:spTree>
      <p:nvGrpSpPr>
        <p:cNvPr id="1" name="Shape 26"/>
        <p:cNvGrpSpPr/>
        <p:nvPr/>
      </p:nvGrpSpPr>
      <p:grpSpPr>
        <a:xfrm>
          <a:off x="0" y="0"/>
          <a:ext cx="0" cy="0"/>
          <a:chOff x="0" y="0"/>
          <a:chExt cx="0" cy="0"/>
        </a:xfrm>
      </p:grpSpPr>
      <p:sp>
        <p:nvSpPr>
          <p:cNvPr id="27" name="Google Shape;27;p9"/>
          <p:cNvSpPr txBox="1">
            <a:spLocks noGrp="1"/>
          </p:cNvSpPr>
          <p:nvPr>
            <p:ph type="body" idx="1"/>
          </p:nvPr>
        </p:nvSpPr>
        <p:spPr>
          <a:xfrm>
            <a:off x="601104" y="550815"/>
            <a:ext cx="6696656" cy="819151"/>
          </a:xfrm>
          <a:prstGeom prst="rect">
            <a:avLst/>
          </a:prstGeom>
          <a:noFill/>
          <a:ln>
            <a:noFill/>
          </a:ln>
        </p:spPr>
        <p:txBody>
          <a:bodyPr spcFirstLastPara="1" wrap="square" lIns="0" tIns="0" rIns="0" bIns="0" anchor="t" anchorCtr="0">
            <a:noAutofit/>
          </a:bodyPr>
          <a:lstStyle>
            <a:lvl1pPr marL="457189" lvl="0" indent="-228594" algn="l">
              <a:lnSpc>
                <a:spcPct val="100000"/>
              </a:lnSpc>
              <a:spcBef>
                <a:spcPts val="0"/>
              </a:spcBef>
              <a:spcAft>
                <a:spcPts val="0"/>
              </a:spcAft>
              <a:buClr>
                <a:schemeClr val="lt1"/>
              </a:buClr>
              <a:buSzPts val="5200"/>
              <a:buFont typeface="Proxima Nova"/>
              <a:buNone/>
              <a:defRPr sz="5200" b="0" i="0">
                <a:solidFill>
                  <a:schemeClr val="lt1"/>
                </a:solidFill>
              </a:defRPr>
            </a:lvl1pPr>
            <a:lvl2pPr marL="914377" lvl="1" indent="-228594" algn="ctr">
              <a:lnSpc>
                <a:spcPct val="100000"/>
              </a:lnSpc>
              <a:spcBef>
                <a:spcPts val="0"/>
              </a:spcBef>
              <a:spcAft>
                <a:spcPts val="0"/>
              </a:spcAft>
              <a:buClr>
                <a:srgbClr val="000000"/>
              </a:buClr>
              <a:buSzPts val="1800"/>
              <a:buNone/>
              <a:defRPr/>
            </a:lvl2pPr>
            <a:lvl3pPr marL="1371566" lvl="2" indent="-228594" algn="ctr">
              <a:lnSpc>
                <a:spcPct val="100000"/>
              </a:lnSpc>
              <a:spcBef>
                <a:spcPts val="0"/>
              </a:spcBef>
              <a:spcAft>
                <a:spcPts val="0"/>
              </a:spcAft>
              <a:buClr>
                <a:srgbClr val="000000"/>
              </a:buClr>
              <a:buSzPts val="1800"/>
              <a:buNone/>
              <a:defRPr/>
            </a:lvl3pPr>
            <a:lvl4pPr marL="1828754" lvl="3" indent="-228594" algn="ctr">
              <a:lnSpc>
                <a:spcPct val="100000"/>
              </a:lnSpc>
              <a:spcBef>
                <a:spcPts val="0"/>
              </a:spcBef>
              <a:spcAft>
                <a:spcPts val="0"/>
              </a:spcAft>
              <a:buClr>
                <a:srgbClr val="000000"/>
              </a:buClr>
              <a:buSzPts val="1800"/>
              <a:buNone/>
              <a:defRPr/>
            </a:lvl4pPr>
            <a:lvl5pPr marL="2285943" lvl="4" indent="-228594" algn="ctr">
              <a:lnSpc>
                <a:spcPct val="100000"/>
              </a:lnSpc>
              <a:spcBef>
                <a:spcPts val="0"/>
              </a:spcBef>
              <a:spcAft>
                <a:spcPts val="0"/>
              </a:spcAft>
              <a:buClr>
                <a:srgbClr val="000000"/>
              </a:buClr>
              <a:buSzPts val="1800"/>
              <a:buNone/>
              <a:defRPr/>
            </a:lvl5pPr>
            <a:lvl6pPr marL="2743131" lvl="5" indent="-228594" algn="ctr">
              <a:lnSpc>
                <a:spcPct val="100000"/>
              </a:lnSpc>
              <a:spcBef>
                <a:spcPts val="0"/>
              </a:spcBef>
              <a:spcAft>
                <a:spcPts val="0"/>
              </a:spcAft>
              <a:buClr>
                <a:srgbClr val="000000"/>
              </a:buClr>
              <a:buSzPts val="1800"/>
              <a:buNone/>
              <a:defRPr/>
            </a:lvl6pPr>
            <a:lvl7pPr marL="3200320" lvl="6" indent="-228594" algn="ctr">
              <a:lnSpc>
                <a:spcPct val="100000"/>
              </a:lnSpc>
              <a:spcBef>
                <a:spcPts val="0"/>
              </a:spcBef>
              <a:spcAft>
                <a:spcPts val="0"/>
              </a:spcAft>
              <a:buClr>
                <a:srgbClr val="000000"/>
              </a:buClr>
              <a:buSzPts val="1800"/>
              <a:buNone/>
              <a:defRPr/>
            </a:lvl7pPr>
            <a:lvl8pPr marL="3657509" lvl="7" indent="-228594" algn="ctr">
              <a:lnSpc>
                <a:spcPct val="100000"/>
              </a:lnSpc>
              <a:spcBef>
                <a:spcPts val="0"/>
              </a:spcBef>
              <a:spcAft>
                <a:spcPts val="0"/>
              </a:spcAft>
              <a:buClr>
                <a:srgbClr val="000000"/>
              </a:buClr>
              <a:buSzPts val="1800"/>
              <a:buNone/>
              <a:defRPr/>
            </a:lvl8pPr>
            <a:lvl9pPr marL="4114697" lvl="8" indent="-228594" algn="ctr">
              <a:lnSpc>
                <a:spcPct val="100000"/>
              </a:lnSpc>
              <a:spcBef>
                <a:spcPts val="0"/>
              </a:spcBef>
              <a:spcAft>
                <a:spcPts val="0"/>
              </a:spcAft>
              <a:buClr>
                <a:srgbClr val="000000"/>
              </a:buClr>
              <a:buSzPts val="1800"/>
              <a:buNone/>
              <a:defRPr/>
            </a:lvl9pPr>
          </a:lstStyle>
          <a:p>
            <a:endParaRPr/>
          </a:p>
        </p:txBody>
      </p:sp>
      <p:sp>
        <p:nvSpPr>
          <p:cNvPr id="28" name="Google Shape;28;p9"/>
          <p:cNvSpPr txBox="1">
            <a:spLocks noGrp="1"/>
          </p:cNvSpPr>
          <p:nvPr>
            <p:ph type="body" idx="2"/>
          </p:nvPr>
        </p:nvSpPr>
        <p:spPr>
          <a:xfrm>
            <a:off x="638177" y="1552575"/>
            <a:ext cx="6659585" cy="4403383"/>
          </a:xfrm>
          <a:prstGeom prst="rect">
            <a:avLst/>
          </a:prstGeom>
          <a:noFill/>
          <a:ln>
            <a:noFill/>
          </a:ln>
        </p:spPr>
        <p:txBody>
          <a:bodyPr spcFirstLastPara="1" wrap="square" lIns="0" tIns="0" rIns="0" bIns="0" anchor="t" anchorCtr="0">
            <a:noAutofit/>
          </a:bodyPr>
          <a:lstStyle>
            <a:lvl1pPr marL="457189" lvl="0" indent="-228594" algn="l">
              <a:lnSpc>
                <a:spcPct val="100000"/>
              </a:lnSpc>
              <a:spcBef>
                <a:spcPts val="0"/>
              </a:spcBef>
              <a:spcAft>
                <a:spcPts val="0"/>
              </a:spcAft>
              <a:buClr>
                <a:schemeClr val="lt1"/>
              </a:buClr>
              <a:buSzPts val="2300"/>
              <a:buFont typeface="Proxima Nova"/>
              <a:buNone/>
              <a:defRPr sz="2300" b="0" i="0">
                <a:solidFill>
                  <a:schemeClr val="lt1"/>
                </a:solidFill>
                <a:latin typeface="Proxima Nova Rg"/>
                <a:ea typeface="Proxima Nova Rg"/>
                <a:cs typeface="Proxima Nova Rg"/>
                <a:sym typeface="Proxima Nova"/>
              </a:defRPr>
            </a:lvl1pPr>
            <a:lvl2pPr marL="914377" lvl="1" indent="-228594" algn="ctr">
              <a:lnSpc>
                <a:spcPct val="100000"/>
              </a:lnSpc>
              <a:spcBef>
                <a:spcPts val="0"/>
              </a:spcBef>
              <a:spcAft>
                <a:spcPts val="0"/>
              </a:spcAft>
              <a:buClr>
                <a:srgbClr val="000000"/>
              </a:buClr>
              <a:buSzPts val="1800"/>
              <a:buNone/>
              <a:defRPr/>
            </a:lvl2pPr>
            <a:lvl3pPr marL="1371566" lvl="2" indent="-228594" algn="ctr">
              <a:lnSpc>
                <a:spcPct val="100000"/>
              </a:lnSpc>
              <a:spcBef>
                <a:spcPts val="0"/>
              </a:spcBef>
              <a:spcAft>
                <a:spcPts val="0"/>
              </a:spcAft>
              <a:buClr>
                <a:srgbClr val="000000"/>
              </a:buClr>
              <a:buSzPts val="1800"/>
              <a:buNone/>
              <a:defRPr/>
            </a:lvl3pPr>
            <a:lvl4pPr marL="1828754" lvl="3" indent="-228594" algn="ctr">
              <a:lnSpc>
                <a:spcPct val="100000"/>
              </a:lnSpc>
              <a:spcBef>
                <a:spcPts val="0"/>
              </a:spcBef>
              <a:spcAft>
                <a:spcPts val="0"/>
              </a:spcAft>
              <a:buClr>
                <a:srgbClr val="000000"/>
              </a:buClr>
              <a:buSzPts val="1800"/>
              <a:buNone/>
              <a:defRPr/>
            </a:lvl4pPr>
            <a:lvl5pPr marL="2285943" lvl="4" indent="-228594" algn="ctr">
              <a:lnSpc>
                <a:spcPct val="100000"/>
              </a:lnSpc>
              <a:spcBef>
                <a:spcPts val="0"/>
              </a:spcBef>
              <a:spcAft>
                <a:spcPts val="0"/>
              </a:spcAft>
              <a:buClr>
                <a:srgbClr val="000000"/>
              </a:buClr>
              <a:buSzPts val="1800"/>
              <a:buNone/>
              <a:defRPr/>
            </a:lvl5pPr>
            <a:lvl6pPr marL="2743131" lvl="5" indent="-228594" algn="ctr">
              <a:lnSpc>
                <a:spcPct val="100000"/>
              </a:lnSpc>
              <a:spcBef>
                <a:spcPts val="0"/>
              </a:spcBef>
              <a:spcAft>
                <a:spcPts val="0"/>
              </a:spcAft>
              <a:buClr>
                <a:srgbClr val="000000"/>
              </a:buClr>
              <a:buSzPts val="1800"/>
              <a:buNone/>
              <a:defRPr/>
            </a:lvl6pPr>
            <a:lvl7pPr marL="3200320" lvl="6" indent="-228594" algn="ctr">
              <a:lnSpc>
                <a:spcPct val="100000"/>
              </a:lnSpc>
              <a:spcBef>
                <a:spcPts val="0"/>
              </a:spcBef>
              <a:spcAft>
                <a:spcPts val="0"/>
              </a:spcAft>
              <a:buClr>
                <a:srgbClr val="000000"/>
              </a:buClr>
              <a:buSzPts val="1800"/>
              <a:buNone/>
              <a:defRPr/>
            </a:lvl7pPr>
            <a:lvl8pPr marL="3657509" lvl="7" indent="-228594" algn="ctr">
              <a:lnSpc>
                <a:spcPct val="100000"/>
              </a:lnSpc>
              <a:spcBef>
                <a:spcPts val="0"/>
              </a:spcBef>
              <a:spcAft>
                <a:spcPts val="0"/>
              </a:spcAft>
              <a:buClr>
                <a:srgbClr val="000000"/>
              </a:buClr>
              <a:buSzPts val="1800"/>
              <a:buNone/>
              <a:defRPr/>
            </a:lvl8pPr>
            <a:lvl9pPr marL="4114697" lvl="8" indent="-228594" algn="ctr">
              <a:lnSpc>
                <a:spcPct val="100000"/>
              </a:lnSpc>
              <a:spcBef>
                <a:spcPts val="0"/>
              </a:spcBef>
              <a:spcAft>
                <a:spcPts val="0"/>
              </a:spcAft>
              <a:buClr>
                <a:srgbClr val="000000"/>
              </a:buClr>
              <a:buSzPts val="1800"/>
              <a:buNone/>
              <a:defRPr/>
            </a:lvl9pPr>
          </a:lstStyle>
          <a:p>
            <a:endParaRPr/>
          </a:p>
        </p:txBody>
      </p:sp>
      <p:sp>
        <p:nvSpPr>
          <p:cNvPr id="29" name="Google Shape;29;p9"/>
          <p:cNvSpPr txBox="1"/>
          <p:nvPr/>
        </p:nvSpPr>
        <p:spPr>
          <a:xfrm>
            <a:off x="11433419" y="6255908"/>
            <a:ext cx="121828" cy="246221"/>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lt1"/>
              </a:buClr>
              <a:buSzPts val="800"/>
              <a:buFont typeface="Proxima Nova"/>
              <a:buNone/>
            </a:pPr>
            <a:fld id="{00000000-1234-1234-1234-123412341234}" type="slidenum">
              <a:rPr lang="en-US" sz="800" b="0" i="0" u="none" strike="noStrike" cap="none">
                <a:solidFill>
                  <a:schemeClr val="lt1"/>
                </a:solidFill>
                <a:latin typeface="Proxima Nova Rg"/>
                <a:ea typeface="Proxima Nova Rg"/>
                <a:cs typeface="Proxima Nova Rg"/>
                <a:sym typeface="Proxima Nova"/>
              </a:rPr>
              <a:pPr marL="0" marR="0" lvl="0" indent="0" algn="r" rtl="0">
                <a:lnSpc>
                  <a:spcPct val="100000"/>
                </a:lnSpc>
                <a:spcBef>
                  <a:spcPts val="0"/>
                </a:spcBef>
                <a:spcAft>
                  <a:spcPts val="0"/>
                </a:spcAft>
                <a:buClr>
                  <a:schemeClr val="lt1"/>
                </a:buClr>
                <a:buSzPts val="800"/>
                <a:buFont typeface="Proxima Nova"/>
                <a:buNone/>
              </a:pPr>
              <a:t>‹#›</a:t>
            </a:fld>
            <a:endParaRPr sz="800" b="0" i="0" u="none" strike="noStrike" cap="none">
              <a:solidFill>
                <a:schemeClr val="lt1"/>
              </a:solidFill>
              <a:latin typeface="Proxima Nova Rg"/>
              <a:ea typeface="Proxima Nova Rg"/>
              <a:cs typeface="Proxima Nova Rg"/>
              <a:sym typeface="Proxima Nova"/>
            </a:endParaRPr>
          </a:p>
        </p:txBody>
      </p:sp>
    </p:spTree>
    <p:extLst>
      <p:ext uri="{BB962C8B-B14F-4D97-AF65-F5344CB8AC3E}">
        <p14:creationId xmlns:p14="http://schemas.microsoft.com/office/powerpoint/2010/main" val="3401637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B285-EB2C-4E22-838D-27B8B1EE7C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619C846-D9EB-40CE-B1F2-26E64BE70A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B5C9E1-0D23-46EC-ACC1-B1BCEABFFE11}"/>
              </a:ext>
            </a:extLst>
          </p:cNvPr>
          <p:cNvSpPr>
            <a:spLocks noGrp="1"/>
          </p:cNvSpPr>
          <p:nvPr>
            <p:ph type="dt" sz="half" idx="10"/>
          </p:nvPr>
        </p:nvSpPr>
        <p:spPr/>
        <p:txBody>
          <a:bodyPr/>
          <a:lstStyle/>
          <a:p>
            <a:fld id="{B63535C2-03CE-479F-9BFC-025BB0FFA5E7}" type="datetimeFigureOut">
              <a:rPr lang="en-GB" smtClean="0"/>
              <a:t>09/02/2022</a:t>
            </a:fld>
            <a:endParaRPr lang="en-GB"/>
          </a:p>
        </p:txBody>
      </p:sp>
      <p:sp>
        <p:nvSpPr>
          <p:cNvPr id="5" name="Footer Placeholder 4">
            <a:extLst>
              <a:ext uri="{FF2B5EF4-FFF2-40B4-BE49-F238E27FC236}">
                <a16:creationId xmlns:a16="http://schemas.microsoft.com/office/drawing/2014/main" id="{4A414146-0FBA-4A76-8CDF-7B857E470A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7282F3-BFBE-4F98-A9E0-7A3DAF76A91D}"/>
              </a:ext>
            </a:extLst>
          </p:cNvPr>
          <p:cNvSpPr>
            <a:spLocks noGrp="1"/>
          </p:cNvSpPr>
          <p:nvPr>
            <p:ph type="sldNum" sz="quarter" idx="12"/>
          </p:nvPr>
        </p:nvSpPr>
        <p:spPr/>
        <p:txBody>
          <a:bodyPr/>
          <a:lstStyle/>
          <a:p>
            <a:fld id="{1B391C7B-360F-4D04-929E-5CCEADFE8699}" type="slidenum">
              <a:rPr lang="en-GB" smtClean="0"/>
              <a:t>‹#›</a:t>
            </a:fld>
            <a:endParaRPr lang="en-GB"/>
          </a:p>
        </p:txBody>
      </p:sp>
    </p:spTree>
    <p:extLst>
      <p:ext uri="{BB962C8B-B14F-4D97-AF65-F5344CB8AC3E}">
        <p14:creationId xmlns:p14="http://schemas.microsoft.com/office/powerpoint/2010/main" val="2691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9657-D1C8-4D66-8CF4-1BF39BD531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5538D9-E7ED-416E-9F0A-412BAC026F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E9D4D9-0879-4067-9DDD-BDE0EA85A7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4F05AA-93EB-46FE-9DB1-16050170C97D}"/>
              </a:ext>
            </a:extLst>
          </p:cNvPr>
          <p:cNvSpPr>
            <a:spLocks noGrp="1"/>
          </p:cNvSpPr>
          <p:nvPr>
            <p:ph type="dt" sz="half" idx="10"/>
          </p:nvPr>
        </p:nvSpPr>
        <p:spPr/>
        <p:txBody>
          <a:bodyPr/>
          <a:lstStyle/>
          <a:p>
            <a:fld id="{B63535C2-03CE-479F-9BFC-025BB0FFA5E7}" type="datetimeFigureOut">
              <a:rPr lang="en-GB" smtClean="0"/>
              <a:t>09/02/2022</a:t>
            </a:fld>
            <a:endParaRPr lang="en-GB"/>
          </a:p>
        </p:txBody>
      </p:sp>
      <p:sp>
        <p:nvSpPr>
          <p:cNvPr id="6" name="Footer Placeholder 5">
            <a:extLst>
              <a:ext uri="{FF2B5EF4-FFF2-40B4-BE49-F238E27FC236}">
                <a16:creationId xmlns:a16="http://schemas.microsoft.com/office/drawing/2014/main" id="{963C3251-EBA7-4515-B35F-326A414E1B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26BBDA-32EE-4917-AF1C-8F453D9C0A92}"/>
              </a:ext>
            </a:extLst>
          </p:cNvPr>
          <p:cNvSpPr>
            <a:spLocks noGrp="1"/>
          </p:cNvSpPr>
          <p:nvPr>
            <p:ph type="sldNum" sz="quarter" idx="12"/>
          </p:nvPr>
        </p:nvSpPr>
        <p:spPr/>
        <p:txBody>
          <a:bodyPr/>
          <a:lstStyle/>
          <a:p>
            <a:fld id="{1B391C7B-360F-4D04-929E-5CCEADFE8699}" type="slidenum">
              <a:rPr lang="en-GB" smtClean="0"/>
              <a:t>‹#›</a:t>
            </a:fld>
            <a:endParaRPr lang="en-GB"/>
          </a:p>
        </p:txBody>
      </p:sp>
    </p:spTree>
    <p:extLst>
      <p:ext uri="{BB962C8B-B14F-4D97-AF65-F5344CB8AC3E}">
        <p14:creationId xmlns:p14="http://schemas.microsoft.com/office/powerpoint/2010/main" val="153665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85369-9B24-4B50-B86A-A041CABE6B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AACDFA-1095-49A6-A9C7-EA29E8DE5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31ABC0-EB41-483C-B499-2D7C2E74AD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CFFD13-3C76-4AB8-ABC6-172EB3195C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DCB3A3-EDBD-404D-88A3-ED454CC50C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8AB7B3-6FA2-4CBE-B602-12D3CF98A785}"/>
              </a:ext>
            </a:extLst>
          </p:cNvPr>
          <p:cNvSpPr>
            <a:spLocks noGrp="1"/>
          </p:cNvSpPr>
          <p:nvPr>
            <p:ph type="dt" sz="half" idx="10"/>
          </p:nvPr>
        </p:nvSpPr>
        <p:spPr/>
        <p:txBody>
          <a:bodyPr/>
          <a:lstStyle/>
          <a:p>
            <a:fld id="{B63535C2-03CE-479F-9BFC-025BB0FFA5E7}" type="datetimeFigureOut">
              <a:rPr lang="en-GB" smtClean="0"/>
              <a:t>09/02/2022</a:t>
            </a:fld>
            <a:endParaRPr lang="en-GB"/>
          </a:p>
        </p:txBody>
      </p:sp>
      <p:sp>
        <p:nvSpPr>
          <p:cNvPr id="8" name="Footer Placeholder 7">
            <a:extLst>
              <a:ext uri="{FF2B5EF4-FFF2-40B4-BE49-F238E27FC236}">
                <a16:creationId xmlns:a16="http://schemas.microsoft.com/office/drawing/2014/main" id="{4E20E544-B16A-43E6-B594-1AE0080122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96D272-0219-419E-B9BA-141B8E442CB5}"/>
              </a:ext>
            </a:extLst>
          </p:cNvPr>
          <p:cNvSpPr>
            <a:spLocks noGrp="1"/>
          </p:cNvSpPr>
          <p:nvPr>
            <p:ph type="sldNum" sz="quarter" idx="12"/>
          </p:nvPr>
        </p:nvSpPr>
        <p:spPr/>
        <p:txBody>
          <a:bodyPr/>
          <a:lstStyle/>
          <a:p>
            <a:fld id="{1B391C7B-360F-4D04-929E-5CCEADFE8699}" type="slidenum">
              <a:rPr lang="en-GB" smtClean="0"/>
              <a:t>‹#›</a:t>
            </a:fld>
            <a:endParaRPr lang="en-GB"/>
          </a:p>
        </p:txBody>
      </p:sp>
    </p:spTree>
    <p:extLst>
      <p:ext uri="{BB962C8B-B14F-4D97-AF65-F5344CB8AC3E}">
        <p14:creationId xmlns:p14="http://schemas.microsoft.com/office/powerpoint/2010/main" val="377447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2275-D313-452A-BF11-022BCCDA0C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B015B2-2BE2-4E52-98A0-24D2FC157DF7}"/>
              </a:ext>
            </a:extLst>
          </p:cNvPr>
          <p:cNvSpPr>
            <a:spLocks noGrp="1"/>
          </p:cNvSpPr>
          <p:nvPr>
            <p:ph type="dt" sz="half" idx="10"/>
          </p:nvPr>
        </p:nvSpPr>
        <p:spPr/>
        <p:txBody>
          <a:bodyPr/>
          <a:lstStyle/>
          <a:p>
            <a:fld id="{B63535C2-03CE-479F-9BFC-025BB0FFA5E7}" type="datetimeFigureOut">
              <a:rPr lang="en-GB" smtClean="0"/>
              <a:t>09/02/2022</a:t>
            </a:fld>
            <a:endParaRPr lang="en-GB"/>
          </a:p>
        </p:txBody>
      </p:sp>
      <p:sp>
        <p:nvSpPr>
          <p:cNvPr id="4" name="Footer Placeholder 3">
            <a:extLst>
              <a:ext uri="{FF2B5EF4-FFF2-40B4-BE49-F238E27FC236}">
                <a16:creationId xmlns:a16="http://schemas.microsoft.com/office/drawing/2014/main" id="{FB848462-B8F2-4FA4-AEA1-7D85C026BB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4DA0E0-0643-4AB6-82B2-52A80EEDA744}"/>
              </a:ext>
            </a:extLst>
          </p:cNvPr>
          <p:cNvSpPr>
            <a:spLocks noGrp="1"/>
          </p:cNvSpPr>
          <p:nvPr>
            <p:ph type="sldNum" sz="quarter" idx="12"/>
          </p:nvPr>
        </p:nvSpPr>
        <p:spPr/>
        <p:txBody>
          <a:bodyPr/>
          <a:lstStyle/>
          <a:p>
            <a:fld id="{1B391C7B-360F-4D04-929E-5CCEADFE8699}" type="slidenum">
              <a:rPr lang="en-GB" smtClean="0"/>
              <a:t>‹#›</a:t>
            </a:fld>
            <a:endParaRPr lang="en-GB"/>
          </a:p>
        </p:txBody>
      </p:sp>
    </p:spTree>
    <p:extLst>
      <p:ext uri="{BB962C8B-B14F-4D97-AF65-F5344CB8AC3E}">
        <p14:creationId xmlns:p14="http://schemas.microsoft.com/office/powerpoint/2010/main" val="113960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A27AC3-1BE9-4D4E-B82D-E620FED99D6C}"/>
              </a:ext>
            </a:extLst>
          </p:cNvPr>
          <p:cNvSpPr>
            <a:spLocks noGrp="1"/>
          </p:cNvSpPr>
          <p:nvPr>
            <p:ph type="dt" sz="half" idx="10"/>
          </p:nvPr>
        </p:nvSpPr>
        <p:spPr/>
        <p:txBody>
          <a:bodyPr/>
          <a:lstStyle/>
          <a:p>
            <a:fld id="{B63535C2-03CE-479F-9BFC-025BB0FFA5E7}" type="datetimeFigureOut">
              <a:rPr lang="en-GB" smtClean="0"/>
              <a:t>09/02/2022</a:t>
            </a:fld>
            <a:endParaRPr lang="en-GB"/>
          </a:p>
        </p:txBody>
      </p:sp>
      <p:sp>
        <p:nvSpPr>
          <p:cNvPr id="3" name="Footer Placeholder 2">
            <a:extLst>
              <a:ext uri="{FF2B5EF4-FFF2-40B4-BE49-F238E27FC236}">
                <a16:creationId xmlns:a16="http://schemas.microsoft.com/office/drawing/2014/main" id="{0AA85426-F206-4AEE-B59B-DF162EA88F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A62C19E-88ED-4F56-8D1D-CC0A08C51089}"/>
              </a:ext>
            </a:extLst>
          </p:cNvPr>
          <p:cNvSpPr>
            <a:spLocks noGrp="1"/>
          </p:cNvSpPr>
          <p:nvPr>
            <p:ph type="sldNum" sz="quarter" idx="12"/>
          </p:nvPr>
        </p:nvSpPr>
        <p:spPr/>
        <p:txBody>
          <a:bodyPr/>
          <a:lstStyle/>
          <a:p>
            <a:fld id="{1B391C7B-360F-4D04-929E-5CCEADFE8699}" type="slidenum">
              <a:rPr lang="en-GB" smtClean="0"/>
              <a:t>‹#›</a:t>
            </a:fld>
            <a:endParaRPr lang="en-GB"/>
          </a:p>
        </p:txBody>
      </p:sp>
    </p:spTree>
    <p:extLst>
      <p:ext uri="{BB962C8B-B14F-4D97-AF65-F5344CB8AC3E}">
        <p14:creationId xmlns:p14="http://schemas.microsoft.com/office/powerpoint/2010/main" val="145089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D1A6-AA0B-4C23-B9E7-1AD81A9E73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352E35-561A-47E3-B039-3D7B90BA0D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DDF6FF-7BC9-4066-BAAD-94BB658AE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A37704-3468-42C6-8B5A-7821DAF84C33}"/>
              </a:ext>
            </a:extLst>
          </p:cNvPr>
          <p:cNvSpPr>
            <a:spLocks noGrp="1"/>
          </p:cNvSpPr>
          <p:nvPr>
            <p:ph type="dt" sz="half" idx="10"/>
          </p:nvPr>
        </p:nvSpPr>
        <p:spPr/>
        <p:txBody>
          <a:bodyPr/>
          <a:lstStyle/>
          <a:p>
            <a:fld id="{B63535C2-03CE-479F-9BFC-025BB0FFA5E7}" type="datetimeFigureOut">
              <a:rPr lang="en-GB" smtClean="0"/>
              <a:t>09/02/2022</a:t>
            </a:fld>
            <a:endParaRPr lang="en-GB"/>
          </a:p>
        </p:txBody>
      </p:sp>
      <p:sp>
        <p:nvSpPr>
          <p:cNvPr id="6" name="Footer Placeholder 5">
            <a:extLst>
              <a:ext uri="{FF2B5EF4-FFF2-40B4-BE49-F238E27FC236}">
                <a16:creationId xmlns:a16="http://schemas.microsoft.com/office/drawing/2014/main" id="{D850449B-596F-4AFD-9C35-F0FAE79B17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399207-E987-46C7-874D-1A7ABE1490BA}"/>
              </a:ext>
            </a:extLst>
          </p:cNvPr>
          <p:cNvSpPr>
            <a:spLocks noGrp="1"/>
          </p:cNvSpPr>
          <p:nvPr>
            <p:ph type="sldNum" sz="quarter" idx="12"/>
          </p:nvPr>
        </p:nvSpPr>
        <p:spPr/>
        <p:txBody>
          <a:bodyPr/>
          <a:lstStyle/>
          <a:p>
            <a:fld id="{1B391C7B-360F-4D04-929E-5CCEADFE8699}" type="slidenum">
              <a:rPr lang="en-GB" smtClean="0"/>
              <a:t>‹#›</a:t>
            </a:fld>
            <a:endParaRPr lang="en-GB"/>
          </a:p>
        </p:txBody>
      </p:sp>
    </p:spTree>
    <p:extLst>
      <p:ext uri="{BB962C8B-B14F-4D97-AF65-F5344CB8AC3E}">
        <p14:creationId xmlns:p14="http://schemas.microsoft.com/office/powerpoint/2010/main" val="146706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63A5A-5477-4765-9F58-9B73908B7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AE21E8-82D4-41CD-89C8-46F345EEE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F4F8D2-2EC4-4A84-B3F2-400E96CA6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14C5EE-8082-4EB2-9620-58A4FC1BD8F0}"/>
              </a:ext>
            </a:extLst>
          </p:cNvPr>
          <p:cNvSpPr>
            <a:spLocks noGrp="1"/>
          </p:cNvSpPr>
          <p:nvPr>
            <p:ph type="dt" sz="half" idx="10"/>
          </p:nvPr>
        </p:nvSpPr>
        <p:spPr/>
        <p:txBody>
          <a:bodyPr/>
          <a:lstStyle/>
          <a:p>
            <a:fld id="{B63535C2-03CE-479F-9BFC-025BB0FFA5E7}" type="datetimeFigureOut">
              <a:rPr lang="en-GB" smtClean="0"/>
              <a:t>09/02/2022</a:t>
            </a:fld>
            <a:endParaRPr lang="en-GB"/>
          </a:p>
        </p:txBody>
      </p:sp>
      <p:sp>
        <p:nvSpPr>
          <p:cNvPr id="6" name="Footer Placeholder 5">
            <a:extLst>
              <a:ext uri="{FF2B5EF4-FFF2-40B4-BE49-F238E27FC236}">
                <a16:creationId xmlns:a16="http://schemas.microsoft.com/office/drawing/2014/main" id="{5BE05E21-6932-4289-BAD6-0E23B71BC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108855-A998-490D-BEB0-C2003B0B0822}"/>
              </a:ext>
            </a:extLst>
          </p:cNvPr>
          <p:cNvSpPr>
            <a:spLocks noGrp="1"/>
          </p:cNvSpPr>
          <p:nvPr>
            <p:ph type="sldNum" sz="quarter" idx="12"/>
          </p:nvPr>
        </p:nvSpPr>
        <p:spPr/>
        <p:txBody>
          <a:bodyPr/>
          <a:lstStyle/>
          <a:p>
            <a:fld id="{1B391C7B-360F-4D04-929E-5CCEADFE8699}" type="slidenum">
              <a:rPr lang="en-GB" smtClean="0"/>
              <a:t>‹#›</a:t>
            </a:fld>
            <a:endParaRPr lang="en-GB"/>
          </a:p>
        </p:txBody>
      </p:sp>
    </p:spTree>
    <p:extLst>
      <p:ext uri="{BB962C8B-B14F-4D97-AF65-F5344CB8AC3E}">
        <p14:creationId xmlns:p14="http://schemas.microsoft.com/office/powerpoint/2010/main" val="43272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335A30-61D1-434B-8647-12CADAD96B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42FB82-43B1-4DAB-8A30-06A3DEAFAF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EC4A05-EB07-4B07-A833-C113D624E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535C2-03CE-479F-9BFC-025BB0FFA5E7}" type="datetimeFigureOut">
              <a:rPr lang="en-GB" smtClean="0"/>
              <a:t>09/02/2022</a:t>
            </a:fld>
            <a:endParaRPr lang="en-GB"/>
          </a:p>
        </p:txBody>
      </p:sp>
      <p:sp>
        <p:nvSpPr>
          <p:cNvPr id="5" name="Footer Placeholder 4">
            <a:extLst>
              <a:ext uri="{FF2B5EF4-FFF2-40B4-BE49-F238E27FC236}">
                <a16:creationId xmlns:a16="http://schemas.microsoft.com/office/drawing/2014/main" id="{56F69C32-3069-4354-8E66-5CCB6D48F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479495-6180-4586-B4C4-838AD446F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91C7B-360F-4D04-929E-5CCEADFE8699}" type="slidenum">
              <a:rPr lang="en-GB" smtClean="0"/>
              <a:t>‹#›</a:t>
            </a:fld>
            <a:endParaRPr lang="en-GB"/>
          </a:p>
        </p:txBody>
      </p:sp>
    </p:spTree>
    <p:extLst>
      <p:ext uri="{BB962C8B-B14F-4D97-AF65-F5344CB8AC3E}">
        <p14:creationId xmlns:p14="http://schemas.microsoft.com/office/powerpoint/2010/main" val="3037883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148479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emf"/><Relationship Id="rId4" Type="http://schemas.openxmlformats.org/officeDocument/2006/relationships/image" Target="../media/image14.png"/><Relationship Id="rId9"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8"/>
          <p:cNvSpPr/>
          <p:nvPr/>
        </p:nvSpPr>
        <p:spPr>
          <a:xfrm>
            <a:off x="544952" y="3866069"/>
            <a:ext cx="570381" cy="4572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98" name="Title 1"/>
          <p:cNvSpPr txBox="1"/>
          <p:nvPr/>
        </p:nvSpPr>
        <p:spPr>
          <a:xfrm>
            <a:off x="474505" y="3429000"/>
            <a:ext cx="9052561"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2400">
                <a:solidFill>
                  <a:srgbClr val="FFFFFF"/>
                </a:solidFill>
                <a:latin typeface="Arial"/>
                <a:ea typeface="Arial"/>
                <a:cs typeface="Arial"/>
                <a:sym typeface="Arial"/>
              </a:defRPr>
            </a:lvl1pPr>
          </a:lstStyle>
          <a:p>
            <a:r>
              <a:rPr lang="en-GB"/>
              <a:t>Summary overview</a:t>
            </a:r>
            <a:endParaRPr/>
          </a:p>
        </p:txBody>
      </p:sp>
      <p:sp>
        <p:nvSpPr>
          <p:cNvPr id="2" name="Rectangle 1">
            <a:extLst>
              <a:ext uri="{FF2B5EF4-FFF2-40B4-BE49-F238E27FC236}">
                <a16:creationId xmlns:a16="http://schemas.microsoft.com/office/drawing/2014/main" id="{8ED54736-2DE7-4628-B95A-AA87645E5274}"/>
              </a:ext>
            </a:extLst>
          </p:cNvPr>
          <p:cNvSpPr/>
          <p:nvPr/>
        </p:nvSpPr>
        <p:spPr>
          <a:xfrm>
            <a:off x="9527066" y="5564459"/>
            <a:ext cx="2393588" cy="1025912"/>
          </a:xfrm>
          <a:prstGeom prst="rect">
            <a:avLst/>
          </a:prstGeom>
          <a:solidFill>
            <a:srgbClr val="142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Logo&#10;&#10;Description automatically generated">
            <a:extLst>
              <a:ext uri="{FF2B5EF4-FFF2-40B4-BE49-F238E27FC236}">
                <a16:creationId xmlns:a16="http://schemas.microsoft.com/office/drawing/2014/main" id="{C47EEFEE-AF03-4CF3-819F-4EE53EF00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066" y="5140712"/>
            <a:ext cx="1784992" cy="1449659"/>
          </a:xfrm>
          <a:prstGeom prst="rect">
            <a:avLst/>
          </a:prstGeom>
        </p:spPr>
      </p:pic>
      <p:grpSp>
        <p:nvGrpSpPr>
          <p:cNvPr id="7" name="Group 6">
            <a:extLst>
              <a:ext uri="{FF2B5EF4-FFF2-40B4-BE49-F238E27FC236}">
                <a16:creationId xmlns:a16="http://schemas.microsoft.com/office/drawing/2014/main" id="{01391C5B-90A0-4724-9E38-57B98A5B7F2A}"/>
              </a:ext>
            </a:extLst>
          </p:cNvPr>
          <p:cNvGrpSpPr/>
          <p:nvPr/>
        </p:nvGrpSpPr>
        <p:grpSpPr>
          <a:xfrm>
            <a:off x="0" y="720"/>
            <a:ext cx="12192000" cy="6856560"/>
            <a:chOff x="0" y="720"/>
            <a:chExt cx="12192000" cy="6856560"/>
          </a:xfrm>
        </p:grpSpPr>
        <p:pic>
          <p:nvPicPr>
            <p:cNvPr id="3" name="Picture 2" descr="Graphical user interface, application, website&#10;&#10;Description automatically generated">
              <a:extLst>
                <a:ext uri="{FF2B5EF4-FFF2-40B4-BE49-F238E27FC236}">
                  <a16:creationId xmlns:a16="http://schemas.microsoft.com/office/drawing/2014/main" id="{4AE56965-E430-8D4A-8CDA-63BDEA8B87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20"/>
              <a:ext cx="12192000" cy="6856560"/>
            </a:xfrm>
            <a:prstGeom prst="rect">
              <a:avLst/>
            </a:prstGeom>
          </p:spPr>
        </p:pic>
        <p:pic>
          <p:nvPicPr>
            <p:cNvPr id="6" name="Picture 5">
              <a:extLst>
                <a:ext uri="{FF2B5EF4-FFF2-40B4-BE49-F238E27FC236}">
                  <a16:creationId xmlns:a16="http://schemas.microsoft.com/office/drawing/2014/main" id="{A57BBB97-08FD-4AD7-844E-35DA530816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4892" y="2695074"/>
              <a:ext cx="1751798" cy="437069"/>
            </a:xfrm>
            <a:prstGeom prst="rect">
              <a:avLst/>
            </a:prstGeom>
          </p:spPr>
        </p:pic>
      </p:grpSp>
    </p:spTree>
    <p:extLst>
      <p:ext uri="{BB962C8B-B14F-4D97-AF65-F5344CB8AC3E}">
        <p14:creationId xmlns:p14="http://schemas.microsoft.com/office/powerpoint/2010/main" val="3974750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descr="Image">
            <a:extLst>
              <a:ext uri="{FF2B5EF4-FFF2-40B4-BE49-F238E27FC236}">
                <a16:creationId xmlns:a16="http://schemas.microsoft.com/office/drawing/2014/main" id="{710F5C67-F142-494E-A764-AD09F31AFC46}"/>
              </a:ext>
            </a:extLst>
          </p:cNvPr>
          <p:cNvPicPr>
            <a:picLocks noChangeAspect="1"/>
          </p:cNvPicPr>
          <p:nvPr/>
        </p:nvPicPr>
        <p:blipFill>
          <a:blip r:embed="rId2"/>
          <a:stretch>
            <a:fillRect/>
          </a:stretch>
        </p:blipFill>
        <p:spPr>
          <a:xfrm>
            <a:off x="466221" y="1494405"/>
            <a:ext cx="192412" cy="187659"/>
          </a:xfrm>
          <a:prstGeom prst="rect">
            <a:avLst/>
          </a:prstGeom>
          <a:ln w="12700">
            <a:miter lim="400000"/>
          </a:ln>
        </p:spPr>
      </p:pic>
      <p:pic>
        <p:nvPicPr>
          <p:cNvPr id="8" name="Picture 7" descr="Graphical user interface&#10;&#10;Description automatically generated">
            <a:extLst>
              <a:ext uri="{FF2B5EF4-FFF2-40B4-BE49-F238E27FC236}">
                <a16:creationId xmlns:a16="http://schemas.microsoft.com/office/drawing/2014/main" id="{E685E8BB-955F-8444-A79C-A37B35E80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0"/>
            <a:ext cx="12192000" cy="6856560"/>
          </a:xfrm>
          <a:prstGeom prst="rect">
            <a:avLst/>
          </a:prstGeom>
        </p:spPr>
      </p:pic>
    </p:spTree>
    <p:extLst>
      <p:ext uri="{BB962C8B-B14F-4D97-AF65-F5344CB8AC3E}">
        <p14:creationId xmlns:p14="http://schemas.microsoft.com/office/powerpoint/2010/main" val="188368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25F5C0-0AC9-42D4-B819-11946DB23ADA}"/>
              </a:ext>
            </a:extLst>
          </p:cNvPr>
          <p:cNvSpPr txBox="1"/>
          <p:nvPr/>
        </p:nvSpPr>
        <p:spPr>
          <a:xfrm>
            <a:off x="326376" y="1005646"/>
            <a:ext cx="6666095" cy="5755422"/>
          </a:xfrm>
          <a:prstGeom prst="rect">
            <a:avLst/>
          </a:prstGeom>
          <a:noFill/>
        </p:spPr>
        <p:txBody>
          <a:bodyPr wrap="square" lIns="91440" tIns="45720" rIns="91440" bIns="45720" rtlCol="0" anchor="t">
            <a:spAutoFit/>
          </a:bodyPr>
          <a:lstStyle/>
          <a:p>
            <a:r>
              <a:rPr lang="en-US" sz="1600" b="1">
                <a:solidFill>
                  <a:srgbClr val="25303B"/>
                </a:solidFill>
                <a:latin typeface="Arial"/>
                <a:ea typeface="Calibri" panose="020F0502020204030204" pitchFamily="34" charset="0"/>
                <a:cs typeface="Arial"/>
              </a:rPr>
              <a:t>Internationally </a:t>
            </a:r>
            <a:r>
              <a:rPr lang="en-US" sz="1600" b="1" err="1">
                <a:solidFill>
                  <a:srgbClr val="25303B"/>
                </a:solidFill>
                <a:latin typeface="Arial"/>
                <a:ea typeface="Calibri" panose="020F0502020204030204" pitchFamily="34" charset="0"/>
                <a:cs typeface="Arial"/>
              </a:rPr>
              <a:t>recognised</a:t>
            </a:r>
            <a:br>
              <a:rPr lang="en-US" sz="1600" b="1">
                <a:solidFill>
                  <a:srgbClr val="25303B"/>
                </a:solidFill>
                <a:latin typeface="Arial"/>
                <a:ea typeface="Calibri" panose="020F0502020204030204" pitchFamily="34" charset="0"/>
                <a:cs typeface="Arial"/>
              </a:rPr>
            </a:br>
            <a:r>
              <a:rPr lang="en-US" sz="1400">
                <a:solidFill>
                  <a:srgbClr val="25303B"/>
                </a:solidFill>
                <a:latin typeface="Arial"/>
                <a:ea typeface="Calibri" panose="020F0502020204030204" pitchFamily="34" charset="0"/>
                <a:cs typeface="Arial"/>
              </a:rPr>
              <a:t>Scotland has protected funding for services that are envy of many other countries</a:t>
            </a:r>
          </a:p>
          <a:p>
            <a:endParaRPr lang="en-US" sz="1400">
              <a:solidFill>
                <a:srgbClr val="25303B"/>
              </a:solidFill>
              <a:latin typeface="Arial"/>
              <a:ea typeface="Calibri" panose="020F0502020204030204" pitchFamily="34" charset="0"/>
              <a:cs typeface="Arial"/>
            </a:endParaRPr>
          </a:p>
          <a:p>
            <a:r>
              <a:rPr lang="en-US" sz="1600" b="1" err="1">
                <a:solidFill>
                  <a:srgbClr val="25303B"/>
                </a:solidFill>
                <a:latin typeface="Arial"/>
                <a:ea typeface="Calibri" panose="020F0502020204030204" pitchFamily="34" charset="0"/>
                <a:cs typeface="Arial"/>
              </a:rPr>
              <a:t>Prioritised</a:t>
            </a:r>
            <a:r>
              <a:rPr lang="en-US" sz="1600" b="1">
                <a:solidFill>
                  <a:srgbClr val="25303B"/>
                </a:solidFill>
                <a:latin typeface="Arial"/>
                <a:ea typeface="Calibri" panose="020F0502020204030204" pitchFamily="34" charset="0"/>
                <a:cs typeface="Arial"/>
              </a:rPr>
              <a:t> within policy</a:t>
            </a:r>
            <a:br>
              <a:rPr lang="en-US" sz="1600" b="1">
                <a:solidFill>
                  <a:srgbClr val="25303B"/>
                </a:solidFill>
                <a:latin typeface="Arial"/>
                <a:ea typeface="Calibri" panose="020F0502020204030204" pitchFamily="34" charset="0"/>
                <a:cs typeface="Arial"/>
              </a:rPr>
            </a:br>
            <a:r>
              <a:rPr lang="en-US" sz="1400">
                <a:solidFill>
                  <a:srgbClr val="25303B"/>
                </a:solidFill>
                <a:latin typeface="Arial"/>
                <a:cs typeface="Arial"/>
              </a:rPr>
              <a:t>Career services are central to Scottish Government policy</a:t>
            </a:r>
          </a:p>
          <a:p>
            <a:endParaRPr lang="en-US" sz="1400">
              <a:solidFill>
                <a:srgbClr val="25303B"/>
              </a:solidFill>
              <a:latin typeface="Arial"/>
              <a:cs typeface="Arial"/>
            </a:endParaRPr>
          </a:p>
          <a:p>
            <a:r>
              <a:rPr lang="en-US" sz="1600" b="1">
                <a:solidFill>
                  <a:srgbClr val="25303B"/>
                </a:solidFill>
                <a:latin typeface="Arial"/>
                <a:ea typeface="Calibri" panose="020F0502020204030204" pitchFamily="34" charset="0"/>
                <a:cs typeface="Arial"/>
              </a:rPr>
              <a:t>In demand and valued</a:t>
            </a:r>
            <a:br>
              <a:rPr lang="en-US" sz="1600" b="1">
                <a:solidFill>
                  <a:srgbClr val="25303B"/>
                </a:solidFill>
                <a:latin typeface="Arial"/>
                <a:ea typeface="Calibri" panose="020F0502020204030204" pitchFamily="34" charset="0"/>
                <a:cs typeface="Arial"/>
              </a:rPr>
            </a:br>
            <a:r>
              <a:rPr lang="en-US" sz="1400">
                <a:solidFill>
                  <a:srgbClr val="25303B"/>
                </a:solidFill>
                <a:latin typeface="Arial"/>
                <a:cs typeface="Arial"/>
              </a:rPr>
              <a:t>Young people value career services - demand is high and growing</a:t>
            </a:r>
          </a:p>
          <a:p>
            <a:endParaRPr lang="en-US" sz="1600">
              <a:solidFill>
                <a:srgbClr val="25303B"/>
              </a:solidFill>
              <a:latin typeface="Arial"/>
              <a:cs typeface="Arial"/>
            </a:endParaRPr>
          </a:p>
          <a:p>
            <a:r>
              <a:rPr lang="en-US" sz="1600" b="1">
                <a:solidFill>
                  <a:srgbClr val="25303B"/>
                </a:solidFill>
                <a:latin typeface="Arial"/>
                <a:ea typeface="Calibri" panose="020F0502020204030204" pitchFamily="34" charset="0"/>
                <a:cs typeface="Arial"/>
              </a:rPr>
              <a:t>High quality national career service</a:t>
            </a:r>
            <a:br>
              <a:rPr lang="en-US" sz="1600" b="1">
                <a:solidFill>
                  <a:srgbClr val="25303B"/>
                </a:solidFill>
                <a:latin typeface="Arial"/>
                <a:ea typeface="Calibri" panose="020F0502020204030204" pitchFamily="34" charset="0"/>
                <a:cs typeface="Arial"/>
              </a:rPr>
            </a:br>
            <a:r>
              <a:rPr lang="en-US" sz="1400">
                <a:solidFill>
                  <a:srgbClr val="25303B"/>
                </a:solidFill>
                <a:latin typeface="Arial"/>
                <a:cs typeface="Arial"/>
              </a:rPr>
              <a:t>Over 75% of SDS services are independently assessed as very good or excellent by Education Scotland</a:t>
            </a:r>
          </a:p>
          <a:p>
            <a:endParaRPr lang="en-US" sz="1400">
              <a:solidFill>
                <a:srgbClr val="25303B"/>
              </a:solidFill>
              <a:latin typeface="Arial"/>
              <a:cs typeface="Arial"/>
            </a:endParaRPr>
          </a:p>
          <a:p>
            <a:r>
              <a:rPr lang="en-US" sz="1600" b="1">
                <a:solidFill>
                  <a:srgbClr val="25303B"/>
                </a:solidFill>
                <a:latin typeface="Arial"/>
                <a:ea typeface="Calibri" panose="020F0502020204030204" pitchFamily="34" charset="0"/>
                <a:cs typeface="Arial"/>
              </a:rPr>
              <a:t>Professional workforce in schools and university</a:t>
            </a:r>
            <a:br>
              <a:rPr lang="en-US" sz="1600" b="1">
                <a:solidFill>
                  <a:srgbClr val="25303B"/>
                </a:solidFill>
                <a:latin typeface="Arial"/>
                <a:ea typeface="Calibri" panose="020F0502020204030204" pitchFamily="34" charset="0"/>
                <a:cs typeface="Arial"/>
              </a:rPr>
            </a:br>
            <a:r>
              <a:rPr lang="en-US" sz="1400">
                <a:solidFill>
                  <a:srgbClr val="25303B"/>
                </a:solidFill>
                <a:latin typeface="Arial"/>
                <a:cs typeface="Arial"/>
              </a:rPr>
              <a:t>In-person career services are delivered by highly qualified practitioners in schools and universities</a:t>
            </a:r>
          </a:p>
          <a:p>
            <a:endParaRPr lang="en-US" sz="1400">
              <a:solidFill>
                <a:srgbClr val="25303B"/>
              </a:solidFill>
              <a:latin typeface="Arial"/>
              <a:cs typeface="Arial"/>
            </a:endParaRPr>
          </a:p>
          <a:p>
            <a:r>
              <a:rPr lang="en-US" sz="1600" b="1">
                <a:solidFill>
                  <a:srgbClr val="25303B"/>
                </a:solidFill>
                <a:latin typeface="Arial"/>
                <a:ea typeface="Calibri" panose="020F0502020204030204" pitchFamily="34" charset="0"/>
                <a:cs typeface="Arial"/>
              </a:rPr>
              <a:t>Growing partnerships between education and employment</a:t>
            </a:r>
            <a:br>
              <a:rPr lang="en-US" sz="1600" b="1">
                <a:solidFill>
                  <a:srgbClr val="25303B"/>
                </a:solidFill>
                <a:latin typeface="Arial"/>
                <a:ea typeface="Calibri" panose="020F0502020204030204" pitchFamily="34" charset="0"/>
                <a:cs typeface="Arial"/>
              </a:rPr>
            </a:br>
            <a:r>
              <a:rPr lang="en-US" sz="1400">
                <a:solidFill>
                  <a:srgbClr val="25303B"/>
                </a:solidFill>
                <a:latin typeface="Arial"/>
                <a:ea typeface="Calibri" panose="020F0502020204030204" pitchFamily="34" charset="0"/>
                <a:cs typeface="Arial"/>
              </a:rPr>
              <a:t>The DYW infrastructure has started to bridge the gap between employers and education</a:t>
            </a:r>
          </a:p>
          <a:p>
            <a:endParaRPr lang="en-US" sz="1400">
              <a:solidFill>
                <a:srgbClr val="25303B"/>
              </a:solidFill>
              <a:latin typeface="Arial"/>
              <a:ea typeface="Calibri" panose="020F0502020204030204" pitchFamily="34" charset="0"/>
              <a:cs typeface="Arial"/>
            </a:endParaRPr>
          </a:p>
          <a:p>
            <a:r>
              <a:rPr lang="en-US" sz="1600" b="1">
                <a:solidFill>
                  <a:srgbClr val="25303B"/>
                </a:solidFill>
                <a:latin typeface="Arial"/>
                <a:ea typeface="Calibri" panose="020F0502020204030204" pitchFamily="34" charset="0"/>
                <a:cs typeface="Arial"/>
              </a:rPr>
              <a:t>Local structures, inc third sector, are effective at connecting people to services</a:t>
            </a:r>
            <a:br>
              <a:rPr lang="en-US" sz="1600" b="1">
                <a:solidFill>
                  <a:srgbClr val="25303B"/>
                </a:solidFill>
                <a:latin typeface="Arial"/>
                <a:ea typeface="Calibri" panose="020F0502020204030204" pitchFamily="34" charset="0"/>
                <a:cs typeface="Arial"/>
              </a:rPr>
            </a:br>
            <a:r>
              <a:rPr lang="en-US" sz="1400">
                <a:solidFill>
                  <a:srgbClr val="25303B"/>
                </a:solidFill>
                <a:latin typeface="Arial"/>
                <a:ea typeface="Calibri" panose="020F0502020204030204" pitchFamily="34" charset="0"/>
                <a:cs typeface="Arial"/>
              </a:rPr>
              <a:t>Local Employability Partnerships and other local structures are key to joining up delivery on the ground and making sense of competing policies and priorities</a:t>
            </a:r>
            <a:endParaRPr lang="en-US" sz="1400" b="1">
              <a:solidFill>
                <a:srgbClr val="25303B"/>
              </a:solidFill>
              <a:latin typeface="Arial"/>
              <a:ea typeface="Calibri" panose="020F0502020204030204" pitchFamily="34" charset="0"/>
              <a:cs typeface="Arial"/>
            </a:endParaRPr>
          </a:p>
        </p:txBody>
      </p:sp>
      <p:sp>
        <p:nvSpPr>
          <p:cNvPr id="6" name="Rectangle 5">
            <a:extLst>
              <a:ext uri="{FF2B5EF4-FFF2-40B4-BE49-F238E27FC236}">
                <a16:creationId xmlns:a16="http://schemas.microsoft.com/office/drawing/2014/main" id="{32F5C85E-A44D-AE48-811E-E33CB5962BAE}"/>
              </a:ext>
            </a:extLst>
          </p:cNvPr>
          <p:cNvSpPr/>
          <p:nvPr/>
        </p:nvSpPr>
        <p:spPr>
          <a:xfrm>
            <a:off x="7751142" y="908718"/>
            <a:ext cx="4440858" cy="5949282"/>
          </a:xfrm>
          <a:prstGeom prst="rect">
            <a:avLst/>
          </a:prstGeom>
          <a:solidFill>
            <a:srgbClr val="F7C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3"/>
          <p:cNvSpPr/>
          <p:nvPr/>
        </p:nvSpPr>
        <p:spPr>
          <a:xfrm>
            <a:off x="0" y="-1"/>
            <a:ext cx="12192000" cy="908722"/>
          </a:xfrm>
          <a:prstGeom prst="rect">
            <a:avLst/>
          </a:prstGeom>
          <a:solidFill>
            <a:srgbClr val="142B52"/>
          </a:solidFill>
          <a:ln w="12700">
            <a:miter lim="400000"/>
          </a:ln>
        </p:spPr>
        <p:txBody>
          <a:bodyPr lIns="45719" rIns="45719" anchor="ctr"/>
          <a:lstStyle/>
          <a:p>
            <a:pPr algn="ctr">
              <a:defRPr>
                <a:solidFill>
                  <a:srgbClr val="FFFFFF"/>
                </a:solidFill>
              </a:defRPr>
            </a:pPr>
            <a:endParaRPr/>
          </a:p>
        </p:txBody>
      </p:sp>
      <p:sp>
        <p:nvSpPr>
          <p:cNvPr id="101" name="TextBox 4"/>
          <p:cNvSpPr txBox="1"/>
          <p:nvPr/>
        </p:nvSpPr>
        <p:spPr>
          <a:xfrm>
            <a:off x="326376" y="161971"/>
            <a:ext cx="8176082"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solidFill>
                  <a:srgbClr val="FFFFFF"/>
                </a:solidFill>
                <a:latin typeface="Arial"/>
                <a:ea typeface="Arial"/>
                <a:cs typeface="Arial"/>
                <a:sym typeface="Arial"/>
              </a:defRPr>
            </a:lvl1pPr>
          </a:lstStyle>
          <a:p>
            <a:r>
              <a:rPr lang="en-GB"/>
              <a:t>Services in the ‘ecosystem’ are working…</a:t>
            </a:r>
            <a:endParaRPr/>
          </a:p>
        </p:txBody>
      </p:sp>
      <p:pic>
        <p:nvPicPr>
          <p:cNvPr id="5" name="Picture 4" descr="Text&#10;&#10;Description automatically generated">
            <a:extLst>
              <a:ext uri="{FF2B5EF4-FFF2-40B4-BE49-F238E27FC236}">
                <a16:creationId xmlns:a16="http://schemas.microsoft.com/office/drawing/2014/main" id="{7A21C731-02EE-6B49-B1A7-BA837A22F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6312" y="1005646"/>
            <a:ext cx="5030517" cy="6477422"/>
          </a:xfrm>
          <a:prstGeom prst="rect">
            <a:avLst/>
          </a:prstGeom>
        </p:spPr>
      </p:pic>
    </p:spTree>
    <p:extLst>
      <p:ext uri="{BB962C8B-B14F-4D97-AF65-F5344CB8AC3E}">
        <p14:creationId xmlns:p14="http://schemas.microsoft.com/office/powerpoint/2010/main" val="1010418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3"/>
          <p:cNvSpPr/>
          <p:nvPr/>
        </p:nvSpPr>
        <p:spPr>
          <a:xfrm>
            <a:off x="0" y="-1"/>
            <a:ext cx="12192000" cy="908722"/>
          </a:xfrm>
          <a:prstGeom prst="rect">
            <a:avLst/>
          </a:prstGeom>
          <a:solidFill>
            <a:srgbClr val="142B52"/>
          </a:solidFill>
          <a:ln w="12700">
            <a:miter lim="400000"/>
          </a:ln>
        </p:spPr>
        <p:txBody>
          <a:bodyPr lIns="45719" rIns="45719" anchor="ctr"/>
          <a:lstStyle/>
          <a:p>
            <a:pPr algn="ctr">
              <a:defRPr>
                <a:solidFill>
                  <a:srgbClr val="FFFFFF"/>
                </a:solidFill>
              </a:defRPr>
            </a:pPr>
            <a:endParaRPr/>
          </a:p>
        </p:txBody>
      </p:sp>
      <p:sp>
        <p:nvSpPr>
          <p:cNvPr id="101" name="TextBox 4"/>
          <p:cNvSpPr txBox="1"/>
          <p:nvPr/>
        </p:nvSpPr>
        <p:spPr>
          <a:xfrm>
            <a:off x="328771" y="161971"/>
            <a:ext cx="4462117"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9" rIns="45719">
            <a:spAutoFit/>
          </a:bodyPr>
          <a:lstStyle>
            <a:lvl1pPr>
              <a:defRPr sz="3200" b="1">
                <a:solidFill>
                  <a:srgbClr val="FFFFFF"/>
                </a:solidFill>
                <a:latin typeface="Arial"/>
                <a:ea typeface="Arial"/>
                <a:cs typeface="Arial"/>
                <a:sym typeface="Arial"/>
              </a:defRPr>
            </a:lvl1pPr>
          </a:lstStyle>
          <a:p>
            <a:r>
              <a:rPr lang="en-GB"/>
              <a:t>…but not for everyone</a:t>
            </a:r>
            <a:endParaRPr/>
          </a:p>
        </p:txBody>
      </p:sp>
      <p:sp>
        <p:nvSpPr>
          <p:cNvPr id="3" name="TextBox 2">
            <a:extLst>
              <a:ext uri="{FF2B5EF4-FFF2-40B4-BE49-F238E27FC236}">
                <a16:creationId xmlns:a16="http://schemas.microsoft.com/office/drawing/2014/main" id="{CD25F5C0-0AC9-42D4-B819-11946DB23ADA}"/>
              </a:ext>
            </a:extLst>
          </p:cNvPr>
          <p:cNvSpPr txBox="1"/>
          <p:nvPr/>
        </p:nvSpPr>
        <p:spPr>
          <a:xfrm>
            <a:off x="326376" y="1052144"/>
            <a:ext cx="6598859" cy="550920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solidFill>
                  <a:srgbClr val="25303B"/>
                </a:solidFill>
                <a:latin typeface="Arial"/>
                <a:ea typeface="Calibri" panose="020F0502020204030204" pitchFamily="34" charset="0"/>
                <a:cs typeface="Arial"/>
              </a:rPr>
              <a:t>Career education is </a:t>
            </a:r>
            <a:r>
              <a:rPr lang="en-US" sz="1600" b="1">
                <a:solidFill>
                  <a:srgbClr val="25303B"/>
                </a:solidFill>
                <a:latin typeface="Arial"/>
                <a:ea typeface="Calibri" panose="020F0502020204030204" pitchFamily="34" charset="0"/>
                <a:cs typeface="Arial"/>
              </a:rPr>
              <a:t>not embedded or </a:t>
            </a:r>
            <a:r>
              <a:rPr lang="en-US" sz="1600" b="1" err="1">
                <a:solidFill>
                  <a:srgbClr val="25303B"/>
                </a:solidFill>
                <a:latin typeface="Arial"/>
                <a:ea typeface="Calibri" panose="020F0502020204030204" pitchFamily="34" charset="0"/>
                <a:cs typeface="Arial"/>
              </a:rPr>
              <a:t>prioritised</a:t>
            </a:r>
            <a:r>
              <a:rPr lang="en-US" sz="1600" b="1">
                <a:solidFill>
                  <a:srgbClr val="25303B"/>
                </a:solidFill>
                <a:latin typeface="Arial"/>
                <a:ea typeface="Calibri" panose="020F0502020204030204" pitchFamily="34" charset="0"/>
                <a:cs typeface="Arial"/>
              </a:rPr>
              <a:t> in curricula</a:t>
            </a:r>
            <a:r>
              <a:rPr lang="en-US" sz="1600">
                <a:solidFill>
                  <a:srgbClr val="25303B"/>
                </a:solidFill>
                <a:latin typeface="Arial"/>
                <a:ea typeface="Calibri" panose="020F0502020204030204" pitchFamily="34" charset="0"/>
                <a:cs typeface="Arial"/>
              </a:rPr>
              <a:t> systematically</a:t>
            </a:r>
          </a:p>
          <a:p>
            <a:pPr marL="285750" indent="-285750">
              <a:buFont typeface="Arial" panose="020B0604020202020204" pitchFamily="34" charset="0"/>
              <a:buChar char="•"/>
            </a:pPr>
            <a:endParaRPr lang="en-US" sz="1600">
              <a:solidFill>
                <a:srgbClr val="25303B"/>
              </a:solidFill>
              <a:latin typeface="Arial"/>
              <a:ea typeface="Calibri" panose="020F0502020204030204" pitchFamily="34" charset="0"/>
              <a:cs typeface="Arial"/>
            </a:endParaRPr>
          </a:p>
          <a:p>
            <a:pPr marL="285750" indent="-285750">
              <a:buFont typeface="Arial" panose="020B0604020202020204" pitchFamily="34" charset="0"/>
              <a:buChar char="•"/>
            </a:pPr>
            <a:r>
              <a:rPr lang="en-US" sz="1600" b="1">
                <a:solidFill>
                  <a:srgbClr val="25303B"/>
                </a:solidFill>
                <a:latin typeface="Arial"/>
                <a:ea typeface="Calibri" panose="020F0502020204030204" pitchFamily="34" charset="0"/>
                <a:cs typeface="Arial"/>
              </a:rPr>
              <a:t>Insufficient resource to provide </a:t>
            </a:r>
            <a:r>
              <a:rPr lang="en-US" sz="1600" b="1" err="1">
                <a:solidFill>
                  <a:srgbClr val="25303B"/>
                </a:solidFill>
                <a:latin typeface="Arial"/>
                <a:ea typeface="Calibri" panose="020F0502020204030204" pitchFamily="34" charset="0"/>
                <a:cs typeface="Arial"/>
              </a:rPr>
              <a:t>personalised</a:t>
            </a:r>
            <a:r>
              <a:rPr lang="en-US" sz="1600" b="1">
                <a:solidFill>
                  <a:srgbClr val="25303B"/>
                </a:solidFill>
                <a:latin typeface="Arial"/>
                <a:ea typeface="Calibri" panose="020F0502020204030204" pitchFamily="34" charset="0"/>
                <a:cs typeface="Arial"/>
              </a:rPr>
              <a:t> 1-2-1 support </a:t>
            </a:r>
            <a:r>
              <a:rPr lang="en-US" sz="1600">
                <a:solidFill>
                  <a:srgbClr val="25303B"/>
                </a:solidFill>
                <a:latin typeface="Arial"/>
                <a:ea typeface="Calibri" panose="020F0502020204030204" pitchFamily="34" charset="0"/>
                <a:cs typeface="Arial"/>
              </a:rPr>
              <a:t>to every young person</a:t>
            </a:r>
          </a:p>
          <a:p>
            <a:pPr marL="285750" indent="-285750">
              <a:buFont typeface="Arial" panose="020B0604020202020204" pitchFamily="34" charset="0"/>
              <a:buChar char="•"/>
            </a:pPr>
            <a:endParaRPr lang="en-US" sz="1600">
              <a:solidFill>
                <a:srgbClr val="25303B"/>
              </a:solidFill>
              <a:latin typeface="Arial"/>
              <a:ea typeface="Calibri" panose="020F0502020204030204" pitchFamily="34" charset="0"/>
              <a:cs typeface="Arial"/>
            </a:endParaRPr>
          </a:p>
          <a:p>
            <a:pPr marL="285750" indent="-285750">
              <a:buFont typeface="Arial" panose="020B0604020202020204" pitchFamily="34" charset="0"/>
              <a:buChar char="•"/>
            </a:pPr>
            <a:r>
              <a:rPr lang="en-US" sz="1600" b="1">
                <a:solidFill>
                  <a:srgbClr val="25303B"/>
                </a:solidFill>
                <a:latin typeface="Arial"/>
                <a:ea typeface="Calibri" panose="020F0502020204030204" pitchFamily="34" charset="0"/>
                <a:cs typeface="Arial"/>
              </a:rPr>
              <a:t>Fragmented and complex </a:t>
            </a:r>
            <a:r>
              <a:rPr lang="en-US" sz="1600">
                <a:solidFill>
                  <a:srgbClr val="25303B"/>
                </a:solidFill>
                <a:latin typeface="Arial"/>
                <a:ea typeface="Calibri" panose="020F0502020204030204" pitchFamily="34" charset="0"/>
                <a:cs typeface="Arial"/>
              </a:rPr>
              <a:t>delivery landscape</a:t>
            </a:r>
          </a:p>
          <a:p>
            <a:pPr marL="285750" indent="-285750">
              <a:buFont typeface="Arial" panose="020B0604020202020204" pitchFamily="34" charset="0"/>
              <a:buChar char="•"/>
            </a:pPr>
            <a:endParaRPr lang="en-US" sz="1600">
              <a:solidFill>
                <a:srgbClr val="25303B"/>
              </a:solidFill>
              <a:latin typeface="Arial"/>
              <a:ea typeface="Calibri" panose="020F0502020204030204" pitchFamily="34" charset="0"/>
              <a:cs typeface="Arial"/>
            </a:endParaRPr>
          </a:p>
          <a:p>
            <a:pPr marL="285750" indent="-285750">
              <a:buFont typeface="Arial" panose="020B0604020202020204" pitchFamily="34" charset="0"/>
              <a:buChar char="•"/>
            </a:pPr>
            <a:r>
              <a:rPr lang="en-US" sz="1600" b="1">
                <a:solidFill>
                  <a:srgbClr val="25303B"/>
                </a:solidFill>
                <a:latin typeface="Arial"/>
                <a:ea typeface="Calibri" panose="020F0502020204030204" pitchFamily="34" charset="0"/>
                <a:cs typeface="Arial"/>
              </a:rPr>
              <a:t>Limited oversight</a:t>
            </a:r>
            <a:r>
              <a:rPr lang="en-US" sz="1600">
                <a:solidFill>
                  <a:srgbClr val="25303B"/>
                </a:solidFill>
                <a:latin typeface="Arial"/>
                <a:ea typeface="Calibri" panose="020F0502020204030204" pitchFamily="34" charset="0"/>
                <a:cs typeface="Arial"/>
              </a:rPr>
              <a:t> of the ecosystem</a:t>
            </a:r>
          </a:p>
          <a:p>
            <a:pPr marL="285750" indent="-285750">
              <a:buFont typeface="Arial" panose="020B0604020202020204" pitchFamily="34" charset="0"/>
              <a:buChar char="•"/>
            </a:pPr>
            <a:endParaRPr lang="en-US" sz="1600">
              <a:solidFill>
                <a:srgbClr val="25303B"/>
              </a:solidFill>
              <a:latin typeface="Arial"/>
              <a:ea typeface="Calibri" panose="020F0502020204030204" pitchFamily="34" charset="0"/>
              <a:cs typeface="Arial"/>
            </a:endParaRPr>
          </a:p>
          <a:p>
            <a:pPr marL="285750" indent="-285750">
              <a:buFont typeface="Arial" panose="020B0604020202020204" pitchFamily="34" charset="0"/>
              <a:buChar char="•"/>
            </a:pPr>
            <a:r>
              <a:rPr lang="en-US" sz="1600" b="1">
                <a:solidFill>
                  <a:srgbClr val="25303B"/>
                </a:solidFill>
                <a:latin typeface="Arial"/>
                <a:ea typeface="Calibri" panose="020F0502020204030204" pitchFamily="34" charset="0"/>
                <a:cs typeface="Arial"/>
              </a:rPr>
              <a:t>Demand often goes unmet</a:t>
            </a:r>
            <a:r>
              <a:rPr lang="en-US" sz="1600">
                <a:solidFill>
                  <a:srgbClr val="25303B"/>
                </a:solidFill>
                <a:latin typeface="Arial"/>
                <a:ea typeface="Calibri" panose="020F0502020204030204" pitchFamily="34" charset="0"/>
                <a:cs typeface="Arial"/>
              </a:rPr>
              <a:t> and is likely to increase</a:t>
            </a:r>
          </a:p>
          <a:p>
            <a:pPr marL="285750" indent="-285750">
              <a:buFont typeface="Arial" panose="020B0604020202020204" pitchFamily="34" charset="0"/>
              <a:buChar char="•"/>
            </a:pPr>
            <a:endParaRPr lang="en-US" sz="1600">
              <a:solidFill>
                <a:srgbClr val="25303B"/>
              </a:solidFill>
              <a:latin typeface="Arial"/>
              <a:ea typeface="Calibri" panose="020F0502020204030204" pitchFamily="34" charset="0"/>
              <a:cs typeface="Arial"/>
            </a:endParaRPr>
          </a:p>
          <a:p>
            <a:pPr marL="285750" indent="-285750">
              <a:buFont typeface="Arial" panose="020B0604020202020204" pitchFamily="34" charset="0"/>
              <a:buChar char="•"/>
            </a:pPr>
            <a:r>
              <a:rPr lang="en-US" sz="1600">
                <a:solidFill>
                  <a:srgbClr val="25303B"/>
                </a:solidFill>
                <a:latin typeface="Arial"/>
                <a:ea typeface="Calibri" panose="020F0502020204030204" pitchFamily="34" charset="0"/>
                <a:cs typeface="Arial"/>
              </a:rPr>
              <a:t>Not all young people have </a:t>
            </a:r>
            <a:r>
              <a:rPr lang="en-US" sz="1600" b="1">
                <a:solidFill>
                  <a:srgbClr val="25303B"/>
                </a:solidFill>
                <a:latin typeface="Arial"/>
                <a:ea typeface="Calibri" panose="020F0502020204030204" pitchFamily="34" charset="0"/>
                <a:cs typeface="Arial"/>
              </a:rPr>
              <a:t>equal access</a:t>
            </a:r>
          </a:p>
          <a:p>
            <a:pPr marL="285750" indent="-285750">
              <a:buFont typeface="Arial" panose="020B0604020202020204" pitchFamily="34" charset="0"/>
              <a:buChar char="•"/>
            </a:pPr>
            <a:endParaRPr lang="en-US" sz="1600" b="1">
              <a:solidFill>
                <a:srgbClr val="25303B"/>
              </a:solidFill>
              <a:latin typeface="Arial"/>
              <a:ea typeface="Calibri" panose="020F0502020204030204" pitchFamily="34" charset="0"/>
              <a:cs typeface="Arial"/>
            </a:endParaRPr>
          </a:p>
          <a:p>
            <a:pPr marL="285750" indent="-285750">
              <a:buFont typeface="Arial" panose="020B0604020202020204" pitchFamily="34" charset="0"/>
              <a:buChar char="•"/>
            </a:pPr>
            <a:r>
              <a:rPr lang="en-US" sz="1600" b="1">
                <a:solidFill>
                  <a:srgbClr val="25303B"/>
                </a:solidFill>
                <a:latin typeface="Arial"/>
                <a:ea typeface="Calibri" panose="020F0502020204030204" pitchFamily="34" charset="0"/>
                <a:cs typeface="Arial"/>
              </a:rPr>
              <a:t>Limited </a:t>
            </a:r>
            <a:r>
              <a:rPr lang="en-US" sz="1600">
                <a:solidFill>
                  <a:srgbClr val="25303B"/>
                </a:solidFill>
                <a:latin typeface="Arial"/>
                <a:ea typeface="Calibri" panose="020F0502020204030204" pitchFamily="34" charset="0"/>
                <a:cs typeface="Arial"/>
              </a:rPr>
              <a:t>professional guidance </a:t>
            </a:r>
            <a:r>
              <a:rPr lang="en-US" sz="1600" b="1">
                <a:solidFill>
                  <a:srgbClr val="25303B"/>
                </a:solidFill>
                <a:latin typeface="Arial"/>
                <a:ea typeface="Calibri" panose="020F0502020204030204" pitchFamily="34" charset="0"/>
                <a:cs typeface="Arial"/>
              </a:rPr>
              <a:t>resource in colleges</a:t>
            </a:r>
          </a:p>
          <a:p>
            <a:pPr marL="285750" indent="-285750">
              <a:buFont typeface="Arial" panose="020B0604020202020204" pitchFamily="34" charset="0"/>
              <a:buChar char="•"/>
            </a:pPr>
            <a:endParaRPr lang="en-US" sz="1600" b="1">
              <a:solidFill>
                <a:srgbClr val="25303B"/>
              </a:solidFill>
              <a:latin typeface="Arial"/>
              <a:ea typeface="Calibri" panose="020F0502020204030204" pitchFamily="34" charset="0"/>
              <a:cs typeface="Arial"/>
            </a:endParaRPr>
          </a:p>
          <a:p>
            <a:pPr marL="285750" indent="-285750">
              <a:buFont typeface="Arial" panose="020B0604020202020204" pitchFamily="34" charset="0"/>
              <a:buChar char="•"/>
            </a:pPr>
            <a:r>
              <a:rPr lang="en-US" sz="1600" b="1">
                <a:solidFill>
                  <a:srgbClr val="25303B"/>
                </a:solidFill>
                <a:latin typeface="Arial"/>
                <a:ea typeface="Calibri" panose="020F0502020204030204" pitchFamily="34" charset="0"/>
                <a:cs typeface="Arial"/>
              </a:rPr>
              <a:t>Pressure on finances</a:t>
            </a:r>
            <a:r>
              <a:rPr lang="en-US" sz="1600">
                <a:solidFill>
                  <a:srgbClr val="25303B"/>
                </a:solidFill>
                <a:latin typeface="Arial"/>
                <a:ea typeface="Calibri" panose="020F0502020204030204" pitchFamily="34" charset="0"/>
                <a:cs typeface="Arial"/>
              </a:rPr>
              <a:t> and </a:t>
            </a:r>
            <a:r>
              <a:rPr lang="en-US" sz="1600" b="1">
                <a:solidFill>
                  <a:srgbClr val="25303B"/>
                </a:solidFill>
                <a:latin typeface="Arial"/>
                <a:ea typeface="Calibri" panose="020F0502020204030204" pitchFamily="34" charset="0"/>
                <a:cs typeface="Arial"/>
              </a:rPr>
              <a:t>‘initiative overload’</a:t>
            </a:r>
          </a:p>
          <a:p>
            <a:pPr marL="285750" indent="-285750">
              <a:buFont typeface="Arial" panose="020B0604020202020204" pitchFamily="34" charset="0"/>
              <a:buChar char="•"/>
            </a:pPr>
            <a:endParaRPr lang="en-US" sz="1600" b="1">
              <a:solidFill>
                <a:srgbClr val="25303B"/>
              </a:solidFill>
              <a:latin typeface="Arial"/>
              <a:ea typeface="Calibri" panose="020F0502020204030204" pitchFamily="34" charset="0"/>
              <a:cs typeface="Arial"/>
            </a:endParaRPr>
          </a:p>
          <a:p>
            <a:pPr marL="285750" indent="-285750">
              <a:buFont typeface="Arial" panose="020B0604020202020204" pitchFamily="34" charset="0"/>
              <a:buChar char="•"/>
            </a:pPr>
            <a:r>
              <a:rPr lang="en-US" sz="1600">
                <a:solidFill>
                  <a:srgbClr val="25303B"/>
                </a:solidFill>
                <a:latin typeface="Arial"/>
                <a:ea typeface="Calibri" panose="020F0502020204030204" pitchFamily="34" charset="0"/>
                <a:cs typeface="Arial"/>
              </a:rPr>
              <a:t>Largely measured on </a:t>
            </a:r>
            <a:r>
              <a:rPr lang="en-US" sz="1600" b="1">
                <a:solidFill>
                  <a:srgbClr val="25303B"/>
                </a:solidFill>
                <a:latin typeface="Arial"/>
                <a:ea typeface="Calibri" panose="020F0502020204030204" pitchFamily="34" charset="0"/>
                <a:cs typeface="Arial"/>
              </a:rPr>
              <a:t>activity not outcomes</a:t>
            </a:r>
          </a:p>
          <a:p>
            <a:pPr marL="285750" indent="-285750">
              <a:buFont typeface="Arial" panose="020B0604020202020204" pitchFamily="34" charset="0"/>
              <a:buChar char="•"/>
            </a:pPr>
            <a:endParaRPr lang="en-US" sz="1600" b="1">
              <a:solidFill>
                <a:srgbClr val="25303B"/>
              </a:solidFill>
              <a:latin typeface="Arial"/>
              <a:ea typeface="Calibri" panose="020F0502020204030204" pitchFamily="34" charset="0"/>
              <a:cs typeface="Arial"/>
            </a:endParaRPr>
          </a:p>
          <a:p>
            <a:pPr marL="285750" indent="-285750">
              <a:buFont typeface="Arial" panose="020B0604020202020204" pitchFamily="34" charset="0"/>
              <a:buChar char="•"/>
            </a:pPr>
            <a:r>
              <a:rPr lang="en-US" sz="1600" b="1">
                <a:solidFill>
                  <a:srgbClr val="25303B"/>
                </a:solidFill>
                <a:latin typeface="Arial"/>
                <a:ea typeface="Calibri" panose="020F0502020204030204" pitchFamily="34" charset="0"/>
                <a:cs typeface="Arial"/>
              </a:rPr>
              <a:t>Inequality and discrimination </a:t>
            </a:r>
            <a:r>
              <a:rPr lang="en-US" sz="1600">
                <a:solidFill>
                  <a:srgbClr val="25303B"/>
                </a:solidFill>
                <a:latin typeface="Arial"/>
                <a:ea typeface="Calibri" panose="020F0502020204030204" pitchFamily="34" charset="0"/>
                <a:cs typeface="Arial"/>
              </a:rPr>
              <a:t>continue to damage the life chances of many young people</a:t>
            </a:r>
          </a:p>
        </p:txBody>
      </p:sp>
      <p:sp>
        <p:nvSpPr>
          <p:cNvPr id="6" name="Rectangle 5">
            <a:extLst>
              <a:ext uri="{FF2B5EF4-FFF2-40B4-BE49-F238E27FC236}">
                <a16:creationId xmlns:a16="http://schemas.microsoft.com/office/drawing/2014/main" id="{E10DE6C1-2476-4348-B75B-0FF0F8335B0F}"/>
              </a:ext>
            </a:extLst>
          </p:cNvPr>
          <p:cNvSpPr/>
          <p:nvPr/>
        </p:nvSpPr>
        <p:spPr>
          <a:xfrm>
            <a:off x="7751142" y="908718"/>
            <a:ext cx="4440858" cy="5949282"/>
          </a:xfrm>
          <a:prstGeom prst="rect">
            <a:avLst/>
          </a:prstGeom>
          <a:solidFill>
            <a:srgbClr val="F7C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848A3BDA-919D-E74F-A168-30503D2E3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071" y="1159628"/>
            <a:ext cx="4748999" cy="6114932"/>
          </a:xfrm>
          <a:prstGeom prst="rect">
            <a:avLst/>
          </a:prstGeom>
        </p:spPr>
      </p:pic>
    </p:spTree>
    <p:extLst>
      <p:ext uri="{BB962C8B-B14F-4D97-AF65-F5344CB8AC3E}">
        <p14:creationId xmlns:p14="http://schemas.microsoft.com/office/powerpoint/2010/main" val="2782678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40">
            <a:extLst>
              <a:ext uri="{FF2B5EF4-FFF2-40B4-BE49-F238E27FC236}">
                <a16:creationId xmlns:a16="http://schemas.microsoft.com/office/drawing/2014/main" id="{431E8577-8117-4444-8C1B-151A95DB7145}"/>
              </a:ext>
            </a:extLst>
          </p:cNvPr>
          <p:cNvSpPr/>
          <p:nvPr/>
        </p:nvSpPr>
        <p:spPr>
          <a:xfrm>
            <a:off x="0" y="908718"/>
            <a:ext cx="12192000" cy="5949282"/>
          </a:xfrm>
          <a:prstGeom prst="rect">
            <a:avLst/>
          </a:prstGeom>
          <a:solidFill>
            <a:srgbClr val="F3F1EF"/>
          </a:solidFill>
          <a:ln w="12700">
            <a:miter lim="400000"/>
          </a:ln>
        </p:spPr>
        <p:txBody>
          <a:bodyPr lIns="45719" rIns="45719" anchor="ctr"/>
          <a:lstStyle/>
          <a:p>
            <a:pPr algn="ctr">
              <a:defRPr>
                <a:solidFill>
                  <a:srgbClr val="FFFFFF"/>
                </a:solidFill>
              </a:defRPr>
            </a:pPr>
            <a:endParaRPr/>
          </a:p>
        </p:txBody>
      </p:sp>
      <p:sp>
        <p:nvSpPr>
          <p:cNvPr id="100" name="Rectangle 3"/>
          <p:cNvSpPr/>
          <p:nvPr/>
        </p:nvSpPr>
        <p:spPr>
          <a:xfrm>
            <a:off x="-1" y="-1"/>
            <a:ext cx="12192000" cy="908722"/>
          </a:xfrm>
          <a:prstGeom prst="rect">
            <a:avLst/>
          </a:prstGeom>
          <a:solidFill>
            <a:srgbClr val="142B52"/>
          </a:solidFill>
          <a:ln w="12700">
            <a:noFill/>
            <a:miter lim="400000"/>
          </a:ln>
        </p:spPr>
        <p:txBody>
          <a:bodyPr lIns="45719" rIns="45719" anchor="ctr"/>
          <a:lstStyle/>
          <a:p>
            <a:pPr algn="ctr">
              <a:defRPr>
                <a:solidFill>
                  <a:srgbClr val="FFFFFF"/>
                </a:solidFill>
              </a:defRPr>
            </a:pPr>
            <a:endParaRPr/>
          </a:p>
        </p:txBody>
      </p:sp>
      <p:sp>
        <p:nvSpPr>
          <p:cNvPr id="101" name="TextBox 4"/>
          <p:cNvSpPr txBox="1"/>
          <p:nvPr/>
        </p:nvSpPr>
        <p:spPr>
          <a:xfrm>
            <a:off x="328771" y="161971"/>
            <a:ext cx="7764303"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9" rIns="45719">
            <a:spAutoFit/>
          </a:bodyPr>
          <a:lstStyle>
            <a:lvl1pPr>
              <a:defRPr sz="3200" b="1">
                <a:solidFill>
                  <a:srgbClr val="FFFFFF"/>
                </a:solidFill>
                <a:latin typeface="Arial"/>
                <a:ea typeface="Arial"/>
                <a:cs typeface="Arial"/>
                <a:sym typeface="Arial"/>
              </a:defRPr>
            </a:lvl1pPr>
          </a:lstStyle>
          <a:p>
            <a:r>
              <a:rPr lang="en-GB"/>
              <a:t>How we can improve: d</a:t>
            </a:r>
            <a:r>
              <a:rPr err="1"/>
              <a:t>esign</a:t>
            </a:r>
            <a:r>
              <a:t> </a:t>
            </a:r>
            <a:r>
              <a:rPr lang="en-GB"/>
              <a:t>p</a:t>
            </a:r>
            <a:r>
              <a:rPr err="1"/>
              <a:t>rinciples</a:t>
            </a:r>
            <a:endParaRPr/>
          </a:p>
        </p:txBody>
      </p:sp>
      <p:sp>
        <p:nvSpPr>
          <p:cNvPr id="102" name="Rectangle 5"/>
          <p:cNvSpPr/>
          <p:nvPr/>
        </p:nvSpPr>
        <p:spPr>
          <a:xfrm>
            <a:off x="189186" y="1637842"/>
            <a:ext cx="3827223" cy="1325668"/>
          </a:xfrm>
          <a:prstGeom prst="rect">
            <a:avLst/>
          </a:prstGeom>
          <a:solidFill>
            <a:srgbClr val="25303B"/>
          </a:solidFill>
          <a:ln w="12700">
            <a:miter lim="400000"/>
          </a:ln>
        </p:spPr>
        <p:txBody>
          <a:bodyPr lIns="45719" rIns="45719" anchor="ctr"/>
          <a:lstStyle/>
          <a:p>
            <a:pPr algn="ctr">
              <a:defRPr>
                <a:solidFill>
                  <a:srgbClr val="FFFFFF"/>
                </a:solidFill>
              </a:defRPr>
            </a:pPr>
            <a:endParaRPr/>
          </a:p>
        </p:txBody>
      </p:sp>
      <p:sp>
        <p:nvSpPr>
          <p:cNvPr id="103" name="Rectangle 7"/>
          <p:cNvSpPr/>
          <p:nvPr/>
        </p:nvSpPr>
        <p:spPr>
          <a:xfrm>
            <a:off x="4182388" y="1637842"/>
            <a:ext cx="3827224" cy="1325668"/>
          </a:xfrm>
          <a:prstGeom prst="rect">
            <a:avLst/>
          </a:prstGeom>
          <a:solidFill>
            <a:srgbClr val="F7C01B"/>
          </a:solidFill>
          <a:ln w="12700">
            <a:miter lim="400000"/>
          </a:ln>
        </p:spPr>
        <p:txBody>
          <a:bodyPr lIns="45719" rIns="45719" anchor="ctr"/>
          <a:lstStyle/>
          <a:p>
            <a:pPr algn="ctr">
              <a:defRPr>
                <a:solidFill>
                  <a:srgbClr val="FFFFFF"/>
                </a:solidFill>
              </a:defRPr>
            </a:pPr>
            <a:endParaRPr/>
          </a:p>
        </p:txBody>
      </p:sp>
      <p:sp>
        <p:nvSpPr>
          <p:cNvPr id="104" name="Rectangle 8"/>
          <p:cNvSpPr/>
          <p:nvPr/>
        </p:nvSpPr>
        <p:spPr>
          <a:xfrm>
            <a:off x="8175590" y="1637842"/>
            <a:ext cx="3827224" cy="1325668"/>
          </a:xfrm>
          <a:prstGeom prst="rect">
            <a:avLst/>
          </a:prstGeom>
          <a:solidFill>
            <a:srgbClr val="6CC4DA"/>
          </a:solidFill>
          <a:ln w="12700">
            <a:miter lim="400000"/>
          </a:ln>
        </p:spPr>
        <p:txBody>
          <a:bodyPr lIns="45719" rIns="45719" anchor="ctr"/>
          <a:lstStyle/>
          <a:p>
            <a:pPr algn="ctr">
              <a:defRPr>
                <a:solidFill>
                  <a:srgbClr val="FFFFFF"/>
                </a:solidFill>
              </a:defRPr>
            </a:pPr>
            <a:endParaRPr/>
          </a:p>
        </p:txBody>
      </p:sp>
      <p:sp>
        <p:nvSpPr>
          <p:cNvPr id="105" name="Rectangle 9"/>
          <p:cNvSpPr txBox="1"/>
          <p:nvPr/>
        </p:nvSpPr>
        <p:spPr>
          <a:xfrm>
            <a:off x="1252178" y="1734898"/>
            <a:ext cx="2718512" cy="99919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1600">
                <a:solidFill>
                  <a:srgbClr val="FFFFFF"/>
                </a:solidFill>
                <a:latin typeface="Arial"/>
                <a:ea typeface="Arial"/>
                <a:cs typeface="Arial"/>
                <a:sym typeface="Arial"/>
              </a:defRPr>
            </a:pPr>
            <a:r>
              <a:t>1. </a:t>
            </a:r>
            <a:r>
              <a:rPr b="1"/>
              <a:t>Career services meet the dynamic aspirations and different needs of all young people</a:t>
            </a:r>
          </a:p>
        </p:txBody>
      </p:sp>
      <p:sp>
        <p:nvSpPr>
          <p:cNvPr id="106" name="Rectangle 10"/>
          <p:cNvSpPr txBox="1"/>
          <p:nvPr/>
        </p:nvSpPr>
        <p:spPr>
          <a:xfrm>
            <a:off x="5302727" y="1771252"/>
            <a:ext cx="2641612" cy="107721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1600">
                <a:latin typeface="Arial"/>
                <a:ea typeface="Arial"/>
                <a:cs typeface="Arial"/>
                <a:sym typeface="Arial"/>
              </a:defRPr>
            </a:pPr>
            <a:r>
              <a:rPr>
                <a:solidFill>
                  <a:srgbClr val="25303B"/>
                </a:solidFill>
              </a:rPr>
              <a:t>2. </a:t>
            </a:r>
            <a:r>
              <a:rPr b="1">
                <a:solidFill>
                  <a:srgbClr val="25303B"/>
                </a:solidFill>
              </a:rPr>
              <a:t>Career services build agency and equip young people with the skills to thrive in a changing world</a:t>
            </a:r>
          </a:p>
        </p:txBody>
      </p:sp>
      <p:sp>
        <p:nvSpPr>
          <p:cNvPr id="107" name="Rectangle 11"/>
          <p:cNvSpPr txBox="1"/>
          <p:nvPr/>
        </p:nvSpPr>
        <p:spPr>
          <a:xfrm>
            <a:off x="9282079" y="1762066"/>
            <a:ext cx="2602506" cy="107721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1600">
                <a:latin typeface="Arial"/>
                <a:ea typeface="Arial"/>
                <a:cs typeface="Arial"/>
                <a:sym typeface="Arial"/>
              </a:defRPr>
            </a:pPr>
            <a:r>
              <a:rPr>
                <a:solidFill>
                  <a:srgbClr val="282825"/>
                </a:solidFill>
              </a:rPr>
              <a:t>3. </a:t>
            </a:r>
            <a:r>
              <a:rPr b="1">
                <a:solidFill>
                  <a:srgbClr val="282825"/>
                </a:solidFill>
              </a:rPr>
              <a:t>Career services enable young people to expand their knowledge and experience of </a:t>
            </a:r>
            <a:r>
              <a:rPr lang="en-GB" b="1">
                <a:solidFill>
                  <a:srgbClr val="282825"/>
                </a:solidFill>
              </a:rPr>
              <a:t>Fair W</a:t>
            </a:r>
            <a:r>
              <a:rPr b="1" err="1">
                <a:solidFill>
                  <a:srgbClr val="282825"/>
                </a:solidFill>
              </a:rPr>
              <a:t>ork</a:t>
            </a:r>
            <a:endParaRPr b="1">
              <a:solidFill>
                <a:srgbClr val="282825"/>
              </a:solidFill>
            </a:endParaRPr>
          </a:p>
        </p:txBody>
      </p:sp>
      <p:sp>
        <p:nvSpPr>
          <p:cNvPr id="108" name="Rectangle 18"/>
          <p:cNvSpPr/>
          <p:nvPr/>
        </p:nvSpPr>
        <p:spPr>
          <a:xfrm>
            <a:off x="189184" y="3550503"/>
            <a:ext cx="11813630" cy="1325668"/>
          </a:xfrm>
          <a:prstGeom prst="rect">
            <a:avLst/>
          </a:prstGeom>
          <a:solidFill>
            <a:srgbClr val="CCB2BF"/>
          </a:solidFill>
          <a:ln w="12700">
            <a:miter lim="400000"/>
          </a:ln>
        </p:spPr>
        <p:txBody>
          <a:bodyPr lIns="45719" rIns="45719" anchor="ctr"/>
          <a:lstStyle/>
          <a:p>
            <a:pPr algn="ctr">
              <a:defRPr>
                <a:solidFill>
                  <a:srgbClr val="FFFFFF"/>
                </a:solidFill>
              </a:defRPr>
            </a:pPr>
            <a:endParaRPr/>
          </a:p>
        </p:txBody>
      </p:sp>
      <p:sp>
        <p:nvSpPr>
          <p:cNvPr id="109" name="Triangle 21"/>
          <p:cNvSpPr/>
          <p:nvPr/>
        </p:nvSpPr>
        <p:spPr>
          <a:xfrm>
            <a:off x="1966160" y="3259974"/>
            <a:ext cx="273270" cy="235578"/>
          </a:xfrm>
          <a:prstGeom prst="triangle">
            <a:avLst/>
          </a:prstGeom>
          <a:solidFill>
            <a:srgbClr val="CCB2BF"/>
          </a:solidFill>
          <a:ln w="12700">
            <a:miter lim="400000"/>
          </a:ln>
        </p:spPr>
        <p:txBody>
          <a:bodyPr lIns="45719" rIns="45719" anchor="ctr"/>
          <a:lstStyle/>
          <a:p>
            <a:pPr algn="ctr">
              <a:defRPr>
                <a:solidFill>
                  <a:srgbClr val="FFFFFF"/>
                </a:solidFill>
              </a:defRPr>
            </a:pPr>
            <a:endParaRPr/>
          </a:p>
        </p:txBody>
      </p:sp>
      <p:sp>
        <p:nvSpPr>
          <p:cNvPr id="110" name="Triangle 22"/>
          <p:cNvSpPr/>
          <p:nvPr/>
        </p:nvSpPr>
        <p:spPr>
          <a:xfrm>
            <a:off x="5991622" y="3259974"/>
            <a:ext cx="273270" cy="235578"/>
          </a:xfrm>
          <a:prstGeom prst="triangle">
            <a:avLst/>
          </a:prstGeom>
          <a:solidFill>
            <a:srgbClr val="CCB2BF"/>
          </a:solidFill>
          <a:ln w="12700">
            <a:miter lim="400000"/>
          </a:ln>
        </p:spPr>
        <p:txBody>
          <a:bodyPr lIns="45719" rIns="45719" anchor="ctr"/>
          <a:lstStyle/>
          <a:p>
            <a:pPr algn="ctr">
              <a:defRPr>
                <a:solidFill>
                  <a:srgbClr val="FFFFFF"/>
                </a:solidFill>
              </a:defRPr>
            </a:pPr>
            <a:endParaRPr/>
          </a:p>
        </p:txBody>
      </p:sp>
      <p:sp>
        <p:nvSpPr>
          <p:cNvPr id="111" name="Triangle 23"/>
          <p:cNvSpPr/>
          <p:nvPr/>
        </p:nvSpPr>
        <p:spPr>
          <a:xfrm>
            <a:off x="10006575" y="3259974"/>
            <a:ext cx="273269" cy="235578"/>
          </a:xfrm>
          <a:prstGeom prst="triangle">
            <a:avLst/>
          </a:prstGeom>
          <a:solidFill>
            <a:srgbClr val="CCB2BF"/>
          </a:solidFill>
          <a:ln w="12700">
            <a:miter lim="400000"/>
          </a:ln>
        </p:spPr>
        <p:txBody>
          <a:bodyPr lIns="45719" rIns="45719" anchor="ctr"/>
          <a:lstStyle/>
          <a:p>
            <a:pPr algn="ctr">
              <a:defRPr>
                <a:solidFill>
                  <a:srgbClr val="FFFFFF"/>
                </a:solidFill>
              </a:defRPr>
            </a:pPr>
            <a:endParaRPr/>
          </a:p>
        </p:txBody>
      </p:sp>
      <p:sp>
        <p:nvSpPr>
          <p:cNvPr id="112" name="Rectangle 24"/>
          <p:cNvSpPr txBox="1"/>
          <p:nvPr/>
        </p:nvSpPr>
        <p:spPr>
          <a:xfrm>
            <a:off x="1707007" y="4087359"/>
            <a:ext cx="10820533" cy="33855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1600">
                <a:solidFill>
                  <a:srgbClr val="FFFFFF"/>
                </a:solidFill>
                <a:latin typeface="Arial"/>
                <a:ea typeface="Arial"/>
                <a:cs typeface="Arial"/>
                <a:sym typeface="Arial"/>
              </a:defRPr>
            </a:pPr>
            <a:r>
              <a:rPr>
                <a:solidFill>
                  <a:srgbClr val="282825"/>
                </a:solidFill>
              </a:rPr>
              <a:t>4. </a:t>
            </a:r>
            <a:r>
              <a:rPr b="1">
                <a:solidFill>
                  <a:srgbClr val="282825"/>
                </a:solidFill>
              </a:rPr>
              <a:t>Career experiences are integrated into curricula, practice and culture of the education system</a:t>
            </a:r>
          </a:p>
        </p:txBody>
      </p:sp>
      <p:pic>
        <p:nvPicPr>
          <p:cNvPr id="113" name="Picture 26" descr="Picture 26"/>
          <p:cNvPicPr>
            <a:picLocks noChangeAspect="1"/>
          </p:cNvPicPr>
          <p:nvPr/>
        </p:nvPicPr>
        <p:blipFill>
          <a:blip r:embed="rId3"/>
          <a:stretch>
            <a:fillRect/>
          </a:stretch>
        </p:blipFill>
        <p:spPr>
          <a:xfrm>
            <a:off x="296280" y="1805877"/>
            <a:ext cx="908721" cy="908721"/>
          </a:xfrm>
          <a:prstGeom prst="rect">
            <a:avLst/>
          </a:prstGeom>
          <a:ln w="12700">
            <a:miter lim="400000"/>
          </a:ln>
        </p:spPr>
      </p:pic>
      <p:pic>
        <p:nvPicPr>
          <p:cNvPr id="114" name="Picture 28" descr="Picture 28"/>
          <p:cNvPicPr>
            <a:picLocks noChangeAspect="1"/>
          </p:cNvPicPr>
          <p:nvPr/>
        </p:nvPicPr>
        <p:blipFill>
          <a:blip r:embed="rId4"/>
          <a:stretch>
            <a:fillRect/>
          </a:stretch>
        </p:blipFill>
        <p:spPr>
          <a:xfrm>
            <a:off x="8266493" y="1775305"/>
            <a:ext cx="969867" cy="969867"/>
          </a:xfrm>
          <a:prstGeom prst="rect">
            <a:avLst/>
          </a:prstGeom>
          <a:ln w="12700">
            <a:miter lim="400000"/>
          </a:ln>
        </p:spPr>
      </p:pic>
      <p:pic>
        <p:nvPicPr>
          <p:cNvPr id="115" name="Picture 30" descr="Picture 30"/>
          <p:cNvPicPr>
            <a:picLocks noChangeAspect="1"/>
          </p:cNvPicPr>
          <p:nvPr/>
        </p:nvPicPr>
        <p:blipFill>
          <a:blip r:embed="rId5"/>
          <a:stretch>
            <a:fillRect/>
          </a:stretch>
        </p:blipFill>
        <p:spPr>
          <a:xfrm>
            <a:off x="4326802" y="1796693"/>
            <a:ext cx="930206" cy="930206"/>
          </a:xfrm>
          <a:prstGeom prst="rect">
            <a:avLst/>
          </a:prstGeom>
          <a:ln w="12700">
            <a:miter lim="400000"/>
          </a:ln>
        </p:spPr>
      </p:pic>
      <p:pic>
        <p:nvPicPr>
          <p:cNvPr id="116" name="Picture 32" descr="Picture 32"/>
          <p:cNvPicPr>
            <a:picLocks noChangeAspect="1"/>
          </p:cNvPicPr>
          <p:nvPr/>
        </p:nvPicPr>
        <p:blipFill>
          <a:blip r:embed="rId6"/>
          <a:stretch>
            <a:fillRect/>
          </a:stretch>
        </p:blipFill>
        <p:spPr>
          <a:xfrm>
            <a:off x="559012" y="3757812"/>
            <a:ext cx="497965" cy="497964"/>
          </a:xfrm>
          <a:prstGeom prst="rect">
            <a:avLst/>
          </a:prstGeom>
          <a:ln w="12700">
            <a:miter lim="400000"/>
          </a:ln>
        </p:spPr>
      </p:pic>
      <p:pic>
        <p:nvPicPr>
          <p:cNvPr id="117" name="Picture 34" descr="Picture 34"/>
          <p:cNvPicPr>
            <a:picLocks noChangeAspect="1"/>
          </p:cNvPicPr>
          <p:nvPr/>
        </p:nvPicPr>
        <p:blipFill>
          <a:blip r:embed="rId7"/>
          <a:stretch>
            <a:fillRect/>
          </a:stretch>
        </p:blipFill>
        <p:spPr>
          <a:xfrm>
            <a:off x="779924" y="4111010"/>
            <a:ext cx="497965" cy="497964"/>
          </a:xfrm>
          <a:prstGeom prst="rect">
            <a:avLst/>
          </a:prstGeom>
          <a:ln w="12700">
            <a:miter lim="400000"/>
          </a:ln>
        </p:spPr>
      </p:pic>
      <p:pic>
        <p:nvPicPr>
          <p:cNvPr id="118" name="Picture 36" descr="Picture 36"/>
          <p:cNvPicPr>
            <a:picLocks noChangeAspect="1"/>
          </p:cNvPicPr>
          <p:nvPr/>
        </p:nvPicPr>
        <p:blipFill>
          <a:blip r:embed="rId8"/>
          <a:stretch>
            <a:fillRect/>
          </a:stretch>
        </p:blipFill>
        <p:spPr>
          <a:xfrm>
            <a:off x="447408" y="4297085"/>
            <a:ext cx="401346" cy="401345"/>
          </a:xfrm>
          <a:prstGeom prst="rect">
            <a:avLst/>
          </a:prstGeom>
          <a:ln w="12700">
            <a:miter lim="400000"/>
          </a:ln>
        </p:spPr>
      </p:pic>
      <p:sp>
        <p:nvSpPr>
          <p:cNvPr id="119" name="Rectangle 27"/>
          <p:cNvSpPr/>
          <p:nvPr/>
        </p:nvSpPr>
        <p:spPr>
          <a:xfrm>
            <a:off x="189185" y="5370360"/>
            <a:ext cx="11813630" cy="1325669"/>
          </a:xfrm>
          <a:prstGeom prst="rect">
            <a:avLst/>
          </a:prstGeom>
          <a:solidFill>
            <a:srgbClr val="808080"/>
          </a:solidFill>
          <a:ln w="12700">
            <a:miter lim="400000"/>
          </a:ln>
        </p:spPr>
        <p:txBody>
          <a:bodyPr lIns="45719" rIns="45719" anchor="ctr"/>
          <a:lstStyle/>
          <a:p>
            <a:pPr algn="ctr">
              <a:defRPr>
                <a:solidFill>
                  <a:srgbClr val="FFFFFF"/>
                </a:solidFill>
              </a:defRPr>
            </a:pPr>
            <a:endParaRPr/>
          </a:p>
        </p:txBody>
      </p:sp>
      <p:sp>
        <p:nvSpPr>
          <p:cNvPr id="120" name="TextBox 1"/>
          <p:cNvSpPr txBox="1"/>
          <p:nvPr/>
        </p:nvSpPr>
        <p:spPr>
          <a:xfrm>
            <a:off x="150822" y="1243714"/>
            <a:ext cx="3082686" cy="3506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defRPr b="1">
                <a:latin typeface="Arial"/>
                <a:ea typeface="Arial"/>
                <a:cs typeface="Arial"/>
                <a:sym typeface="Arial"/>
              </a:defRPr>
            </a:lvl1pPr>
          </a:lstStyle>
          <a:p>
            <a:r>
              <a:t>The Service</a:t>
            </a:r>
          </a:p>
        </p:txBody>
      </p:sp>
      <p:sp>
        <p:nvSpPr>
          <p:cNvPr id="121" name="TextBox 29"/>
          <p:cNvSpPr txBox="1"/>
          <p:nvPr/>
        </p:nvSpPr>
        <p:spPr>
          <a:xfrm>
            <a:off x="150822" y="4993061"/>
            <a:ext cx="3082686" cy="3506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defRPr b="1">
                <a:latin typeface="Arial"/>
                <a:ea typeface="Arial"/>
                <a:cs typeface="Arial"/>
                <a:sym typeface="Arial"/>
              </a:defRPr>
            </a:lvl1pPr>
          </a:lstStyle>
          <a:p>
            <a:r>
              <a:t>The Ecosystem</a:t>
            </a:r>
          </a:p>
        </p:txBody>
      </p:sp>
      <p:sp>
        <p:nvSpPr>
          <p:cNvPr id="122" name="Rectangle 31"/>
          <p:cNvSpPr txBox="1"/>
          <p:nvPr/>
        </p:nvSpPr>
        <p:spPr>
          <a:xfrm>
            <a:off x="1707009" y="5889931"/>
            <a:ext cx="9663299" cy="3133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1600">
                <a:solidFill>
                  <a:srgbClr val="FFFFFF"/>
                </a:solidFill>
                <a:latin typeface="Arial"/>
                <a:ea typeface="Arial"/>
                <a:cs typeface="Arial"/>
                <a:sym typeface="Arial"/>
              </a:defRPr>
            </a:pPr>
            <a:r>
              <a:t>5. </a:t>
            </a:r>
            <a:r>
              <a:rPr b="1"/>
              <a:t>An eco-system of assets delivering coherent and impactful career services for Scotland </a:t>
            </a:r>
          </a:p>
        </p:txBody>
      </p:sp>
      <p:pic>
        <p:nvPicPr>
          <p:cNvPr id="123" name="Picture 6" descr="Picture 6"/>
          <p:cNvPicPr>
            <a:picLocks noChangeAspect="1"/>
          </p:cNvPicPr>
          <p:nvPr/>
        </p:nvPicPr>
        <p:blipFill>
          <a:blip r:embed="rId9"/>
          <a:stretch>
            <a:fillRect/>
          </a:stretch>
        </p:blipFill>
        <p:spPr>
          <a:xfrm>
            <a:off x="447409" y="5517705"/>
            <a:ext cx="938463" cy="938463"/>
          </a:xfrm>
          <a:prstGeom prst="rect">
            <a:avLst/>
          </a:prstGeom>
          <a:ln w="12700">
            <a:miter lim="400000"/>
          </a:ln>
        </p:spPr>
      </p:pic>
      <p:sp>
        <p:nvSpPr>
          <p:cNvPr id="26" name="TextBox 1">
            <a:extLst>
              <a:ext uri="{FF2B5EF4-FFF2-40B4-BE49-F238E27FC236}">
                <a16:creationId xmlns:a16="http://schemas.microsoft.com/office/drawing/2014/main" id="{777BB6CE-DBF8-46FA-B8AB-AD871155B1C5}"/>
              </a:ext>
            </a:extLst>
          </p:cNvPr>
          <p:cNvSpPr txBox="1"/>
          <p:nvPr/>
        </p:nvSpPr>
        <p:spPr>
          <a:xfrm>
            <a:off x="165664" y="3126167"/>
            <a:ext cx="3082686" cy="36933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defRPr b="1">
                <a:latin typeface="Arial"/>
                <a:ea typeface="Arial"/>
                <a:cs typeface="Arial"/>
                <a:sym typeface="Arial"/>
              </a:defRPr>
            </a:lvl1pPr>
          </a:lstStyle>
          <a:p>
            <a:r>
              <a:t>The </a:t>
            </a:r>
            <a:r>
              <a:rPr lang="en-GB"/>
              <a:t>Curriculum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0">
            <a:extLst>
              <a:ext uri="{FF2B5EF4-FFF2-40B4-BE49-F238E27FC236}">
                <a16:creationId xmlns:a16="http://schemas.microsoft.com/office/drawing/2014/main" id="{B17AB1C8-157A-6D4C-B6B3-ED25414C81DA}"/>
              </a:ext>
            </a:extLst>
          </p:cNvPr>
          <p:cNvSpPr/>
          <p:nvPr/>
        </p:nvSpPr>
        <p:spPr>
          <a:xfrm>
            <a:off x="0" y="908718"/>
            <a:ext cx="12192000" cy="5949282"/>
          </a:xfrm>
          <a:prstGeom prst="rect">
            <a:avLst/>
          </a:prstGeom>
          <a:solidFill>
            <a:srgbClr val="F3F1EF"/>
          </a:solidFill>
          <a:ln w="12700">
            <a:miter lim="400000"/>
          </a:ln>
        </p:spPr>
        <p:txBody>
          <a:bodyPr lIns="45719" rIns="45719" anchor="ctr"/>
          <a:lstStyle/>
          <a:p>
            <a:pPr algn="ctr">
              <a:defRPr>
                <a:solidFill>
                  <a:srgbClr val="FFFFFF"/>
                </a:solidFill>
              </a:defRPr>
            </a:pPr>
            <a:endParaRPr/>
          </a:p>
        </p:txBody>
      </p:sp>
      <p:sp>
        <p:nvSpPr>
          <p:cNvPr id="126" name="Rectangle 3"/>
          <p:cNvSpPr/>
          <p:nvPr/>
        </p:nvSpPr>
        <p:spPr>
          <a:xfrm>
            <a:off x="0" y="-1"/>
            <a:ext cx="12192000" cy="908722"/>
          </a:xfrm>
          <a:prstGeom prst="rect">
            <a:avLst/>
          </a:prstGeom>
          <a:solidFill>
            <a:srgbClr val="142B52"/>
          </a:solidFill>
          <a:ln w="12700">
            <a:miter lim="400000"/>
          </a:ln>
        </p:spPr>
        <p:txBody>
          <a:bodyPr lIns="45719" rIns="45719" anchor="ctr"/>
          <a:lstStyle/>
          <a:p>
            <a:pPr algn="ctr">
              <a:defRPr>
                <a:solidFill>
                  <a:srgbClr val="FFFFFF"/>
                </a:solidFill>
              </a:defRPr>
            </a:pPr>
            <a:endParaRPr/>
          </a:p>
        </p:txBody>
      </p:sp>
      <p:sp>
        <p:nvSpPr>
          <p:cNvPr id="127" name="TextBox 4"/>
          <p:cNvSpPr txBox="1"/>
          <p:nvPr/>
        </p:nvSpPr>
        <p:spPr>
          <a:xfrm>
            <a:off x="328770" y="161971"/>
            <a:ext cx="4579137"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9" rIns="45719">
            <a:spAutoFit/>
          </a:bodyPr>
          <a:lstStyle>
            <a:lvl1pPr>
              <a:defRPr sz="3200" b="1">
                <a:solidFill>
                  <a:srgbClr val="FFFFFF"/>
                </a:solidFill>
                <a:latin typeface="Arial"/>
                <a:ea typeface="Arial"/>
                <a:cs typeface="Arial"/>
                <a:sym typeface="Arial"/>
              </a:defRPr>
            </a:lvl1pPr>
          </a:lstStyle>
          <a:p>
            <a:r>
              <a:rPr lang="en-GB"/>
              <a:t>Our recommendations</a:t>
            </a:r>
            <a:endParaRPr/>
          </a:p>
        </p:txBody>
      </p:sp>
      <p:sp>
        <p:nvSpPr>
          <p:cNvPr id="40" name="TextBox 33">
            <a:extLst>
              <a:ext uri="{FF2B5EF4-FFF2-40B4-BE49-F238E27FC236}">
                <a16:creationId xmlns:a16="http://schemas.microsoft.com/office/drawing/2014/main" id="{CA818780-76D8-D54B-917E-D91D46B676C9}"/>
              </a:ext>
            </a:extLst>
          </p:cNvPr>
          <p:cNvSpPr txBox="1"/>
          <p:nvPr/>
        </p:nvSpPr>
        <p:spPr>
          <a:xfrm>
            <a:off x="1160602" y="1236280"/>
            <a:ext cx="4508678" cy="543738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lvl1pPr>
              <a:defRPr sz="3200" b="1">
                <a:latin typeface="Arial"/>
                <a:ea typeface="Arial"/>
                <a:cs typeface="Arial"/>
                <a:sym typeface="Arial"/>
              </a:defRPr>
            </a:lvl1pPr>
          </a:lstStyle>
          <a:p>
            <a:pPr>
              <a:spcAft>
                <a:spcPts val="200"/>
              </a:spcAft>
            </a:pPr>
            <a:r>
              <a:rPr sz="1600" dirty="0">
                <a:solidFill>
                  <a:srgbClr val="142B52"/>
                </a:solidFill>
              </a:rPr>
              <a:t>1. </a:t>
            </a:r>
            <a:r>
              <a:rPr lang="en-US" sz="1600" dirty="0">
                <a:solidFill>
                  <a:srgbClr val="142B52"/>
                </a:solidFill>
              </a:rPr>
              <a:t>A new career development model </a:t>
            </a:r>
          </a:p>
          <a:p>
            <a:pPr>
              <a:spcAft>
                <a:spcPts val="200"/>
              </a:spcAft>
            </a:pPr>
            <a:r>
              <a:rPr lang="en-US" sz="1200" b="0" dirty="0">
                <a:solidFill>
                  <a:srgbClr val="282825"/>
                </a:solidFill>
                <a:ea typeface="+mn-lt"/>
                <a:cs typeface="+mn-lt"/>
              </a:rPr>
              <a:t>A simple model should be established that defines career services, bringing definition to the variety of career services across Scotland.</a:t>
            </a:r>
          </a:p>
          <a:p>
            <a:pPr>
              <a:spcAft>
                <a:spcPts val="200"/>
              </a:spcAft>
            </a:pPr>
            <a:endParaRPr lang="en-GB" sz="1200" dirty="0">
              <a:solidFill>
                <a:srgbClr val="282825"/>
              </a:solidFill>
              <a:ea typeface="+mn-lt"/>
              <a:cs typeface="+mn-lt"/>
            </a:endParaRPr>
          </a:p>
          <a:p>
            <a:pPr>
              <a:spcAft>
                <a:spcPts val="200"/>
              </a:spcAft>
            </a:pPr>
            <a:r>
              <a:rPr lang="en-GB" sz="1600" dirty="0">
                <a:solidFill>
                  <a:srgbClr val="142B52"/>
                </a:solidFill>
              </a:rPr>
              <a:t>2. </a:t>
            </a:r>
            <a:r>
              <a:rPr lang="en-US" sz="1600" dirty="0">
                <a:solidFill>
                  <a:srgbClr val="142B52"/>
                </a:solidFill>
              </a:rPr>
              <a:t>Developing skills and habits essential for the future world of work</a:t>
            </a:r>
          </a:p>
          <a:p>
            <a:pPr>
              <a:spcAft>
                <a:spcPts val="200"/>
              </a:spcAft>
            </a:pPr>
            <a:r>
              <a:rPr lang="en-US" sz="1200" b="0" dirty="0">
                <a:solidFill>
                  <a:srgbClr val="282825"/>
                </a:solidFill>
              </a:rPr>
              <a:t>Career education and services should be designed to develop, </a:t>
            </a:r>
            <a:r>
              <a:rPr lang="en-US" sz="1200" b="0" dirty="0" err="1">
                <a:solidFill>
                  <a:srgbClr val="282825"/>
                </a:solidFill>
              </a:rPr>
              <a:t>recognise</a:t>
            </a:r>
            <a:r>
              <a:rPr lang="en-US" sz="1200" b="0" dirty="0">
                <a:solidFill>
                  <a:srgbClr val="282825"/>
                </a:solidFill>
              </a:rPr>
              <a:t> and accredit the skills and habits essential for the future world of work.</a:t>
            </a:r>
          </a:p>
          <a:p>
            <a:pPr>
              <a:spcAft>
                <a:spcPts val="200"/>
              </a:spcAft>
            </a:pPr>
            <a:endParaRPr lang="en-GB" sz="1200" dirty="0">
              <a:solidFill>
                <a:srgbClr val="282825"/>
              </a:solidFill>
            </a:endParaRPr>
          </a:p>
          <a:p>
            <a:pPr>
              <a:spcAft>
                <a:spcPts val="200"/>
              </a:spcAft>
            </a:pPr>
            <a:r>
              <a:rPr lang="en-GB" sz="1600" dirty="0">
                <a:solidFill>
                  <a:srgbClr val="142B52"/>
                </a:solidFill>
              </a:rPr>
              <a:t>3. </a:t>
            </a:r>
            <a:r>
              <a:rPr lang="en-US" sz="1600" dirty="0">
                <a:solidFill>
                  <a:srgbClr val="142B52"/>
                </a:solidFill>
              </a:rPr>
              <a:t>Creating person </a:t>
            </a:r>
            <a:r>
              <a:rPr lang="en-US" sz="1600" dirty="0" err="1">
                <a:solidFill>
                  <a:srgbClr val="142B52"/>
                </a:solidFill>
              </a:rPr>
              <a:t>centred</a:t>
            </a:r>
            <a:r>
              <a:rPr lang="en-US" sz="1600" dirty="0">
                <a:solidFill>
                  <a:srgbClr val="142B52"/>
                </a:solidFill>
              </a:rPr>
              <a:t> career services</a:t>
            </a:r>
          </a:p>
          <a:p>
            <a:pPr>
              <a:spcAft>
                <a:spcPts val="200"/>
              </a:spcAft>
            </a:pPr>
            <a:r>
              <a:rPr lang="en-US" sz="1200" b="0" dirty="0">
                <a:solidFill>
                  <a:srgbClr val="282825"/>
                </a:solidFill>
              </a:rPr>
              <a:t>Individuals should be involved in identifying what they need from career services based on their own circumstances and context, which leads to a flexible and </a:t>
            </a:r>
            <a:r>
              <a:rPr lang="en-US" sz="1200" b="0" dirty="0" err="1">
                <a:solidFill>
                  <a:srgbClr val="282825"/>
                </a:solidFill>
              </a:rPr>
              <a:t>personalised</a:t>
            </a:r>
            <a:r>
              <a:rPr lang="en-US" sz="1200" b="0" dirty="0">
                <a:solidFill>
                  <a:srgbClr val="282825"/>
                </a:solidFill>
              </a:rPr>
              <a:t> service offer.</a:t>
            </a:r>
          </a:p>
          <a:p>
            <a:pPr>
              <a:spcAft>
                <a:spcPts val="200"/>
              </a:spcAft>
            </a:pPr>
            <a:endParaRPr lang="en-GB" sz="1200" dirty="0">
              <a:solidFill>
                <a:srgbClr val="282825"/>
              </a:solidFill>
            </a:endParaRPr>
          </a:p>
          <a:p>
            <a:pPr>
              <a:spcAft>
                <a:spcPts val="200"/>
              </a:spcAft>
            </a:pPr>
            <a:r>
              <a:rPr lang="en-GB" sz="1600" dirty="0">
                <a:solidFill>
                  <a:srgbClr val="142B52"/>
                </a:solidFill>
              </a:rPr>
              <a:t>4. Experiential career education</a:t>
            </a:r>
          </a:p>
          <a:p>
            <a:pPr>
              <a:spcAft>
                <a:spcPts val="200"/>
              </a:spcAft>
            </a:pPr>
            <a:r>
              <a:rPr lang="en-US" sz="1200" b="0" dirty="0">
                <a:solidFill>
                  <a:srgbClr val="282825"/>
                </a:solidFill>
              </a:rPr>
              <a:t>There should be dedicated curriculum time for experiential work-related learning in all settings.</a:t>
            </a:r>
          </a:p>
          <a:p>
            <a:pPr>
              <a:spcAft>
                <a:spcPts val="200"/>
              </a:spcAft>
            </a:pPr>
            <a:endParaRPr lang="en-GB" sz="1200" dirty="0">
              <a:solidFill>
                <a:srgbClr val="282825"/>
              </a:solidFill>
            </a:endParaRPr>
          </a:p>
          <a:p>
            <a:pPr>
              <a:spcAft>
                <a:spcPts val="200"/>
              </a:spcAft>
            </a:pPr>
            <a:r>
              <a:rPr lang="en-GB" sz="1600" dirty="0">
                <a:solidFill>
                  <a:srgbClr val="142B52"/>
                </a:solidFill>
              </a:rPr>
              <a:t>5. Community based services</a:t>
            </a:r>
          </a:p>
          <a:p>
            <a:pPr>
              <a:spcAft>
                <a:spcPts val="200"/>
              </a:spcAft>
            </a:pPr>
            <a:r>
              <a:rPr lang="en-GB" sz="1200" b="0" dirty="0">
                <a:solidFill>
                  <a:srgbClr val="282825"/>
                </a:solidFill>
              </a:rPr>
              <a:t>Young people have a right to have to a wide range of opportunities, to experience the workplace and understand what fair work is.</a:t>
            </a:r>
          </a:p>
          <a:p>
            <a:endParaRPr lang="en-GB" sz="1200" dirty="0">
              <a:solidFill>
                <a:srgbClr val="282825"/>
              </a:solidFill>
            </a:endParaRPr>
          </a:p>
        </p:txBody>
      </p:sp>
      <p:sp>
        <p:nvSpPr>
          <p:cNvPr id="42" name="TextBox 41">
            <a:extLst>
              <a:ext uri="{FF2B5EF4-FFF2-40B4-BE49-F238E27FC236}">
                <a16:creationId xmlns:a16="http://schemas.microsoft.com/office/drawing/2014/main" id="{EB4F2F5C-3525-934A-AD4E-1B9AB778ADEC}"/>
              </a:ext>
            </a:extLst>
          </p:cNvPr>
          <p:cNvSpPr txBox="1"/>
          <p:nvPr/>
        </p:nvSpPr>
        <p:spPr>
          <a:xfrm>
            <a:off x="6952088" y="1159336"/>
            <a:ext cx="4934152" cy="6052939"/>
          </a:xfrm>
          <a:prstGeom prst="rect">
            <a:avLst/>
          </a:prstGeom>
          <a:noFill/>
        </p:spPr>
        <p:txBody>
          <a:bodyPr wrap="square" lIns="91440" tIns="45720" rIns="91440" bIns="45720" anchor="t">
            <a:spAutoFit/>
          </a:bodyPr>
          <a:lstStyle/>
          <a:p>
            <a:pPr>
              <a:spcAft>
                <a:spcPts val="100"/>
              </a:spcAft>
            </a:pPr>
            <a:r>
              <a:rPr lang="en-GB" sz="1600" b="1">
                <a:solidFill>
                  <a:srgbClr val="142B52"/>
                </a:solidFill>
                <a:latin typeface="Arial" panose="020B0604020202020204" pitchFamily="34" charset="0"/>
                <a:cs typeface="Arial" panose="020B0604020202020204" pitchFamily="34" charset="0"/>
              </a:rPr>
              <a:t>6. Exposure to fair work</a:t>
            </a:r>
          </a:p>
          <a:p>
            <a:pPr>
              <a:spcAft>
                <a:spcPts val="100"/>
              </a:spcAft>
            </a:pPr>
            <a:r>
              <a:rPr lang="en-US" sz="1200">
                <a:solidFill>
                  <a:srgbClr val="282825"/>
                </a:solidFill>
                <a:latin typeface=""/>
              </a:rPr>
              <a:t>People should have a right to have a wide range of meaningful opportunities to experience work and understand what fair work is.</a:t>
            </a:r>
          </a:p>
          <a:p>
            <a:pPr>
              <a:spcAft>
                <a:spcPts val="100"/>
              </a:spcAft>
            </a:pPr>
            <a:endParaRPr lang="en-GB" b="1">
              <a:solidFill>
                <a:srgbClr val="282825"/>
              </a:solidFill>
              <a:latin typeface="Arial"/>
              <a:cs typeface="Arial"/>
            </a:endParaRPr>
          </a:p>
          <a:p>
            <a:pPr>
              <a:spcAft>
                <a:spcPts val="100"/>
              </a:spcAft>
            </a:pPr>
            <a:r>
              <a:rPr lang="en-GB" sz="1600" b="1">
                <a:solidFill>
                  <a:srgbClr val="142B52"/>
                </a:solidFill>
                <a:latin typeface="Arial"/>
                <a:cs typeface="Arial"/>
              </a:rPr>
              <a:t>7. Digital enablement, empowerment &amp; engagement</a:t>
            </a:r>
          </a:p>
          <a:p>
            <a:pPr>
              <a:spcAft>
                <a:spcPts val="100"/>
              </a:spcAft>
            </a:pPr>
            <a:r>
              <a:rPr lang="en-US" sz="1200">
                <a:solidFill>
                  <a:srgbClr val="282825"/>
                </a:solidFill>
                <a:latin typeface="Arial"/>
                <a:cs typeface="Arial"/>
              </a:rPr>
              <a:t>Enhanced digital services and online tools should be developed that present information about the world of work in an inspiring and accurate way.</a:t>
            </a:r>
          </a:p>
          <a:p>
            <a:pPr>
              <a:spcAft>
                <a:spcPts val="100"/>
              </a:spcAft>
            </a:pPr>
            <a:endParaRPr lang="en-GB" sz="1200" b="1">
              <a:solidFill>
                <a:srgbClr val="282825"/>
              </a:solidFill>
              <a:latin typeface="Arial" panose="020B0604020202020204" pitchFamily="34" charset="0"/>
              <a:cs typeface="Arial" panose="020B0604020202020204" pitchFamily="34" charset="0"/>
            </a:endParaRPr>
          </a:p>
          <a:p>
            <a:pPr>
              <a:spcAft>
                <a:spcPts val="100"/>
              </a:spcAft>
            </a:pPr>
            <a:r>
              <a:rPr lang="en-GB" sz="1600" b="1">
                <a:solidFill>
                  <a:srgbClr val="142B52"/>
                </a:solidFill>
                <a:latin typeface="Arial"/>
                <a:cs typeface="Arial"/>
              </a:rPr>
              <a:t>8. </a:t>
            </a:r>
            <a:r>
              <a:rPr lang="en-US" sz="1600" b="1">
                <a:solidFill>
                  <a:srgbClr val="142B52"/>
                </a:solidFill>
                <a:latin typeface="Arial"/>
                <a:cs typeface="Arial"/>
              </a:rPr>
              <a:t>Clear roles for the delivery of career services</a:t>
            </a:r>
          </a:p>
          <a:p>
            <a:pPr>
              <a:spcAft>
                <a:spcPts val="100"/>
              </a:spcAft>
            </a:pPr>
            <a:r>
              <a:rPr lang="en-US" sz="1200">
                <a:solidFill>
                  <a:srgbClr val="282825"/>
                </a:solidFill>
                <a:latin typeface="Arial"/>
                <a:cs typeface="Arial"/>
              </a:rPr>
              <a:t>Where appropriate, the roles across career services should be defined, to deliver the career development model in a coherent way.</a:t>
            </a:r>
          </a:p>
          <a:p>
            <a:pPr>
              <a:spcAft>
                <a:spcPts val="100"/>
              </a:spcAft>
            </a:pPr>
            <a:endParaRPr lang="en-GB" sz="1200">
              <a:solidFill>
                <a:srgbClr val="282825"/>
              </a:solidFill>
              <a:latin typeface="Arial" panose="020B0604020202020204" pitchFamily="34" charset="0"/>
              <a:cs typeface="Arial" panose="020B0604020202020204" pitchFamily="34" charset="0"/>
            </a:endParaRPr>
          </a:p>
          <a:p>
            <a:pPr>
              <a:spcAft>
                <a:spcPts val="100"/>
              </a:spcAft>
            </a:pPr>
            <a:r>
              <a:rPr lang="en-GB" sz="1600" b="1">
                <a:solidFill>
                  <a:srgbClr val="142B52"/>
                </a:solidFill>
                <a:latin typeface="Arial"/>
                <a:cs typeface="Arial"/>
              </a:rPr>
              <a:t>9. </a:t>
            </a:r>
            <a:r>
              <a:rPr lang="en-US" sz="1600" b="1">
                <a:solidFill>
                  <a:srgbClr val="142B52"/>
                </a:solidFill>
                <a:latin typeface="Arial"/>
                <a:cs typeface="Arial"/>
              </a:rPr>
              <a:t>Strengthening evaluation and continuous improvement</a:t>
            </a:r>
          </a:p>
          <a:p>
            <a:pPr>
              <a:spcAft>
                <a:spcPts val="100"/>
              </a:spcAft>
            </a:pPr>
            <a:r>
              <a:rPr lang="en-US" sz="1200">
                <a:solidFill>
                  <a:srgbClr val="282825"/>
                </a:solidFill>
                <a:latin typeface="Arial" panose="020B0604020202020204" pitchFamily="34" charset="0"/>
                <a:cs typeface="Arial" panose="020B0604020202020204" pitchFamily="34" charset="0"/>
              </a:rPr>
              <a:t>The effectiveness and impact of the whole career system should be measured using a suite of outcome-based measures that are integrated in all settings, supporting the delivery of responsive and flexible services.</a:t>
            </a:r>
          </a:p>
          <a:p>
            <a:pPr>
              <a:spcAft>
                <a:spcPts val="100"/>
              </a:spcAft>
            </a:pPr>
            <a:endParaRPr lang="en-GB" sz="1200" b="1">
              <a:solidFill>
                <a:srgbClr val="282825"/>
              </a:solidFill>
              <a:latin typeface="Arial"/>
              <a:cs typeface="Arial"/>
            </a:endParaRPr>
          </a:p>
          <a:p>
            <a:pPr>
              <a:spcAft>
                <a:spcPts val="100"/>
              </a:spcAft>
            </a:pPr>
            <a:r>
              <a:rPr lang="en-GB" sz="1600" b="1">
                <a:solidFill>
                  <a:srgbClr val="142B52"/>
                </a:solidFill>
                <a:latin typeface="Arial"/>
                <a:cs typeface="Arial"/>
              </a:rPr>
              <a:t>10. </a:t>
            </a:r>
            <a:r>
              <a:rPr lang="en-US" sz="1600" b="1">
                <a:solidFill>
                  <a:srgbClr val="142B52"/>
                </a:solidFill>
                <a:latin typeface="Arial"/>
                <a:cs typeface="Arial"/>
              </a:rPr>
              <a:t>Creating a career services coalition</a:t>
            </a:r>
          </a:p>
          <a:p>
            <a:pPr>
              <a:spcAft>
                <a:spcPts val="100"/>
              </a:spcAft>
            </a:pPr>
            <a:r>
              <a:rPr lang="en-US" sz="1200">
                <a:solidFill>
                  <a:srgbClr val="282825"/>
                </a:solidFill>
                <a:latin typeface="Arial"/>
                <a:cs typeface="Arial"/>
              </a:rPr>
              <a:t>A coalition should be established that ensures the implementation of the Review’s recommendations and the coherence of career services across Scotland, where young people, practitioners, employers and stakeholders are represented.</a:t>
            </a:r>
          </a:p>
          <a:p>
            <a:endParaRPr lang="en-GB">
              <a:solidFill>
                <a:srgbClr val="282825"/>
              </a:solidFill>
            </a:endParaRPr>
          </a:p>
        </p:txBody>
      </p:sp>
      <p:pic>
        <p:nvPicPr>
          <p:cNvPr id="2" name="Picture 3">
            <a:extLst>
              <a:ext uri="{FF2B5EF4-FFF2-40B4-BE49-F238E27FC236}">
                <a16:creationId xmlns:a16="http://schemas.microsoft.com/office/drawing/2014/main" id="{79921631-8D8A-4426-9945-91D4F1D8335E}"/>
              </a:ext>
            </a:extLst>
          </p:cNvPr>
          <p:cNvPicPr>
            <a:picLocks noChangeAspect="1"/>
          </p:cNvPicPr>
          <p:nvPr/>
        </p:nvPicPr>
        <p:blipFill>
          <a:blip r:embed="rId3"/>
          <a:stretch>
            <a:fillRect/>
          </a:stretch>
        </p:blipFill>
        <p:spPr>
          <a:xfrm>
            <a:off x="225365" y="1206620"/>
            <a:ext cx="972629" cy="965440"/>
          </a:xfrm>
          <a:prstGeom prst="rect">
            <a:avLst/>
          </a:prstGeom>
        </p:spPr>
      </p:pic>
      <p:pic>
        <p:nvPicPr>
          <p:cNvPr id="4" name="Picture 5">
            <a:extLst>
              <a:ext uri="{FF2B5EF4-FFF2-40B4-BE49-F238E27FC236}">
                <a16:creationId xmlns:a16="http://schemas.microsoft.com/office/drawing/2014/main" id="{B0CDA39B-7204-4430-BEC5-DD83689BDA2F}"/>
              </a:ext>
            </a:extLst>
          </p:cNvPr>
          <p:cNvPicPr>
            <a:picLocks noChangeAspect="1"/>
          </p:cNvPicPr>
          <p:nvPr/>
        </p:nvPicPr>
        <p:blipFill>
          <a:blip r:embed="rId4"/>
          <a:stretch>
            <a:fillRect/>
          </a:stretch>
        </p:blipFill>
        <p:spPr>
          <a:xfrm>
            <a:off x="76829" y="2130366"/>
            <a:ext cx="1190625" cy="1188289"/>
          </a:xfrm>
          <a:prstGeom prst="rect">
            <a:avLst/>
          </a:prstGeom>
        </p:spPr>
      </p:pic>
      <p:pic>
        <p:nvPicPr>
          <p:cNvPr id="6" name="Picture 7">
            <a:extLst>
              <a:ext uri="{FF2B5EF4-FFF2-40B4-BE49-F238E27FC236}">
                <a16:creationId xmlns:a16="http://schemas.microsoft.com/office/drawing/2014/main" id="{756EB802-998A-4174-A16B-D4CACDFC1DFC}"/>
              </a:ext>
            </a:extLst>
          </p:cNvPr>
          <p:cNvPicPr>
            <a:picLocks noChangeAspect="1"/>
          </p:cNvPicPr>
          <p:nvPr/>
        </p:nvPicPr>
        <p:blipFill>
          <a:blip r:embed="rId5"/>
          <a:stretch>
            <a:fillRect/>
          </a:stretch>
        </p:blipFill>
        <p:spPr>
          <a:xfrm>
            <a:off x="76830" y="3427922"/>
            <a:ext cx="1190625" cy="1188289"/>
          </a:xfrm>
          <a:prstGeom prst="rect">
            <a:avLst/>
          </a:prstGeom>
        </p:spPr>
      </p:pic>
      <p:pic>
        <p:nvPicPr>
          <p:cNvPr id="8" name="Picture 9">
            <a:extLst>
              <a:ext uri="{FF2B5EF4-FFF2-40B4-BE49-F238E27FC236}">
                <a16:creationId xmlns:a16="http://schemas.microsoft.com/office/drawing/2014/main" id="{3C3DDB03-CA16-49DD-B1D1-F6528516B471}"/>
              </a:ext>
            </a:extLst>
          </p:cNvPr>
          <p:cNvPicPr>
            <a:picLocks noChangeAspect="1"/>
          </p:cNvPicPr>
          <p:nvPr/>
        </p:nvPicPr>
        <p:blipFill>
          <a:blip r:embed="rId6"/>
          <a:stretch>
            <a:fillRect/>
          </a:stretch>
        </p:blipFill>
        <p:spPr>
          <a:xfrm>
            <a:off x="76830" y="4304941"/>
            <a:ext cx="1190625" cy="1188289"/>
          </a:xfrm>
          <a:prstGeom prst="rect">
            <a:avLst/>
          </a:prstGeom>
        </p:spPr>
      </p:pic>
      <p:pic>
        <p:nvPicPr>
          <p:cNvPr id="10" name="Picture 11">
            <a:extLst>
              <a:ext uri="{FF2B5EF4-FFF2-40B4-BE49-F238E27FC236}">
                <a16:creationId xmlns:a16="http://schemas.microsoft.com/office/drawing/2014/main" id="{8896F77C-CBBE-4003-9A46-0AD7ED85B6F9}"/>
              </a:ext>
            </a:extLst>
          </p:cNvPr>
          <p:cNvPicPr>
            <a:picLocks noChangeAspect="1"/>
          </p:cNvPicPr>
          <p:nvPr/>
        </p:nvPicPr>
        <p:blipFill>
          <a:blip r:embed="rId7"/>
          <a:stretch>
            <a:fillRect/>
          </a:stretch>
        </p:blipFill>
        <p:spPr>
          <a:xfrm>
            <a:off x="76829" y="5261035"/>
            <a:ext cx="1190625" cy="1188289"/>
          </a:xfrm>
          <a:prstGeom prst="rect">
            <a:avLst/>
          </a:prstGeom>
        </p:spPr>
      </p:pic>
      <p:pic>
        <p:nvPicPr>
          <p:cNvPr id="12" name="Picture 13">
            <a:extLst>
              <a:ext uri="{FF2B5EF4-FFF2-40B4-BE49-F238E27FC236}">
                <a16:creationId xmlns:a16="http://schemas.microsoft.com/office/drawing/2014/main" id="{FCE2949F-B3D9-461F-BCC1-12D175963917}"/>
              </a:ext>
            </a:extLst>
          </p:cNvPr>
          <p:cNvPicPr>
            <a:picLocks noChangeAspect="1"/>
          </p:cNvPicPr>
          <p:nvPr/>
        </p:nvPicPr>
        <p:blipFill>
          <a:blip r:embed="rId8"/>
          <a:stretch>
            <a:fillRect/>
          </a:stretch>
        </p:blipFill>
        <p:spPr>
          <a:xfrm>
            <a:off x="5893639" y="975415"/>
            <a:ext cx="1188289" cy="1190625"/>
          </a:xfrm>
          <a:prstGeom prst="rect">
            <a:avLst/>
          </a:prstGeom>
        </p:spPr>
      </p:pic>
      <p:pic>
        <p:nvPicPr>
          <p:cNvPr id="14" name="Picture 15">
            <a:extLst>
              <a:ext uri="{FF2B5EF4-FFF2-40B4-BE49-F238E27FC236}">
                <a16:creationId xmlns:a16="http://schemas.microsoft.com/office/drawing/2014/main" id="{10052B6B-1C5A-4578-918A-26B9CC5CBEA8}"/>
              </a:ext>
            </a:extLst>
          </p:cNvPr>
          <p:cNvPicPr>
            <a:picLocks noChangeAspect="1"/>
          </p:cNvPicPr>
          <p:nvPr/>
        </p:nvPicPr>
        <p:blipFill>
          <a:blip r:embed="rId9"/>
          <a:stretch>
            <a:fillRect/>
          </a:stretch>
        </p:blipFill>
        <p:spPr>
          <a:xfrm>
            <a:off x="5892471" y="2024961"/>
            <a:ext cx="1190625" cy="1190625"/>
          </a:xfrm>
          <a:prstGeom prst="rect">
            <a:avLst/>
          </a:prstGeom>
        </p:spPr>
      </p:pic>
      <p:pic>
        <p:nvPicPr>
          <p:cNvPr id="16" name="Picture 17">
            <a:extLst>
              <a:ext uri="{FF2B5EF4-FFF2-40B4-BE49-F238E27FC236}">
                <a16:creationId xmlns:a16="http://schemas.microsoft.com/office/drawing/2014/main" id="{AD7A9E5A-0BA6-4D10-9815-13685D93D5EE}"/>
              </a:ext>
            </a:extLst>
          </p:cNvPr>
          <p:cNvPicPr>
            <a:picLocks noChangeAspect="1"/>
          </p:cNvPicPr>
          <p:nvPr/>
        </p:nvPicPr>
        <p:blipFill>
          <a:blip r:embed="rId10"/>
          <a:stretch>
            <a:fillRect/>
          </a:stretch>
        </p:blipFill>
        <p:spPr>
          <a:xfrm>
            <a:off x="5953575" y="3034971"/>
            <a:ext cx="1190625" cy="1190625"/>
          </a:xfrm>
          <a:prstGeom prst="rect">
            <a:avLst/>
          </a:prstGeom>
        </p:spPr>
      </p:pic>
      <p:pic>
        <p:nvPicPr>
          <p:cNvPr id="18" name="Picture 19">
            <a:extLst>
              <a:ext uri="{FF2B5EF4-FFF2-40B4-BE49-F238E27FC236}">
                <a16:creationId xmlns:a16="http://schemas.microsoft.com/office/drawing/2014/main" id="{1503F211-340E-4EC9-A6E9-F57AD35D2475}"/>
              </a:ext>
            </a:extLst>
          </p:cNvPr>
          <p:cNvPicPr>
            <a:picLocks noChangeAspect="1"/>
          </p:cNvPicPr>
          <p:nvPr/>
        </p:nvPicPr>
        <p:blipFill>
          <a:blip r:embed="rId11"/>
          <a:stretch>
            <a:fillRect/>
          </a:stretch>
        </p:blipFill>
        <p:spPr>
          <a:xfrm>
            <a:off x="5982329" y="3955121"/>
            <a:ext cx="1190625" cy="1190625"/>
          </a:xfrm>
          <a:prstGeom prst="rect">
            <a:avLst/>
          </a:prstGeom>
        </p:spPr>
      </p:pic>
      <p:pic>
        <p:nvPicPr>
          <p:cNvPr id="20" name="Picture 21">
            <a:extLst>
              <a:ext uri="{FF2B5EF4-FFF2-40B4-BE49-F238E27FC236}">
                <a16:creationId xmlns:a16="http://schemas.microsoft.com/office/drawing/2014/main" id="{7C0EC9E4-4511-4929-8D5F-C0752A2C771C}"/>
              </a:ext>
            </a:extLst>
          </p:cNvPr>
          <p:cNvPicPr>
            <a:picLocks noChangeAspect="1"/>
          </p:cNvPicPr>
          <p:nvPr/>
        </p:nvPicPr>
        <p:blipFill>
          <a:blip r:embed="rId12"/>
          <a:stretch>
            <a:fillRect/>
          </a:stretch>
        </p:blipFill>
        <p:spPr>
          <a:xfrm>
            <a:off x="5982329" y="5482716"/>
            <a:ext cx="1190625" cy="1190625"/>
          </a:xfrm>
          <a:prstGeom prst="rect">
            <a:avLst/>
          </a:prstGeom>
        </p:spPr>
      </p:pic>
    </p:spTree>
    <p:extLst>
      <p:ext uri="{BB962C8B-B14F-4D97-AF65-F5344CB8AC3E}">
        <p14:creationId xmlns:p14="http://schemas.microsoft.com/office/powerpoint/2010/main" val="3898994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6"/>
        <p:cNvGrpSpPr/>
        <p:nvPr/>
      </p:nvGrpSpPr>
      <p:grpSpPr>
        <a:xfrm>
          <a:off x="0" y="0"/>
          <a:ext cx="0" cy="0"/>
          <a:chOff x="0" y="0"/>
          <a:chExt cx="0" cy="0"/>
        </a:xfrm>
      </p:grpSpPr>
      <p:sp>
        <p:nvSpPr>
          <p:cNvPr id="7" name="Rectangle 38">
            <a:extLst>
              <a:ext uri="{FF2B5EF4-FFF2-40B4-BE49-F238E27FC236}">
                <a16:creationId xmlns:a16="http://schemas.microsoft.com/office/drawing/2014/main" id="{2A58916E-0300-4764-B518-8DF3A70DB703}"/>
              </a:ext>
            </a:extLst>
          </p:cNvPr>
          <p:cNvSpPr/>
          <p:nvPr/>
        </p:nvSpPr>
        <p:spPr>
          <a:xfrm>
            <a:off x="7678057" y="1562270"/>
            <a:ext cx="4513942" cy="2354635"/>
          </a:xfrm>
          <a:prstGeom prst="rect">
            <a:avLst/>
          </a:prstGeom>
          <a:solidFill>
            <a:srgbClr val="6CC4DA"/>
          </a:solidFill>
          <a:ln w="12700">
            <a:miter lim="400000"/>
          </a:ln>
        </p:spPr>
        <p:txBody>
          <a:bodyPr lIns="45719" rIns="45719" anchor="ctr"/>
          <a:lstStyle/>
          <a:p>
            <a:pPr algn="ctr">
              <a:defRPr>
                <a:solidFill>
                  <a:srgbClr val="FFFFFF"/>
                </a:solidFill>
              </a:defRPr>
            </a:pPr>
            <a:endParaRPr/>
          </a:p>
        </p:txBody>
      </p:sp>
      <p:sp>
        <p:nvSpPr>
          <p:cNvPr id="9" name="Rectangle 40">
            <a:extLst>
              <a:ext uri="{FF2B5EF4-FFF2-40B4-BE49-F238E27FC236}">
                <a16:creationId xmlns:a16="http://schemas.microsoft.com/office/drawing/2014/main" id="{45D70B02-9FBB-444F-9692-309012B432F0}"/>
              </a:ext>
            </a:extLst>
          </p:cNvPr>
          <p:cNvSpPr/>
          <p:nvPr/>
        </p:nvSpPr>
        <p:spPr>
          <a:xfrm>
            <a:off x="7678056" y="3916906"/>
            <a:ext cx="4513943" cy="2941094"/>
          </a:xfrm>
          <a:prstGeom prst="rect">
            <a:avLst/>
          </a:prstGeom>
          <a:solidFill>
            <a:srgbClr val="F7C01B"/>
          </a:solidFill>
          <a:ln w="12700">
            <a:miter lim="400000"/>
          </a:ln>
        </p:spPr>
        <p:txBody>
          <a:bodyPr lIns="45719" rIns="45719" anchor="ctr"/>
          <a:lstStyle/>
          <a:p>
            <a:pPr algn="ctr">
              <a:defRPr>
                <a:solidFill>
                  <a:srgbClr val="FFFFFF"/>
                </a:solidFill>
              </a:defRPr>
            </a:pPr>
            <a:endParaRPr/>
          </a:p>
        </p:txBody>
      </p:sp>
      <p:sp>
        <p:nvSpPr>
          <p:cNvPr id="20" name="Rectangle 3">
            <a:extLst>
              <a:ext uri="{FF2B5EF4-FFF2-40B4-BE49-F238E27FC236}">
                <a16:creationId xmlns:a16="http://schemas.microsoft.com/office/drawing/2014/main" id="{DA118787-776A-4C5B-BED8-8CD294BD4E23}"/>
              </a:ext>
            </a:extLst>
          </p:cNvPr>
          <p:cNvSpPr/>
          <p:nvPr/>
        </p:nvSpPr>
        <p:spPr>
          <a:xfrm>
            <a:off x="0" y="-1"/>
            <a:ext cx="12192000" cy="1562272"/>
          </a:xfrm>
          <a:prstGeom prst="rect">
            <a:avLst/>
          </a:prstGeom>
          <a:solidFill>
            <a:srgbClr val="142B52"/>
          </a:solidFill>
          <a:ln w="12700">
            <a:miter lim="400000"/>
          </a:ln>
        </p:spPr>
        <p:txBody>
          <a:bodyPr lIns="45719" rIns="45719" anchor="ctr"/>
          <a:lstStyle/>
          <a:p>
            <a:pPr algn="ctr">
              <a:defRPr>
                <a:solidFill>
                  <a:srgbClr val="FFFFFF"/>
                </a:solidFill>
              </a:defRPr>
            </a:pPr>
            <a:endParaRPr>
              <a:solidFill>
                <a:srgbClr val="002060"/>
              </a:solidFill>
            </a:endParaRPr>
          </a:p>
        </p:txBody>
      </p:sp>
      <p:sp>
        <p:nvSpPr>
          <p:cNvPr id="21" name="Google Shape;297;p2">
            <a:extLst>
              <a:ext uri="{FF2B5EF4-FFF2-40B4-BE49-F238E27FC236}">
                <a16:creationId xmlns:a16="http://schemas.microsoft.com/office/drawing/2014/main" id="{2F50461C-E10D-48A4-92EB-0E0F800065BE}"/>
              </a:ext>
            </a:extLst>
          </p:cNvPr>
          <p:cNvSpPr txBox="1">
            <a:spLocks noGrp="1"/>
          </p:cNvSpPr>
          <p:nvPr>
            <p:ph type="body" idx="1"/>
          </p:nvPr>
        </p:nvSpPr>
        <p:spPr>
          <a:xfrm>
            <a:off x="271263" y="286475"/>
            <a:ext cx="9282792" cy="603919"/>
          </a:xfrm>
          <a:prstGeom prst="rect">
            <a:avLst/>
          </a:prstGeom>
          <a:noFill/>
          <a:ln>
            <a:noFill/>
          </a:ln>
        </p:spPr>
        <p:txBody>
          <a:bodyPr spcFirstLastPara="1" vert="horz" wrap="square" lIns="0" tIns="0" rIns="0" bIns="0" rtlCol="0" anchor="t" anchorCtr="0">
            <a:noAutofit/>
          </a:bodyPr>
          <a:lstStyle/>
          <a:p>
            <a:pPr marL="0" indent="0">
              <a:buSzPts val="3600"/>
            </a:pPr>
            <a:r>
              <a:rPr lang="en-US" sz="2800" b="1" dirty="0">
                <a:latin typeface="Arial" panose="020B0604020202020204" pitchFamily="34" charset="0"/>
                <a:cs typeface="Arial" panose="020B0604020202020204" pitchFamily="34" charset="0"/>
              </a:rPr>
              <a:t>A new career development model </a:t>
            </a:r>
            <a:endParaRPr sz="4400" b="1" dirty="0">
              <a:latin typeface="Arial" panose="020B0604020202020204" pitchFamily="34" charset="0"/>
              <a:cs typeface="Arial" panose="020B0604020202020204" pitchFamily="34" charset="0"/>
            </a:endParaRPr>
          </a:p>
        </p:txBody>
      </p:sp>
      <p:sp>
        <p:nvSpPr>
          <p:cNvPr id="22" name="Google Shape;322;p4">
            <a:extLst>
              <a:ext uri="{FF2B5EF4-FFF2-40B4-BE49-F238E27FC236}">
                <a16:creationId xmlns:a16="http://schemas.microsoft.com/office/drawing/2014/main" id="{EFA0D6AC-9019-454D-B634-D406A3D8B1B0}"/>
              </a:ext>
            </a:extLst>
          </p:cNvPr>
          <p:cNvSpPr txBox="1">
            <a:spLocks/>
          </p:cNvSpPr>
          <p:nvPr/>
        </p:nvSpPr>
        <p:spPr>
          <a:xfrm>
            <a:off x="271263" y="770608"/>
            <a:ext cx="11554977" cy="7699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2000">
                <a:solidFill>
                  <a:schemeClr val="bg1"/>
                </a:solidFill>
                <a:latin typeface="Arial"/>
                <a:cs typeface="Arial"/>
              </a:rPr>
              <a:t>A simple model should be established that defines career services, bringing definition to the variety </a:t>
            </a:r>
            <a:br>
              <a:rPr lang="en-US" sz="2000">
                <a:solidFill>
                  <a:schemeClr val="bg1"/>
                </a:solidFill>
                <a:latin typeface="Arial"/>
                <a:cs typeface="Arial"/>
              </a:rPr>
            </a:br>
            <a:r>
              <a:rPr lang="en-US" sz="2000">
                <a:solidFill>
                  <a:schemeClr val="bg1"/>
                </a:solidFill>
                <a:latin typeface="Arial"/>
                <a:cs typeface="Arial"/>
              </a:rPr>
              <a:t>of career services across Scotland.</a:t>
            </a:r>
            <a:endParaRPr lang="en-GB" sz="2000">
              <a:solidFill>
                <a:schemeClr val="bg1"/>
              </a:solidFill>
              <a:latin typeface="Arial"/>
              <a:cs typeface="Arial"/>
            </a:endParaRPr>
          </a:p>
        </p:txBody>
      </p:sp>
      <p:sp>
        <p:nvSpPr>
          <p:cNvPr id="12" name="Google Shape;322;p4">
            <a:extLst>
              <a:ext uri="{FF2B5EF4-FFF2-40B4-BE49-F238E27FC236}">
                <a16:creationId xmlns:a16="http://schemas.microsoft.com/office/drawing/2014/main" id="{667526C6-3B42-4310-B097-5EBC8DA1C8FF}"/>
              </a:ext>
            </a:extLst>
          </p:cNvPr>
          <p:cNvSpPr txBox="1">
            <a:spLocks/>
          </p:cNvSpPr>
          <p:nvPr/>
        </p:nvSpPr>
        <p:spPr>
          <a:xfrm>
            <a:off x="271263" y="1778701"/>
            <a:ext cx="7337124" cy="375487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change</a:t>
            </a:r>
          </a:p>
          <a:p>
            <a:pPr marL="285750" indent="-285750">
              <a:lnSpc>
                <a:spcPct val="150000"/>
              </a:lnSpc>
              <a:spcAft>
                <a:spcPts val="800"/>
              </a:spcAft>
              <a:buClrTx/>
              <a:buFont typeface="Arial" panose="020B0604020202020204" pitchFamily="34" charset="0"/>
              <a:buChar char="•"/>
            </a:pPr>
            <a:r>
              <a:rPr lang="en-US" sz="1600">
                <a:solidFill>
                  <a:srgbClr val="282825"/>
                </a:solidFill>
                <a:latin typeface="Arial"/>
                <a:cs typeface="Arial"/>
              </a:rPr>
              <a:t>A new career development model that provides a </a:t>
            </a:r>
            <a:r>
              <a:rPr lang="en-US" sz="1600" b="1">
                <a:solidFill>
                  <a:srgbClr val="142B52"/>
                </a:solidFill>
                <a:latin typeface="Arial"/>
                <a:cs typeface="Arial"/>
              </a:rPr>
              <a:t>national delivery framework</a:t>
            </a:r>
            <a:r>
              <a:rPr lang="en-US" sz="1600" b="1">
                <a:solidFill>
                  <a:srgbClr val="282825"/>
                </a:solidFill>
                <a:latin typeface="Arial"/>
                <a:cs typeface="Arial"/>
              </a:rPr>
              <a:t> </a:t>
            </a:r>
            <a:r>
              <a:rPr lang="en-US" sz="1600">
                <a:solidFill>
                  <a:srgbClr val="282825"/>
                </a:solidFill>
                <a:latin typeface="Arial"/>
                <a:cs typeface="Arial"/>
              </a:rPr>
              <a:t>for any </a:t>
            </a:r>
            <a:r>
              <a:rPr lang="en-US" sz="1600" err="1">
                <a:solidFill>
                  <a:srgbClr val="282825"/>
                </a:solidFill>
                <a:latin typeface="Arial"/>
                <a:cs typeface="Arial"/>
              </a:rPr>
              <a:t>organisation</a:t>
            </a:r>
            <a:r>
              <a:rPr lang="en-US" sz="1600">
                <a:solidFill>
                  <a:srgbClr val="282825"/>
                </a:solidFill>
                <a:latin typeface="Arial"/>
                <a:cs typeface="Arial"/>
              </a:rPr>
              <a:t> supporting career choices.</a:t>
            </a:r>
          </a:p>
          <a:p>
            <a:pPr marL="285750" indent="-285750">
              <a:lnSpc>
                <a:spcPct val="150000"/>
              </a:lnSpc>
              <a:spcAft>
                <a:spcPts val="800"/>
              </a:spcAft>
              <a:buClrTx/>
              <a:buFont typeface="Arial" panose="020B0604020202020204" pitchFamily="34" charset="0"/>
              <a:buChar char="•"/>
            </a:pPr>
            <a:r>
              <a:rPr lang="en-US" sz="1600">
                <a:solidFill>
                  <a:srgbClr val="282825"/>
                </a:solidFill>
                <a:latin typeface="Arial"/>
                <a:cs typeface="Arial"/>
              </a:rPr>
              <a:t>Its adoption drives </a:t>
            </a:r>
            <a:r>
              <a:rPr lang="en-US" sz="1600" b="1">
                <a:solidFill>
                  <a:srgbClr val="142B52"/>
                </a:solidFill>
                <a:latin typeface="Arial"/>
                <a:cs typeface="Arial"/>
              </a:rPr>
              <a:t>coherence and consistency</a:t>
            </a:r>
            <a:r>
              <a:rPr lang="en-US" sz="1600" b="1">
                <a:solidFill>
                  <a:srgbClr val="282825"/>
                </a:solidFill>
                <a:latin typeface="Arial"/>
                <a:cs typeface="Arial"/>
              </a:rPr>
              <a:t> </a:t>
            </a:r>
            <a:r>
              <a:rPr lang="en-US" sz="1600">
                <a:solidFill>
                  <a:srgbClr val="282825"/>
                </a:solidFill>
                <a:latin typeface="Arial"/>
                <a:cs typeface="Arial"/>
              </a:rPr>
              <a:t>in the delivery of career services and ensures improved outcomes.</a:t>
            </a:r>
          </a:p>
          <a:p>
            <a:pPr marL="285750" indent="-285750">
              <a:lnSpc>
                <a:spcPct val="150000"/>
              </a:lnSpc>
              <a:spcAft>
                <a:spcPts val="800"/>
              </a:spcAft>
              <a:buClrTx/>
              <a:buFont typeface="Arial" panose="020B0604020202020204" pitchFamily="34" charset="0"/>
              <a:buChar char="•"/>
            </a:pPr>
            <a:r>
              <a:rPr lang="en-US" sz="1600">
                <a:solidFill>
                  <a:srgbClr val="282825"/>
                </a:solidFill>
                <a:latin typeface="Arial"/>
                <a:cs typeface="Arial"/>
              </a:rPr>
              <a:t>It </a:t>
            </a:r>
            <a:r>
              <a:rPr lang="en-US" sz="1600" b="1">
                <a:solidFill>
                  <a:srgbClr val="142B52"/>
                </a:solidFill>
                <a:latin typeface="Arial"/>
                <a:cs typeface="Arial"/>
              </a:rPr>
              <a:t>helps clarify roles and responsibilities</a:t>
            </a:r>
            <a:r>
              <a:rPr lang="en-US" sz="1600" b="1">
                <a:solidFill>
                  <a:srgbClr val="282825"/>
                </a:solidFill>
                <a:latin typeface="Arial"/>
                <a:cs typeface="Arial"/>
              </a:rPr>
              <a:t> </a:t>
            </a:r>
            <a:r>
              <a:rPr lang="en-US" sz="1600">
                <a:solidFill>
                  <a:srgbClr val="282825"/>
                </a:solidFill>
                <a:latin typeface="Arial"/>
                <a:cs typeface="Arial"/>
              </a:rPr>
              <a:t>across the ecosystem and ensures that reflection on career experiences is fundamental to the individual’s progress</a:t>
            </a:r>
            <a:endParaRPr lang="en-GB" sz="1600">
              <a:solidFill>
                <a:srgbClr val="282825"/>
              </a:solidFill>
              <a:latin typeface="Arial"/>
              <a:cs typeface="Arial"/>
            </a:endParaRPr>
          </a:p>
        </p:txBody>
      </p:sp>
      <p:sp>
        <p:nvSpPr>
          <p:cNvPr id="16" name="Google Shape;322;p4">
            <a:extLst>
              <a:ext uri="{FF2B5EF4-FFF2-40B4-BE49-F238E27FC236}">
                <a16:creationId xmlns:a16="http://schemas.microsoft.com/office/drawing/2014/main" id="{1D18A74A-C8EF-463F-BC12-EC611AB45585}"/>
              </a:ext>
            </a:extLst>
          </p:cNvPr>
          <p:cNvSpPr txBox="1">
            <a:spLocks/>
          </p:cNvSpPr>
          <p:nvPr/>
        </p:nvSpPr>
        <p:spPr>
          <a:xfrm>
            <a:off x="7848523" y="1778701"/>
            <a:ext cx="4150437" cy="19920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outcome</a:t>
            </a:r>
          </a:p>
          <a:p>
            <a:pPr marL="0" indent="0">
              <a:spcAft>
                <a:spcPts val="800"/>
              </a:spcAft>
              <a:buClrTx/>
            </a:pPr>
            <a:r>
              <a:rPr lang="en-US" sz="1800">
                <a:solidFill>
                  <a:srgbClr val="282825"/>
                </a:solidFill>
                <a:latin typeface="Arial"/>
                <a:cs typeface="Arial"/>
              </a:rPr>
              <a:t>“I know what learning experiences I </a:t>
            </a:r>
            <a:br>
              <a:rPr lang="en-US" sz="1800">
                <a:solidFill>
                  <a:srgbClr val="282825"/>
                </a:solidFill>
                <a:latin typeface="Arial"/>
                <a:cs typeface="Arial"/>
              </a:rPr>
            </a:br>
            <a:r>
              <a:rPr lang="en-US" sz="1800">
                <a:solidFill>
                  <a:srgbClr val="282825"/>
                </a:solidFill>
                <a:latin typeface="Arial"/>
                <a:cs typeface="Arial"/>
              </a:rPr>
              <a:t>can expect to take part in to help me make decisions about my career.”</a:t>
            </a:r>
          </a:p>
        </p:txBody>
      </p:sp>
      <p:sp>
        <p:nvSpPr>
          <p:cNvPr id="18" name="Google Shape;322;p4">
            <a:extLst>
              <a:ext uri="{FF2B5EF4-FFF2-40B4-BE49-F238E27FC236}">
                <a16:creationId xmlns:a16="http://schemas.microsoft.com/office/drawing/2014/main" id="{6185FD4B-15AB-4870-AEC2-CDF00E864DBA}"/>
              </a:ext>
            </a:extLst>
          </p:cNvPr>
          <p:cNvSpPr txBox="1">
            <a:spLocks/>
          </p:cNvSpPr>
          <p:nvPr/>
        </p:nvSpPr>
        <p:spPr>
          <a:xfrm>
            <a:off x="7848523" y="4063027"/>
            <a:ext cx="4072214" cy="294109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dirty="0">
                <a:solidFill>
                  <a:srgbClr val="142B52"/>
                </a:solidFill>
                <a:latin typeface="Arial"/>
                <a:cs typeface="Arial"/>
              </a:rPr>
              <a:t>The equity impact</a:t>
            </a:r>
          </a:p>
          <a:p>
            <a:pPr marL="0" indent="0">
              <a:spcAft>
                <a:spcPts val="200"/>
              </a:spcAft>
              <a:buClrTx/>
            </a:pPr>
            <a:r>
              <a:rPr lang="en-US" sz="1400" dirty="0">
                <a:solidFill>
                  <a:srgbClr val="282825"/>
                </a:solidFill>
                <a:latin typeface="Arial"/>
                <a:cs typeface="Arial"/>
              </a:rPr>
              <a:t>The model </a:t>
            </a:r>
            <a:r>
              <a:rPr lang="en-US" sz="1400" dirty="0" err="1">
                <a:solidFill>
                  <a:srgbClr val="282825"/>
                </a:solidFill>
                <a:latin typeface="Arial"/>
                <a:cs typeface="Arial"/>
              </a:rPr>
              <a:t>recognises</a:t>
            </a:r>
            <a:r>
              <a:rPr lang="en-US" sz="1400" dirty="0">
                <a:solidFill>
                  <a:srgbClr val="282825"/>
                </a:solidFill>
                <a:latin typeface="Arial"/>
                <a:cs typeface="Arial"/>
              </a:rPr>
              <a:t> each person as an individual with their own distinct needs. It offers meaningful and accessible support in career development, tailored to them when they need it.</a:t>
            </a:r>
          </a:p>
          <a:p>
            <a:pPr marL="0" indent="0">
              <a:spcAft>
                <a:spcPts val="200"/>
              </a:spcAft>
              <a:buClrTx/>
            </a:pPr>
            <a:endParaRPr lang="en-US" sz="1400" dirty="0">
              <a:solidFill>
                <a:srgbClr val="282825"/>
              </a:solidFill>
              <a:latin typeface="Arial"/>
              <a:cs typeface="Arial"/>
            </a:endParaRPr>
          </a:p>
          <a:p>
            <a:pPr marL="0" indent="0">
              <a:spcAft>
                <a:spcPts val="200"/>
              </a:spcAft>
              <a:buClrTx/>
            </a:pPr>
            <a:r>
              <a:rPr lang="en-US" sz="1400" dirty="0">
                <a:solidFill>
                  <a:srgbClr val="282825"/>
                </a:solidFill>
                <a:latin typeface="Arial"/>
                <a:cs typeface="Arial"/>
              </a:rPr>
              <a:t>It supports equity of access in any setting – meaning everyone experiences a similar standard of service irrespective of who is offering it.</a:t>
            </a:r>
          </a:p>
        </p:txBody>
      </p:sp>
      <p:pic>
        <p:nvPicPr>
          <p:cNvPr id="11" name="Picture 10" descr="Logo&#10;&#10;Description automatically generated with low confidence">
            <a:extLst>
              <a:ext uri="{FF2B5EF4-FFF2-40B4-BE49-F238E27FC236}">
                <a16:creationId xmlns:a16="http://schemas.microsoft.com/office/drawing/2014/main" id="{89E784A3-3E8A-41AC-9A97-5E22825D4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4891" y="5333386"/>
            <a:ext cx="1475343" cy="1278630"/>
          </a:xfrm>
          <a:prstGeom prst="rect">
            <a:avLst/>
          </a:prstGeom>
        </p:spPr>
      </p:pic>
    </p:spTree>
    <p:extLst>
      <p:ext uri="{BB962C8B-B14F-4D97-AF65-F5344CB8AC3E}">
        <p14:creationId xmlns:p14="http://schemas.microsoft.com/office/powerpoint/2010/main" val="394048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6"/>
        <p:cNvGrpSpPr/>
        <p:nvPr/>
      </p:nvGrpSpPr>
      <p:grpSpPr>
        <a:xfrm>
          <a:off x="0" y="0"/>
          <a:ext cx="0" cy="0"/>
          <a:chOff x="0" y="0"/>
          <a:chExt cx="0" cy="0"/>
        </a:xfrm>
      </p:grpSpPr>
      <p:sp>
        <p:nvSpPr>
          <p:cNvPr id="20" name="Rectangle 3">
            <a:extLst>
              <a:ext uri="{FF2B5EF4-FFF2-40B4-BE49-F238E27FC236}">
                <a16:creationId xmlns:a16="http://schemas.microsoft.com/office/drawing/2014/main" id="{DA118787-776A-4C5B-BED8-8CD294BD4E23}"/>
              </a:ext>
            </a:extLst>
          </p:cNvPr>
          <p:cNvSpPr/>
          <p:nvPr/>
        </p:nvSpPr>
        <p:spPr>
          <a:xfrm>
            <a:off x="0" y="-1"/>
            <a:ext cx="12192000" cy="1683658"/>
          </a:xfrm>
          <a:prstGeom prst="rect">
            <a:avLst/>
          </a:prstGeom>
          <a:solidFill>
            <a:srgbClr val="142B52"/>
          </a:solidFill>
          <a:ln w="12700">
            <a:miter lim="400000"/>
          </a:ln>
        </p:spPr>
        <p:txBody>
          <a:bodyPr lIns="45719" rIns="45719" anchor="ctr"/>
          <a:lstStyle/>
          <a:p>
            <a:pPr algn="ctr">
              <a:defRPr>
                <a:solidFill>
                  <a:srgbClr val="FFFFFF"/>
                </a:solidFill>
              </a:defRPr>
            </a:pPr>
            <a:endParaRPr>
              <a:solidFill>
                <a:srgbClr val="002060"/>
              </a:solidFill>
            </a:endParaRPr>
          </a:p>
        </p:txBody>
      </p:sp>
      <p:sp>
        <p:nvSpPr>
          <p:cNvPr id="21" name="Google Shape;297;p2">
            <a:extLst>
              <a:ext uri="{FF2B5EF4-FFF2-40B4-BE49-F238E27FC236}">
                <a16:creationId xmlns:a16="http://schemas.microsoft.com/office/drawing/2014/main" id="{2F50461C-E10D-48A4-92EB-0E0F800065BE}"/>
              </a:ext>
            </a:extLst>
          </p:cNvPr>
          <p:cNvSpPr txBox="1">
            <a:spLocks noGrp="1"/>
          </p:cNvSpPr>
          <p:nvPr>
            <p:ph type="body" idx="1"/>
          </p:nvPr>
        </p:nvSpPr>
        <p:spPr>
          <a:xfrm>
            <a:off x="271263" y="286475"/>
            <a:ext cx="9282792" cy="603919"/>
          </a:xfrm>
          <a:prstGeom prst="rect">
            <a:avLst/>
          </a:prstGeom>
          <a:noFill/>
          <a:ln>
            <a:noFill/>
          </a:ln>
        </p:spPr>
        <p:txBody>
          <a:bodyPr spcFirstLastPara="1" vert="horz" wrap="square" lIns="0" tIns="0" rIns="0" bIns="0" rtlCol="0" anchor="t" anchorCtr="0">
            <a:noAutofit/>
          </a:bodyPr>
          <a:lstStyle/>
          <a:p>
            <a:pPr marL="0" indent="0">
              <a:buSzPts val="3600"/>
            </a:pPr>
            <a:r>
              <a:rPr lang="en-US" sz="2800" b="1" dirty="0">
                <a:latin typeface="Arial" panose="020B0604020202020204" pitchFamily="34" charset="0"/>
                <a:cs typeface="Arial" panose="020B0604020202020204" pitchFamily="34" charset="0"/>
              </a:rPr>
              <a:t>A new career development model </a:t>
            </a:r>
            <a:endParaRPr sz="4400" b="1" dirty="0">
              <a:latin typeface="Arial" panose="020B0604020202020204" pitchFamily="34" charset="0"/>
              <a:cs typeface="Arial" panose="020B0604020202020204" pitchFamily="34" charset="0"/>
            </a:endParaRPr>
          </a:p>
        </p:txBody>
      </p:sp>
      <p:sp>
        <p:nvSpPr>
          <p:cNvPr id="22" name="Google Shape;322;p4">
            <a:extLst>
              <a:ext uri="{FF2B5EF4-FFF2-40B4-BE49-F238E27FC236}">
                <a16:creationId xmlns:a16="http://schemas.microsoft.com/office/drawing/2014/main" id="{EFA0D6AC-9019-454D-B634-D406A3D8B1B0}"/>
              </a:ext>
            </a:extLst>
          </p:cNvPr>
          <p:cNvSpPr txBox="1">
            <a:spLocks/>
          </p:cNvSpPr>
          <p:nvPr/>
        </p:nvSpPr>
        <p:spPr>
          <a:xfrm>
            <a:off x="271263" y="770608"/>
            <a:ext cx="11554977" cy="7699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2000">
                <a:solidFill>
                  <a:schemeClr val="bg1"/>
                </a:solidFill>
                <a:latin typeface="Arial"/>
                <a:cs typeface="Arial"/>
              </a:rPr>
              <a:t>A simple model should be established that defines career services, bringing definition to the variety </a:t>
            </a:r>
            <a:br>
              <a:rPr lang="en-US" sz="2000">
                <a:solidFill>
                  <a:schemeClr val="bg1"/>
                </a:solidFill>
                <a:latin typeface="Arial"/>
                <a:cs typeface="Arial"/>
              </a:rPr>
            </a:br>
            <a:r>
              <a:rPr lang="en-US" sz="2000">
                <a:solidFill>
                  <a:schemeClr val="bg1"/>
                </a:solidFill>
                <a:latin typeface="Arial"/>
                <a:cs typeface="Arial"/>
              </a:rPr>
              <a:t>of career services across Scotland.</a:t>
            </a:r>
            <a:endParaRPr lang="en-GB" sz="2000">
              <a:solidFill>
                <a:schemeClr val="bg1"/>
              </a:solidFill>
              <a:latin typeface="Arial"/>
              <a:cs typeface="Arial"/>
            </a:endParaRPr>
          </a:p>
        </p:txBody>
      </p:sp>
      <p:sp>
        <p:nvSpPr>
          <p:cNvPr id="4" name="Oval 3">
            <a:extLst>
              <a:ext uri="{FF2B5EF4-FFF2-40B4-BE49-F238E27FC236}">
                <a16:creationId xmlns:a16="http://schemas.microsoft.com/office/drawing/2014/main" id="{2A7598E6-9470-7E4A-823D-48C5B01585DB}"/>
              </a:ext>
            </a:extLst>
          </p:cNvPr>
          <p:cNvSpPr/>
          <p:nvPr/>
        </p:nvSpPr>
        <p:spPr>
          <a:xfrm>
            <a:off x="1349556" y="1910346"/>
            <a:ext cx="4371857" cy="43718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EA5971-85D5-7241-BA20-C746EC9B0A5A}"/>
              </a:ext>
            </a:extLst>
          </p:cNvPr>
          <p:cNvSpPr/>
          <p:nvPr/>
        </p:nvSpPr>
        <p:spPr>
          <a:xfrm>
            <a:off x="1127760" y="6158137"/>
            <a:ext cx="2214880" cy="50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2FA245F3-5803-5040-B969-77629011A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44" y="1840812"/>
            <a:ext cx="5739130" cy="4981960"/>
          </a:xfrm>
          <a:prstGeom prst="rect">
            <a:avLst/>
          </a:prstGeom>
        </p:spPr>
      </p:pic>
      <p:sp>
        <p:nvSpPr>
          <p:cNvPr id="9" name="TextBox 8">
            <a:extLst>
              <a:ext uri="{FF2B5EF4-FFF2-40B4-BE49-F238E27FC236}">
                <a16:creationId xmlns:a16="http://schemas.microsoft.com/office/drawing/2014/main" id="{D176F620-4C15-4C64-A5F2-16FC2B00A7B3}"/>
              </a:ext>
            </a:extLst>
          </p:cNvPr>
          <p:cNvSpPr txBox="1"/>
          <p:nvPr/>
        </p:nvSpPr>
        <p:spPr>
          <a:xfrm>
            <a:off x="5401686" y="2164231"/>
            <a:ext cx="6598859" cy="4247317"/>
          </a:xfrm>
          <a:prstGeom prst="rect">
            <a:avLst/>
          </a:prstGeom>
          <a:noFill/>
        </p:spPr>
        <p:txBody>
          <a:bodyPr wrap="square" lIns="91440" tIns="45720" rIns="91440" bIns="45720" rtlCol="0" anchor="t">
            <a:spAutoFit/>
          </a:bodyPr>
          <a:lstStyle/>
          <a:p>
            <a:r>
              <a:rPr lang="en-US">
                <a:solidFill>
                  <a:srgbClr val="25303B"/>
                </a:solidFill>
                <a:latin typeface="Arial"/>
                <a:ea typeface="Calibri" panose="020F0502020204030204" pitchFamily="34" charset="0"/>
                <a:cs typeface="Arial"/>
              </a:rPr>
              <a:t>This </a:t>
            </a:r>
            <a:r>
              <a:rPr lang="en-US" b="1">
                <a:solidFill>
                  <a:srgbClr val="25303B"/>
                </a:solidFill>
                <a:latin typeface="Arial"/>
                <a:ea typeface="Calibri" panose="020F0502020204030204" pitchFamily="34" charset="0"/>
                <a:cs typeface="Arial"/>
              </a:rPr>
              <a:t>DRAFT</a:t>
            </a:r>
            <a:r>
              <a:rPr lang="en-US">
                <a:solidFill>
                  <a:srgbClr val="25303B"/>
                </a:solidFill>
                <a:latin typeface="Arial"/>
                <a:ea typeface="Calibri" panose="020F0502020204030204" pitchFamily="34" charset="0"/>
                <a:cs typeface="Arial"/>
              </a:rPr>
              <a:t> model defines what career services need to do.  It simplifies and brings definition to the disparate set of services that exist today.</a:t>
            </a:r>
          </a:p>
          <a:p>
            <a:endParaRPr lang="en-US">
              <a:solidFill>
                <a:srgbClr val="25303B"/>
              </a:solidFill>
              <a:latin typeface="Arial"/>
              <a:ea typeface="Calibri" panose="020F0502020204030204" pitchFamily="34" charset="0"/>
              <a:cs typeface="Arial"/>
            </a:endParaRPr>
          </a:p>
          <a:p>
            <a:r>
              <a:rPr lang="en-US">
                <a:solidFill>
                  <a:srgbClr val="25303B"/>
                </a:solidFill>
                <a:latin typeface="Arial"/>
                <a:ea typeface="Calibri" panose="020F0502020204030204" pitchFamily="34" charset="0"/>
                <a:cs typeface="Arial"/>
              </a:rPr>
              <a:t>The evidence tells us that customers are most likely to benefit from at least one of the aspects of the service we have set out.</a:t>
            </a:r>
          </a:p>
          <a:p>
            <a:endParaRPr lang="en-US">
              <a:solidFill>
                <a:srgbClr val="25303B"/>
              </a:solidFill>
              <a:latin typeface="Arial"/>
              <a:ea typeface="Calibri" panose="020F0502020204030204" pitchFamily="34" charset="0"/>
              <a:cs typeface="Arial"/>
            </a:endParaRPr>
          </a:p>
          <a:p>
            <a:r>
              <a:rPr lang="en-US">
                <a:solidFill>
                  <a:srgbClr val="25303B"/>
                </a:solidFill>
                <a:latin typeface="Arial"/>
                <a:ea typeface="Calibri" panose="020F0502020204030204" pitchFamily="34" charset="0"/>
                <a:cs typeface="Arial"/>
              </a:rPr>
              <a:t>The model is described in an active way - its success for the individual is dependent on services providing </a:t>
            </a:r>
            <a:r>
              <a:rPr lang="en-US" i="1">
                <a:solidFill>
                  <a:srgbClr val="25303B"/>
                </a:solidFill>
                <a:latin typeface="Arial"/>
                <a:ea typeface="Calibri" panose="020F0502020204030204" pitchFamily="34" charset="0"/>
                <a:cs typeface="Arial"/>
              </a:rPr>
              <a:t>experiences</a:t>
            </a:r>
            <a:r>
              <a:rPr lang="en-US">
                <a:solidFill>
                  <a:srgbClr val="25303B"/>
                </a:solidFill>
                <a:latin typeface="Arial"/>
                <a:ea typeface="Calibri" panose="020F0502020204030204" pitchFamily="34" charset="0"/>
                <a:cs typeface="Arial"/>
              </a:rPr>
              <a:t>.</a:t>
            </a:r>
          </a:p>
          <a:p>
            <a:endParaRPr lang="en-US">
              <a:solidFill>
                <a:srgbClr val="25303B"/>
              </a:solidFill>
              <a:latin typeface="Arial"/>
              <a:ea typeface="Calibri" panose="020F0502020204030204" pitchFamily="34" charset="0"/>
              <a:cs typeface="Arial"/>
            </a:endParaRPr>
          </a:p>
          <a:p>
            <a:r>
              <a:rPr lang="en-US">
                <a:solidFill>
                  <a:srgbClr val="25303B"/>
                </a:solidFill>
                <a:latin typeface="Arial"/>
                <a:ea typeface="Calibri" panose="020F0502020204030204" pitchFamily="34" charset="0"/>
                <a:cs typeface="Arial"/>
              </a:rPr>
              <a:t>Actions can be carried out at different levels depending on age and stage.</a:t>
            </a:r>
          </a:p>
          <a:p>
            <a:endParaRPr lang="en-US">
              <a:solidFill>
                <a:srgbClr val="25303B"/>
              </a:solidFill>
              <a:latin typeface="Arial"/>
              <a:ea typeface="Calibri" panose="020F0502020204030204" pitchFamily="34" charset="0"/>
              <a:cs typeface="Arial"/>
            </a:endParaRPr>
          </a:p>
          <a:p>
            <a:r>
              <a:rPr lang="en-US">
                <a:solidFill>
                  <a:srgbClr val="25303B"/>
                </a:solidFill>
                <a:latin typeface="Arial"/>
                <a:ea typeface="Calibri" panose="020F0502020204030204" pitchFamily="34" charset="0"/>
                <a:cs typeface="Arial"/>
              </a:rPr>
              <a:t>We will continue to develop and co-design this model through the next phase of the review.</a:t>
            </a:r>
          </a:p>
        </p:txBody>
      </p:sp>
    </p:spTree>
    <p:extLst>
      <p:ext uri="{BB962C8B-B14F-4D97-AF65-F5344CB8AC3E}">
        <p14:creationId xmlns:p14="http://schemas.microsoft.com/office/powerpoint/2010/main" val="265823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6"/>
        <p:cNvGrpSpPr/>
        <p:nvPr/>
      </p:nvGrpSpPr>
      <p:grpSpPr>
        <a:xfrm>
          <a:off x="0" y="0"/>
          <a:ext cx="0" cy="0"/>
          <a:chOff x="0" y="0"/>
          <a:chExt cx="0" cy="0"/>
        </a:xfrm>
      </p:grpSpPr>
      <p:sp>
        <p:nvSpPr>
          <p:cNvPr id="26" name="Rectangle 38">
            <a:extLst>
              <a:ext uri="{FF2B5EF4-FFF2-40B4-BE49-F238E27FC236}">
                <a16:creationId xmlns:a16="http://schemas.microsoft.com/office/drawing/2014/main" id="{AEA7FA65-1235-6146-BA18-467244A54AD7}"/>
              </a:ext>
            </a:extLst>
          </p:cNvPr>
          <p:cNvSpPr/>
          <p:nvPr/>
        </p:nvSpPr>
        <p:spPr>
          <a:xfrm>
            <a:off x="7678057" y="1562270"/>
            <a:ext cx="4513942" cy="2354635"/>
          </a:xfrm>
          <a:prstGeom prst="rect">
            <a:avLst/>
          </a:prstGeom>
          <a:solidFill>
            <a:srgbClr val="6CC4DA"/>
          </a:solidFill>
          <a:ln w="12700">
            <a:miter lim="400000"/>
          </a:ln>
        </p:spPr>
        <p:txBody>
          <a:bodyPr lIns="45719" rIns="45719" anchor="ctr"/>
          <a:lstStyle/>
          <a:p>
            <a:pPr algn="ctr">
              <a:defRPr>
                <a:solidFill>
                  <a:srgbClr val="FFFFFF"/>
                </a:solidFill>
              </a:defRPr>
            </a:pPr>
            <a:endParaRPr/>
          </a:p>
        </p:txBody>
      </p:sp>
      <p:sp>
        <p:nvSpPr>
          <p:cNvPr id="28" name="Rectangle 40">
            <a:extLst>
              <a:ext uri="{FF2B5EF4-FFF2-40B4-BE49-F238E27FC236}">
                <a16:creationId xmlns:a16="http://schemas.microsoft.com/office/drawing/2014/main" id="{B0BBF1D9-6E7E-6045-A565-B50E73E11705}"/>
              </a:ext>
            </a:extLst>
          </p:cNvPr>
          <p:cNvSpPr/>
          <p:nvPr/>
        </p:nvSpPr>
        <p:spPr>
          <a:xfrm>
            <a:off x="7678056" y="3916906"/>
            <a:ext cx="4513943" cy="2941094"/>
          </a:xfrm>
          <a:prstGeom prst="rect">
            <a:avLst/>
          </a:prstGeom>
          <a:solidFill>
            <a:srgbClr val="F7C01B"/>
          </a:solidFill>
          <a:ln w="12700">
            <a:miter lim="400000"/>
          </a:ln>
        </p:spPr>
        <p:txBody>
          <a:bodyPr lIns="45719" rIns="45719" anchor="ctr"/>
          <a:lstStyle/>
          <a:p>
            <a:pPr algn="ctr">
              <a:defRPr>
                <a:solidFill>
                  <a:srgbClr val="FFFFFF"/>
                </a:solidFill>
              </a:defRPr>
            </a:pPr>
            <a:endParaRPr/>
          </a:p>
        </p:txBody>
      </p:sp>
      <p:sp>
        <p:nvSpPr>
          <p:cNvPr id="20" name="Rectangle 3">
            <a:extLst>
              <a:ext uri="{FF2B5EF4-FFF2-40B4-BE49-F238E27FC236}">
                <a16:creationId xmlns:a16="http://schemas.microsoft.com/office/drawing/2014/main" id="{DA118787-776A-4C5B-BED8-8CD294BD4E23}"/>
              </a:ext>
            </a:extLst>
          </p:cNvPr>
          <p:cNvSpPr/>
          <p:nvPr/>
        </p:nvSpPr>
        <p:spPr>
          <a:xfrm>
            <a:off x="0" y="-1"/>
            <a:ext cx="12192000" cy="1683658"/>
          </a:xfrm>
          <a:prstGeom prst="rect">
            <a:avLst/>
          </a:prstGeom>
          <a:solidFill>
            <a:srgbClr val="142B52"/>
          </a:solidFill>
          <a:ln w="12700">
            <a:miter lim="400000"/>
          </a:ln>
        </p:spPr>
        <p:txBody>
          <a:bodyPr lIns="45719" rIns="45719" anchor="ctr"/>
          <a:lstStyle/>
          <a:p>
            <a:pPr algn="ctr">
              <a:defRPr>
                <a:solidFill>
                  <a:srgbClr val="FFFFFF"/>
                </a:solidFill>
              </a:defRPr>
            </a:pPr>
            <a:endParaRPr>
              <a:solidFill>
                <a:srgbClr val="002060"/>
              </a:solidFill>
            </a:endParaRPr>
          </a:p>
        </p:txBody>
      </p:sp>
      <p:sp>
        <p:nvSpPr>
          <p:cNvPr id="21" name="Google Shape;297;p2">
            <a:extLst>
              <a:ext uri="{FF2B5EF4-FFF2-40B4-BE49-F238E27FC236}">
                <a16:creationId xmlns:a16="http://schemas.microsoft.com/office/drawing/2014/main" id="{2F50461C-E10D-48A4-92EB-0E0F800065BE}"/>
              </a:ext>
            </a:extLst>
          </p:cNvPr>
          <p:cNvSpPr txBox="1">
            <a:spLocks noGrp="1"/>
          </p:cNvSpPr>
          <p:nvPr>
            <p:ph type="body" idx="1"/>
          </p:nvPr>
        </p:nvSpPr>
        <p:spPr>
          <a:xfrm>
            <a:off x="271263" y="286475"/>
            <a:ext cx="11649474" cy="603919"/>
          </a:xfrm>
          <a:prstGeom prst="rect">
            <a:avLst/>
          </a:prstGeom>
          <a:noFill/>
          <a:ln>
            <a:noFill/>
          </a:ln>
        </p:spPr>
        <p:txBody>
          <a:bodyPr spcFirstLastPara="1" vert="horz" wrap="square" lIns="0" tIns="0" rIns="0" bIns="0" rtlCol="0" anchor="t" anchorCtr="0">
            <a:noAutofit/>
          </a:bodyPr>
          <a:lstStyle/>
          <a:p>
            <a:pPr marL="0" indent="0">
              <a:buSzPts val="3600"/>
            </a:pPr>
            <a:r>
              <a:rPr lang="en-US" sz="2800" b="1">
                <a:latin typeface="Arial" panose="020B0604020202020204" pitchFamily="34" charset="0"/>
                <a:cs typeface="Arial" panose="020B0604020202020204" pitchFamily="34" charset="0"/>
              </a:rPr>
              <a:t>Developing skills and habits essential for the future world of work</a:t>
            </a:r>
            <a:endParaRPr sz="4400" b="1">
              <a:latin typeface="Arial" panose="020B0604020202020204" pitchFamily="34" charset="0"/>
              <a:cs typeface="Arial" panose="020B0604020202020204" pitchFamily="34" charset="0"/>
            </a:endParaRPr>
          </a:p>
        </p:txBody>
      </p:sp>
      <p:sp>
        <p:nvSpPr>
          <p:cNvPr id="22" name="Google Shape;322;p4">
            <a:extLst>
              <a:ext uri="{FF2B5EF4-FFF2-40B4-BE49-F238E27FC236}">
                <a16:creationId xmlns:a16="http://schemas.microsoft.com/office/drawing/2014/main" id="{EFA0D6AC-9019-454D-B634-D406A3D8B1B0}"/>
              </a:ext>
            </a:extLst>
          </p:cNvPr>
          <p:cNvSpPr txBox="1">
            <a:spLocks/>
          </p:cNvSpPr>
          <p:nvPr/>
        </p:nvSpPr>
        <p:spPr>
          <a:xfrm>
            <a:off x="271263" y="770608"/>
            <a:ext cx="11554977" cy="7699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2000">
                <a:solidFill>
                  <a:schemeClr val="bg1"/>
                </a:solidFill>
                <a:latin typeface="Arial"/>
                <a:cs typeface="Arial"/>
              </a:rPr>
              <a:t>Career education and services should be designed to develop, </a:t>
            </a:r>
            <a:r>
              <a:rPr lang="en-US" sz="2000" err="1">
                <a:solidFill>
                  <a:schemeClr val="bg1"/>
                </a:solidFill>
                <a:latin typeface="Arial"/>
                <a:cs typeface="Arial"/>
              </a:rPr>
              <a:t>recognise</a:t>
            </a:r>
            <a:r>
              <a:rPr lang="en-US" sz="2000">
                <a:solidFill>
                  <a:schemeClr val="bg1"/>
                </a:solidFill>
                <a:latin typeface="Arial"/>
                <a:cs typeface="Arial"/>
              </a:rPr>
              <a:t> and accredit the skills </a:t>
            </a:r>
            <a:br>
              <a:rPr lang="en-US" sz="2000">
                <a:solidFill>
                  <a:schemeClr val="bg1"/>
                </a:solidFill>
                <a:latin typeface="Arial"/>
                <a:cs typeface="Arial"/>
              </a:rPr>
            </a:br>
            <a:r>
              <a:rPr lang="en-US" sz="2000">
                <a:solidFill>
                  <a:schemeClr val="bg1"/>
                </a:solidFill>
                <a:latin typeface="Arial"/>
                <a:cs typeface="Arial"/>
              </a:rPr>
              <a:t>and habits essential for the future world of work.</a:t>
            </a:r>
            <a:endParaRPr lang="en-GB" sz="2000">
              <a:solidFill>
                <a:schemeClr val="bg1"/>
              </a:solidFill>
              <a:latin typeface="Arial"/>
              <a:cs typeface="Arial"/>
            </a:endParaRPr>
          </a:p>
        </p:txBody>
      </p:sp>
      <p:sp>
        <p:nvSpPr>
          <p:cNvPr id="12" name="Google Shape;322;p4">
            <a:extLst>
              <a:ext uri="{FF2B5EF4-FFF2-40B4-BE49-F238E27FC236}">
                <a16:creationId xmlns:a16="http://schemas.microsoft.com/office/drawing/2014/main" id="{667526C6-3B42-4310-B097-5EBC8DA1C8FF}"/>
              </a:ext>
            </a:extLst>
          </p:cNvPr>
          <p:cNvSpPr txBox="1">
            <a:spLocks/>
          </p:cNvSpPr>
          <p:nvPr/>
        </p:nvSpPr>
        <p:spPr>
          <a:xfrm>
            <a:off x="170465" y="1970133"/>
            <a:ext cx="7337123" cy="375487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change</a:t>
            </a:r>
          </a:p>
          <a:p>
            <a:pPr marL="285750" indent="-285750">
              <a:lnSpc>
                <a:spcPct val="150000"/>
              </a:lnSpc>
              <a:spcAft>
                <a:spcPts val="800"/>
              </a:spcAft>
              <a:buClrTx/>
              <a:buFont typeface="Arial" panose="020B0604020202020204" pitchFamily="34" charset="0"/>
              <a:buChar char="•"/>
            </a:pPr>
            <a:r>
              <a:rPr lang="en-US" sz="1600">
                <a:solidFill>
                  <a:schemeClr val="accent1">
                    <a:lumMod val="10000"/>
                  </a:schemeClr>
                </a:solidFill>
                <a:latin typeface="Arial"/>
                <a:cs typeface="Arial"/>
              </a:rPr>
              <a:t>Career education and services which </a:t>
            </a:r>
            <a:r>
              <a:rPr lang="en-US" sz="1600" b="1">
                <a:solidFill>
                  <a:srgbClr val="142B52"/>
                </a:solidFill>
                <a:latin typeface="Arial"/>
                <a:cs typeface="Arial"/>
              </a:rPr>
              <a:t>develop, </a:t>
            </a:r>
            <a:r>
              <a:rPr lang="en-US" sz="1600" b="1" err="1">
                <a:solidFill>
                  <a:srgbClr val="142B52"/>
                </a:solidFill>
                <a:latin typeface="Arial"/>
                <a:cs typeface="Arial"/>
              </a:rPr>
              <a:t>recognise</a:t>
            </a:r>
            <a:r>
              <a:rPr lang="en-US" sz="1600" b="1">
                <a:solidFill>
                  <a:srgbClr val="142B52"/>
                </a:solidFill>
                <a:latin typeface="Arial"/>
                <a:cs typeface="Arial"/>
              </a:rPr>
              <a:t> and accredit the skills and habits</a:t>
            </a:r>
            <a:r>
              <a:rPr lang="en-US" sz="1600" b="1">
                <a:solidFill>
                  <a:schemeClr val="accent1">
                    <a:lumMod val="10000"/>
                  </a:schemeClr>
                </a:solidFill>
                <a:latin typeface="Arial"/>
                <a:cs typeface="Arial"/>
              </a:rPr>
              <a:t> </a:t>
            </a:r>
            <a:r>
              <a:rPr lang="en-US" sz="1600">
                <a:solidFill>
                  <a:schemeClr val="accent1">
                    <a:lumMod val="10000"/>
                  </a:schemeClr>
                </a:solidFill>
                <a:latin typeface="Arial"/>
                <a:cs typeface="Arial"/>
              </a:rPr>
              <a:t>that help people make informed choices, adapt and respond to the changing labour market.</a:t>
            </a:r>
          </a:p>
          <a:p>
            <a:pPr marL="285750" indent="-285750">
              <a:lnSpc>
                <a:spcPct val="150000"/>
              </a:lnSpc>
              <a:spcAft>
                <a:spcPts val="800"/>
              </a:spcAft>
              <a:buClrTx/>
              <a:buFont typeface="Arial" panose="020B0604020202020204" pitchFamily="34" charset="0"/>
              <a:buChar char="•"/>
            </a:pPr>
            <a:endParaRPr lang="en-US" sz="1600">
              <a:solidFill>
                <a:schemeClr val="accent1">
                  <a:lumMod val="10000"/>
                </a:schemeClr>
              </a:solidFill>
              <a:latin typeface="Arial"/>
              <a:cs typeface="Arial"/>
            </a:endParaRPr>
          </a:p>
          <a:p>
            <a:pPr marL="285750" indent="-285750">
              <a:lnSpc>
                <a:spcPct val="150000"/>
              </a:lnSpc>
              <a:spcAft>
                <a:spcPts val="800"/>
              </a:spcAft>
              <a:buClrTx/>
              <a:buFont typeface="Arial" panose="020B0604020202020204" pitchFamily="34" charset="0"/>
              <a:buChar char="•"/>
            </a:pPr>
            <a:r>
              <a:rPr lang="en-US" sz="1600" b="1">
                <a:solidFill>
                  <a:srgbClr val="142B52"/>
                </a:solidFill>
                <a:latin typeface="Arial"/>
                <a:cs typeface="Arial"/>
              </a:rPr>
              <a:t>Skills are given currency</a:t>
            </a:r>
            <a:r>
              <a:rPr lang="en-US" sz="1600">
                <a:solidFill>
                  <a:schemeClr val="accent1">
                    <a:lumMod val="10000"/>
                  </a:schemeClr>
                </a:solidFill>
                <a:latin typeface="Arial"/>
                <a:cs typeface="Arial"/>
              </a:rPr>
              <a:t>, and the development of the skills to manage a career and thrive in the world of work are a cornerstone of all learning, education and employment related support.</a:t>
            </a:r>
            <a:endParaRPr lang="en-GB" sz="1600">
              <a:solidFill>
                <a:schemeClr val="accent1">
                  <a:lumMod val="10000"/>
                </a:schemeClr>
              </a:solidFill>
              <a:latin typeface="Arial"/>
              <a:cs typeface="Arial"/>
            </a:endParaRPr>
          </a:p>
        </p:txBody>
      </p:sp>
      <p:sp>
        <p:nvSpPr>
          <p:cNvPr id="16" name="Google Shape;322;p4">
            <a:extLst>
              <a:ext uri="{FF2B5EF4-FFF2-40B4-BE49-F238E27FC236}">
                <a16:creationId xmlns:a16="http://schemas.microsoft.com/office/drawing/2014/main" id="{1D18A74A-C8EF-463F-BC12-EC611AB45585}"/>
              </a:ext>
            </a:extLst>
          </p:cNvPr>
          <p:cNvSpPr txBox="1">
            <a:spLocks/>
          </p:cNvSpPr>
          <p:nvPr/>
        </p:nvSpPr>
        <p:spPr>
          <a:xfrm>
            <a:off x="7848523" y="1970133"/>
            <a:ext cx="4258243"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outcome</a:t>
            </a:r>
          </a:p>
          <a:p>
            <a:pPr marL="0" indent="0">
              <a:spcAft>
                <a:spcPts val="800"/>
              </a:spcAft>
              <a:buClrTx/>
            </a:pPr>
            <a:r>
              <a:rPr lang="en-US" sz="1600">
                <a:solidFill>
                  <a:schemeClr val="accent1">
                    <a:lumMod val="10000"/>
                  </a:schemeClr>
                </a:solidFill>
                <a:latin typeface="Arial"/>
                <a:cs typeface="Arial"/>
              </a:rPr>
              <a:t>“I can describe, and I am developing, a set </a:t>
            </a:r>
            <a:br>
              <a:rPr lang="en-US" sz="1600">
                <a:solidFill>
                  <a:schemeClr val="accent1">
                    <a:lumMod val="10000"/>
                  </a:schemeClr>
                </a:solidFill>
                <a:latin typeface="Arial"/>
                <a:cs typeface="Arial"/>
              </a:rPr>
            </a:br>
            <a:r>
              <a:rPr lang="en-US" sz="1600">
                <a:solidFill>
                  <a:schemeClr val="accent1">
                    <a:lumMod val="10000"/>
                  </a:schemeClr>
                </a:solidFill>
                <a:latin typeface="Arial"/>
                <a:cs typeface="Arial"/>
              </a:rPr>
              <a:t>of skills for the world of work and that will </a:t>
            </a:r>
            <a:br>
              <a:rPr lang="en-US" sz="1600">
                <a:solidFill>
                  <a:schemeClr val="accent1">
                    <a:lumMod val="10000"/>
                  </a:schemeClr>
                </a:solidFill>
                <a:latin typeface="Arial"/>
                <a:cs typeface="Arial"/>
              </a:rPr>
            </a:br>
            <a:r>
              <a:rPr lang="en-US" sz="1600">
                <a:solidFill>
                  <a:schemeClr val="accent1">
                    <a:lumMod val="10000"/>
                  </a:schemeClr>
                </a:solidFill>
                <a:latin typeface="Arial"/>
                <a:cs typeface="Arial"/>
              </a:rPr>
              <a:t>help me manage my career.”</a:t>
            </a:r>
          </a:p>
        </p:txBody>
      </p:sp>
      <p:sp>
        <p:nvSpPr>
          <p:cNvPr id="18" name="Google Shape;322;p4">
            <a:extLst>
              <a:ext uri="{FF2B5EF4-FFF2-40B4-BE49-F238E27FC236}">
                <a16:creationId xmlns:a16="http://schemas.microsoft.com/office/drawing/2014/main" id="{6185FD4B-15AB-4870-AEC2-CDF00E864DBA}"/>
              </a:ext>
            </a:extLst>
          </p:cNvPr>
          <p:cNvSpPr txBox="1">
            <a:spLocks/>
          </p:cNvSpPr>
          <p:nvPr/>
        </p:nvSpPr>
        <p:spPr>
          <a:xfrm>
            <a:off x="7848524" y="4192151"/>
            <a:ext cx="4258243" cy="21172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equity impact</a:t>
            </a:r>
          </a:p>
          <a:p>
            <a:pPr marL="0" indent="0">
              <a:spcAft>
                <a:spcPts val="800"/>
              </a:spcAft>
              <a:buClrTx/>
            </a:pPr>
            <a:r>
              <a:rPr lang="en-US" sz="1600">
                <a:solidFill>
                  <a:schemeClr val="accent1">
                    <a:lumMod val="10000"/>
                  </a:schemeClr>
                </a:solidFill>
                <a:latin typeface="Arial"/>
                <a:cs typeface="Arial"/>
              </a:rPr>
              <a:t>Collaborating with individuals throughout </a:t>
            </a:r>
            <a:br>
              <a:rPr lang="en-US" sz="1600">
                <a:solidFill>
                  <a:schemeClr val="accent1">
                    <a:lumMod val="10000"/>
                  </a:schemeClr>
                </a:solidFill>
                <a:latin typeface="Arial"/>
                <a:cs typeface="Arial"/>
              </a:rPr>
            </a:br>
            <a:r>
              <a:rPr lang="en-US" sz="1600">
                <a:solidFill>
                  <a:schemeClr val="accent1">
                    <a:lumMod val="10000"/>
                  </a:schemeClr>
                </a:solidFill>
                <a:latin typeface="Arial"/>
                <a:cs typeface="Arial"/>
              </a:rPr>
              <a:t>their own unique journey will offer diverse and equitable experiences, enabling the development of skills and career habits </a:t>
            </a:r>
            <a:br>
              <a:rPr lang="en-US" sz="1600">
                <a:solidFill>
                  <a:schemeClr val="accent1">
                    <a:lumMod val="10000"/>
                  </a:schemeClr>
                </a:solidFill>
                <a:latin typeface="Arial"/>
                <a:cs typeface="Arial"/>
              </a:rPr>
            </a:br>
            <a:r>
              <a:rPr lang="en-US" sz="1600">
                <a:solidFill>
                  <a:schemeClr val="accent1">
                    <a:lumMod val="10000"/>
                  </a:schemeClr>
                </a:solidFill>
                <a:latin typeface="Arial"/>
                <a:cs typeface="Arial"/>
              </a:rPr>
              <a:t>that help them thrive in the future.</a:t>
            </a:r>
          </a:p>
        </p:txBody>
      </p:sp>
      <p:pic>
        <p:nvPicPr>
          <p:cNvPr id="14" name="Picture 5">
            <a:extLst>
              <a:ext uri="{FF2B5EF4-FFF2-40B4-BE49-F238E27FC236}">
                <a16:creationId xmlns:a16="http://schemas.microsoft.com/office/drawing/2014/main" id="{1453A9D1-4AE1-4010-A30D-BCE4443434C7}"/>
              </a:ext>
            </a:extLst>
          </p:cNvPr>
          <p:cNvPicPr>
            <a:picLocks noChangeAspect="1"/>
          </p:cNvPicPr>
          <p:nvPr/>
        </p:nvPicPr>
        <p:blipFill>
          <a:blip r:embed="rId3"/>
          <a:stretch>
            <a:fillRect/>
          </a:stretch>
        </p:blipFill>
        <p:spPr>
          <a:xfrm>
            <a:off x="5877104" y="5250755"/>
            <a:ext cx="1715720" cy="1712353"/>
          </a:xfrm>
          <a:prstGeom prst="rect">
            <a:avLst/>
          </a:prstGeom>
        </p:spPr>
      </p:pic>
    </p:spTree>
    <p:extLst>
      <p:ext uri="{BB962C8B-B14F-4D97-AF65-F5344CB8AC3E}">
        <p14:creationId xmlns:p14="http://schemas.microsoft.com/office/powerpoint/2010/main" val="395099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17" name="Rectangle 38">
            <a:extLst>
              <a:ext uri="{FF2B5EF4-FFF2-40B4-BE49-F238E27FC236}">
                <a16:creationId xmlns:a16="http://schemas.microsoft.com/office/drawing/2014/main" id="{24967A91-C917-6A46-B9B9-7313B8680D97}"/>
              </a:ext>
            </a:extLst>
          </p:cNvPr>
          <p:cNvSpPr/>
          <p:nvPr/>
        </p:nvSpPr>
        <p:spPr>
          <a:xfrm>
            <a:off x="7678057" y="1562270"/>
            <a:ext cx="4513942" cy="2354635"/>
          </a:xfrm>
          <a:prstGeom prst="rect">
            <a:avLst/>
          </a:prstGeom>
          <a:solidFill>
            <a:srgbClr val="6CC4DA"/>
          </a:solidFill>
          <a:ln w="12700">
            <a:miter lim="400000"/>
          </a:ln>
        </p:spPr>
        <p:txBody>
          <a:bodyPr lIns="45719" rIns="45719" anchor="ctr"/>
          <a:lstStyle/>
          <a:p>
            <a:pPr algn="ctr">
              <a:defRPr>
                <a:solidFill>
                  <a:srgbClr val="FFFFFF"/>
                </a:solidFill>
              </a:defRPr>
            </a:pPr>
            <a:endParaRPr/>
          </a:p>
        </p:txBody>
      </p:sp>
      <p:sp>
        <p:nvSpPr>
          <p:cNvPr id="19" name="Rectangle 39">
            <a:extLst>
              <a:ext uri="{FF2B5EF4-FFF2-40B4-BE49-F238E27FC236}">
                <a16:creationId xmlns:a16="http://schemas.microsoft.com/office/drawing/2014/main" id="{223544CE-52ED-7E40-BD99-4D3365A41FCB}"/>
              </a:ext>
            </a:extLst>
          </p:cNvPr>
          <p:cNvSpPr/>
          <p:nvPr/>
        </p:nvSpPr>
        <p:spPr>
          <a:xfrm>
            <a:off x="-1" y="1562271"/>
            <a:ext cx="7678058" cy="5295729"/>
          </a:xfrm>
          <a:prstGeom prst="rect">
            <a:avLst/>
          </a:prstGeom>
          <a:solidFill>
            <a:srgbClr val="F3F1EF"/>
          </a:solidFill>
          <a:ln w="12700">
            <a:miter lim="400000"/>
          </a:ln>
        </p:spPr>
        <p:txBody>
          <a:bodyPr lIns="45719" rIns="45719" anchor="ctr"/>
          <a:lstStyle/>
          <a:p>
            <a:pPr algn="ctr">
              <a:defRPr>
                <a:solidFill>
                  <a:srgbClr val="FFFFFF"/>
                </a:solidFill>
              </a:defRPr>
            </a:pPr>
            <a:endParaRPr lang="en-GB"/>
          </a:p>
        </p:txBody>
      </p:sp>
      <p:sp>
        <p:nvSpPr>
          <p:cNvPr id="23" name="Rectangle 40">
            <a:extLst>
              <a:ext uri="{FF2B5EF4-FFF2-40B4-BE49-F238E27FC236}">
                <a16:creationId xmlns:a16="http://schemas.microsoft.com/office/drawing/2014/main" id="{3E4ACDE6-2762-6F4D-BE77-336F4BED2565}"/>
              </a:ext>
            </a:extLst>
          </p:cNvPr>
          <p:cNvSpPr/>
          <p:nvPr/>
        </p:nvSpPr>
        <p:spPr>
          <a:xfrm>
            <a:off x="7678056" y="3916906"/>
            <a:ext cx="4513943" cy="2941094"/>
          </a:xfrm>
          <a:prstGeom prst="rect">
            <a:avLst/>
          </a:prstGeom>
          <a:solidFill>
            <a:srgbClr val="F7C01B"/>
          </a:solidFill>
          <a:ln w="12700">
            <a:miter lim="400000"/>
          </a:ln>
        </p:spPr>
        <p:txBody>
          <a:bodyPr lIns="45719" rIns="45719" anchor="ctr"/>
          <a:lstStyle/>
          <a:p>
            <a:pPr algn="ctr">
              <a:defRPr>
                <a:solidFill>
                  <a:srgbClr val="FFFFFF"/>
                </a:solidFill>
              </a:defRPr>
            </a:pPr>
            <a:endParaRPr/>
          </a:p>
        </p:txBody>
      </p:sp>
      <p:sp>
        <p:nvSpPr>
          <p:cNvPr id="20" name="Rectangle 3">
            <a:extLst>
              <a:ext uri="{FF2B5EF4-FFF2-40B4-BE49-F238E27FC236}">
                <a16:creationId xmlns:a16="http://schemas.microsoft.com/office/drawing/2014/main" id="{DA118787-776A-4C5B-BED8-8CD294BD4E23}"/>
              </a:ext>
            </a:extLst>
          </p:cNvPr>
          <p:cNvSpPr/>
          <p:nvPr/>
        </p:nvSpPr>
        <p:spPr>
          <a:xfrm>
            <a:off x="0" y="-1"/>
            <a:ext cx="12192000" cy="1683658"/>
          </a:xfrm>
          <a:prstGeom prst="rect">
            <a:avLst/>
          </a:prstGeom>
          <a:solidFill>
            <a:srgbClr val="142B52"/>
          </a:solidFill>
          <a:ln w="12700">
            <a:miter lim="400000"/>
          </a:ln>
        </p:spPr>
        <p:txBody>
          <a:bodyPr lIns="45719" rIns="45719" anchor="ctr"/>
          <a:lstStyle/>
          <a:p>
            <a:pPr algn="ctr">
              <a:defRPr>
                <a:solidFill>
                  <a:srgbClr val="FFFFFF"/>
                </a:solidFill>
              </a:defRPr>
            </a:pPr>
            <a:endParaRPr>
              <a:solidFill>
                <a:srgbClr val="002060"/>
              </a:solidFill>
            </a:endParaRPr>
          </a:p>
        </p:txBody>
      </p:sp>
      <p:sp>
        <p:nvSpPr>
          <p:cNvPr id="21" name="Google Shape;297;p2">
            <a:extLst>
              <a:ext uri="{FF2B5EF4-FFF2-40B4-BE49-F238E27FC236}">
                <a16:creationId xmlns:a16="http://schemas.microsoft.com/office/drawing/2014/main" id="{2F50461C-E10D-48A4-92EB-0E0F800065BE}"/>
              </a:ext>
            </a:extLst>
          </p:cNvPr>
          <p:cNvSpPr txBox="1">
            <a:spLocks noGrp="1"/>
          </p:cNvSpPr>
          <p:nvPr>
            <p:ph type="body" idx="1"/>
          </p:nvPr>
        </p:nvSpPr>
        <p:spPr>
          <a:xfrm>
            <a:off x="271263" y="286475"/>
            <a:ext cx="11649474" cy="603919"/>
          </a:xfrm>
          <a:prstGeom prst="rect">
            <a:avLst/>
          </a:prstGeom>
          <a:noFill/>
          <a:ln>
            <a:noFill/>
          </a:ln>
        </p:spPr>
        <p:txBody>
          <a:bodyPr spcFirstLastPara="1" vert="horz" wrap="square" lIns="0" tIns="0" rIns="0" bIns="0" rtlCol="0" anchor="t" anchorCtr="0">
            <a:noAutofit/>
          </a:bodyPr>
          <a:lstStyle/>
          <a:p>
            <a:pPr marL="0" indent="0">
              <a:buSzPts val="3600"/>
            </a:pPr>
            <a:r>
              <a:rPr lang="en-US" sz="2800" b="1">
                <a:latin typeface="Arial" panose="020B0604020202020204" pitchFamily="34" charset="0"/>
                <a:cs typeface="Arial" panose="020B0604020202020204" pitchFamily="34" charset="0"/>
              </a:rPr>
              <a:t>Creating person </a:t>
            </a:r>
            <a:r>
              <a:rPr lang="en-US" sz="2800" b="1" err="1">
                <a:latin typeface="Arial" panose="020B0604020202020204" pitchFamily="34" charset="0"/>
                <a:cs typeface="Arial" panose="020B0604020202020204" pitchFamily="34" charset="0"/>
              </a:rPr>
              <a:t>centred</a:t>
            </a:r>
            <a:r>
              <a:rPr lang="en-US" sz="2800" b="1">
                <a:latin typeface="Arial" panose="020B0604020202020204" pitchFamily="34" charset="0"/>
                <a:cs typeface="Arial" panose="020B0604020202020204" pitchFamily="34" charset="0"/>
              </a:rPr>
              <a:t> career services</a:t>
            </a:r>
            <a:endParaRPr sz="4400" b="1">
              <a:latin typeface="Arial" panose="020B0604020202020204" pitchFamily="34" charset="0"/>
              <a:cs typeface="Arial" panose="020B0604020202020204" pitchFamily="34" charset="0"/>
            </a:endParaRPr>
          </a:p>
        </p:txBody>
      </p:sp>
      <p:sp>
        <p:nvSpPr>
          <p:cNvPr id="22" name="Google Shape;322;p4">
            <a:extLst>
              <a:ext uri="{FF2B5EF4-FFF2-40B4-BE49-F238E27FC236}">
                <a16:creationId xmlns:a16="http://schemas.microsoft.com/office/drawing/2014/main" id="{EFA0D6AC-9019-454D-B634-D406A3D8B1B0}"/>
              </a:ext>
            </a:extLst>
          </p:cNvPr>
          <p:cNvSpPr txBox="1">
            <a:spLocks/>
          </p:cNvSpPr>
          <p:nvPr/>
        </p:nvSpPr>
        <p:spPr>
          <a:xfrm>
            <a:off x="271263" y="770608"/>
            <a:ext cx="11554977" cy="7699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2000" dirty="0">
                <a:solidFill>
                  <a:schemeClr val="bg1"/>
                </a:solidFill>
                <a:latin typeface="Arial"/>
                <a:cs typeface="Arial"/>
              </a:rPr>
              <a:t>Individuals should be involved in identifying what they need from career services based on their own circumstances and context, which leads to a flexible and </a:t>
            </a:r>
            <a:r>
              <a:rPr lang="en-US" sz="2000" dirty="0" err="1">
                <a:solidFill>
                  <a:schemeClr val="bg1"/>
                </a:solidFill>
                <a:latin typeface="Arial"/>
                <a:cs typeface="Arial"/>
              </a:rPr>
              <a:t>personalised</a:t>
            </a:r>
            <a:r>
              <a:rPr lang="en-US" sz="2000" dirty="0">
                <a:solidFill>
                  <a:schemeClr val="bg1"/>
                </a:solidFill>
                <a:latin typeface="Arial"/>
                <a:cs typeface="Arial"/>
              </a:rPr>
              <a:t> service offer.</a:t>
            </a:r>
            <a:endParaRPr lang="en-GB" sz="2000" dirty="0">
              <a:solidFill>
                <a:schemeClr val="bg1"/>
              </a:solidFill>
              <a:latin typeface="Arial"/>
              <a:cs typeface="Arial"/>
            </a:endParaRPr>
          </a:p>
        </p:txBody>
      </p:sp>
      <p:sp>
        <p:nvSpPr>
          <p:cNvPr id="12" name="Google Shape;322;p4">
            <a:extLst>
              <a:ext uri="{FF2B5EF4-FFF2-40B4-BE49-F238E27FC236}">
                <a16:creationId xmlns:a16="http://schemas.microsoft.com/office/drawing/2014/main" id="{667526C6-3B42-4310-B097-5EBC8DA1C8FF}"/>
              </a:ext>
            </a:extLst>
          </p:cNvPr>
          <p:cNvSpPr txBox="1">
            <a:spLocks/>
          </p:cNvSpPr>
          <p:nvPr/>
        </p:nvSpPr>
        <p:spPr>
          <a:xfrm>
            <a:off x="170465" y="1970133"/>
            <a:ext cx="7422358" cy="375487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change</a:t>
            </a:r>
          </a:p>
          <a:p>
            <a:pPr marL="285750" indent="-285750">
              <a:spcAft>
                <a:spcPts val="800"/>
              </a:spcAft>
              <a:buClrTx/>
              <a:buFont typeface="Arial" panose="020B0604020202020204" pitchFamily="34" charset="0"/>
              <a:buChar char="•"/>
            </a:pPr>
            <a:r>
              <a:rPr lang="en-US" sz="1600">
                <a:solidFill>
                  <a:srgbClr val="282825"/>
                </a:solidFill>
                <a:latin typeface="Arial"/>
                <a:cs typeface="Arial"/>
              </a:rPr>
              <a:t>A shift from a needs based approach to a </a:t>
            </a:r>
            <a:r>
              <a:rPr lang="en-US" sz="1600" b="1">
                <a:solidFill>
                  <a:srgbClr val="142B52"/>
                </a:solidFill>
                <a:latin typeface="Arial"/>
                <a:cs typeface="Arial"/>
              </a:rPr>
              <a:t>universal and lifelong asset based approach</a:t>
            </a:r>
            <a:r>
              <a:rPr lang="en-US" sz="1600">
                <a:solidFill>
                  <a:srgbClr val="282825"/>
                </a:solidFill>
                <a:latin typeface="Arial"/>
                <a:cs typeface="Arial"/>
              </a:rPr>
              <a:t>, focused on strengths, building agency, resilience and flexibility</a:t>
            </a:r>
          </a:p>
          <a:p>
            <a:pPr marL="285750" indent="-285750">
              <a:spcAft>
                <a:spcPts val="800"/>
              </a:spcAft>
              <a:buClrTx/>
              <a:buFont typeface="Arial" panose="020B0604020202020204" pitchFamily="34" charset="0"/>
              <a:buChar char="•"/>
            </a:pPr>
            <a:r>
              <a:rPr lang="en-US" sz="1600" b="1">
                <a:solidFill>
                  <a:srgbClr val="142B52"/>
                </a:solidFill>
                <a:latin typeface="Arial"/>
                <a:cs typeface="Arial"/>
              </a:rPr>
              <a:t>Young people’s voices are fundamental</a:t>
            </a:r>
            <a:r>
              <a:rPr lang="en-US" sz="1600" b="1">
                <a:solidFill>
                  <a:srgbClr val="282825"/>
                </a:solidFill>
                <a:latin typeface="Arial"/>
                <a:cs typeface="Arial"/>
              </a:rPr>
              <a:t> </a:t>
            </a:r>
            <a:r>
              <a:rPr lang="en-US" sz="1600">
                <a:solidFill>
                  <a:srgbClr val="282825"/>
                </a:solidFill>
                <a:latin typeface="Arial"/>
                <a:cs typeface="Arial"/>
              </a:rPr>
              <a:t>to all future career service development and delivery</a:t>
            </a:r>
          </a:p>
          <a:p>
            <a:pPr marL="285750" indent="-285750">
              <a:spcAft>
                <a:spcPts val="800"/>
              </a:spcAft>
              <a:buClrTx/>
              <a:buFont typeface="Arial" panose="020B0604020202020204" pitchFamily="34" charset="0"/>
              <a:buChar char="•"/>
            </a:pPr>
            <a:r>
              <a:rPr lang="en-US" sz="1600">
                <a:solidFill>
                  <a:srgbClr val="282825"/>
                </a:solidFill>
                <a:latin typeface="Arial"/>
                <a:cs typeface="Arial"/>
              </a:rPr>
              <a:t>Services are </a:t>
            </a:r>
            <a:r>
              <a:rPr lang="en-US" sz="1600" b="1">
                <a:solidFill>
                  <a:srgbClr val="142B52"/>
                </a:solidFill>
                <a:latin typeface="Arial"/>
                <a:cs typeface="Arial"/>
              </a:rPr>
              <a:t>more relevant, impactful and universally accessed</a:t>
            </a:r>
            <a:r>
              <a:rPr lang="en-US" sz="1600">
                <a:solidFill>
                  <a:srgbClr val="282825"/>
                </a:solidFill>
                <a:latin typeface="Arial"/>
                <a:cs typeface="Arial"/>
              </a:rPr>
              <a:t>.</a:t>
            </a:r>
          </a:p>
          <a:p>
            <a:pPr marL="285750" indent="-285750">
              <a:spcAft>
                <a:spcPts val="800"/>
              </a:spcAft>
              <a:buClrTx/>
              <a:buFont typeface="Arial" panose="020B0604020202020204" pitchFamily="34" charset="0"/>
              <a:buChar char="•"/>
            </a:pPr>
            <a:r>
              <a:rPr lang="en-US" sz="1600">
                <a:solidFill>
                  <a:srgbClr val="282825"/>
                </a:solidFill>
                <a:latin typeface="Arial"/>
                <a:cs typeface="Arial"/>
              </a:rPr>
              <a:t>Services and practitioners have space to ‘explore’ changing need on an ongoing basis through professional practice</a:t>
            </a:r>
          </a:p>
          <a:p>
            <a:pPr marL="285750" indent="-285750">
              <a:spcAft>
                <a:spcPts val="800"/>
              </a:spcAft>
              <a:buClrTx/>
              <a:buFont typeface="Arial" panose="020B0604020202020204" pitchFamily="34" charset="0"/>
              <a:buChar char="•"/>
            </a:pPr>
            <a:r>
              <a:rPr lang="en-US" sz="1600">
                <a:solidFill>
                  <a:srgbClr val="282825"/>
                </a:solidFill>
                <a:latin typeface="Arial"/>
                <a:cs typeface="Arial"/>
              </a:rPr>
              <a:t>Data sharing is enhanced in line with relevant legislation and regulations with information being shared between professionals at appropriate and relevant stages of transitions</a:t>
            </a:r>
            <a:endParaRPr lang="en-GB" sz="1800">
              <a:solidFill>
                <a:srgbClr val="282825"/>
              </a:solidFill>
              <a:latin typeface="Arial"/>
              <a:cs typeface="Arial"/>
            </a:endParaRPr>
          </a:p>
        </p:txBody>
      </p:sp>
      <p:sp>
        <p:nvSpPr>
          <p:cNvPr id="16" name="Google Shape;322;p4">
            <a:extLst>
              <a:ext uri="{FF2B5EF4-FFF2-40B4-BE49-F238E27FC236}">
                <a16:creationId xmlns:a16="http://schemas.microsoft.com/office/drawing/2014/main" id="{1D18A74A-C8EF-463F-BC12-EC611AB45585}"/>
              </a:ext>
            </a:extLst>
          </p:cNvPr>
          <p:cNvSpPr txBox="1">
            <a:spLocks/>
          </p:cNvSpPr>
          <p:nvPr/>
        </p:nvSpPr>
        <p:spPr>
          <a:xfrm>
            <a:off x="7848523" y="1970133"/>
            <a:ext cx="4258243"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outcome</a:t>
            </a:r>
          </a:p>
          <a:p>
            <a:pPr marL="0" indent="0">
              <a:spcAft>
                <a:spcPts val="800"/>
              </a:spcAft>
              <a:buClrTx/>
            </a:pPr>
            <a:r>
              <a:rPr lang="en-US" sz="1600">
                <a:solidFill>
                  <a:srgbClr val="282825"/>
                </a:solidFill>
                <a:latin typeface="Arial"/>
                <a:cs typeface="Arial"/>
              </a:rPr>
              <a:t>“I know that career services understand me, that they are there when I need them, and </a:t>
            </a:r>
            <a:br>
              <a:rPr lang="en-US" sz="1600">
                <a:solidFill>
                  <a:srgbClr val="282825"/>
                </a:solidFill>
                <a:latin typeface="Arial"/>
                <a:cs typeface="Arial"/>
              </a:rPr>
            </a:br>
            <a:r>
              <a:rPr lang="en-US" sz="1600">
                <a:solidFill>
                  <a:srgbClr val="282825"/>
                </a:solidFill>
                <a:latin typeface="Arial"/>
                <a:cs typeface="Arial"/>
              </a:rPr>
              <a:t>will help me get to where I want to be.”</a:t>
            </a:r>
          </a:p>
        </p:txBody>
      </p:sp>
      <p:sp>
        <p:nvSpPr>
          <p:cNvPr id="18" name="Google Shape;322;p4">
            <a:extLst>
              <a:ext uri="{FF2B5EF4-FFF2-40B4-BE49-F238E27FC236}">
                <a16:creationId xmlns:a16="http://schemas.microsoft.com/office/drawing/2014/main" id="{6185FD4B-15AB-4870-AEC2-CDF00E864DBA}"/>
              </a:ext>
            </a:extLst>
          </p:cNvPr>
          <p:cNvSpPr txBox="1">
            <a:spLocks/>
          </p:cNvSpPr>
          <p:nvPr/>
        </p:nvSpPr>
        <p:spPr>
          <a:xfrm>
            <a:off x="7848524" y="4079919"/>
            <a:ext cx="4258243"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equity impact</a:t>
            </a:r>
          </a:p>
          <a:p>
            <a:pPr marL="0" indent="0">
              <a:spcAft>
                <a:spcPts val="800"/>
              </a:spcAft>
              <a:buClrTx/>
            </a:pPr>
            <a:r>
              <a:rPr lang="en-US" sz="1600">
                <a:solidFill>
                  <a:srgbClr val="282825"/>
                </a:solidFill>
                <a:latin typeface="Arial"/>
                <a:cs typeface="Arial"/>
              </a:rPr>
              <a:t>Encouraging the exploration of each person’s life, interests, morals, skills and values, building a narrative of their own story, deepening self-worth and belief in their contribution to the world.</a:t>
            </a:r>
          </a:p>
        </p:txBody>
      </p:sp>
      <p:pic>
        <p:nvPicPr>
          <p:cNvPr id="13" name="Picture 7">
            <a:extLst>
              <a:ext uri="{FF2B5EF4-FFF2-40B4-BE49-F238E27FC236}">
                <a16:creationId xmlns:a16="http://schemas.microsoft.com/office/drawing/2014/main" id="{9A952B37-831F-41B3-8DE1-D5F4FC3F6FAE}"/>
              </a:ext>
            </a:extLst>
          </p:cNvPr>
          <p:cNvPicPr>
            <a:picLocks noChangeAspect="1"/>
          </p:cNvPicPr>
          <p:nvPr/>
        </p:nvPicPr>
        <p:blipFill>
          <a:blip r:embed="rId3"/>
          <a:stretch>
            <a:fillRect/>
          </a:stretch>
        </p:blipFill>
        <p:spPr>
          <a:xfrm>
            <a:off x="6144722" y="5412740"/>
            <a:ext cx="1448101" cy="1445260"/>
          </a:xfrm>
          <a:prstGeom prst="rect">
            <a:avLst/>
          </a:prstGeom>
        </p:spPr>
      </p:pic>
    </p:spTree>
    <p:extLst>
      <p:ext uri="{BB962C8B-B14F-4D97-AF65-F5344CB8AC3E}">
        <p14:creationId xmlns:p14="http://schemas.microsoft.com/office/powerpoint/2010/main" val="14534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17" name="Rectangle 38">
            <a:extLst>
              <a:ext uri="{FF2B5EF4-FFF2-40B4-BE49-F238E27FC236}">
                <a16:creationId xmlns:a16="http://schemas.microsoft.com/office/drawing/2014/main" id="{3FEB5F98-7F3D-FB45-83E7-CE2E9F8F8DE7}"/>
              </a:ext>
            </a:extLst>
          </p:cNvPr>
          <p:cNvSpPr/>
          <p:nvPr/>
        </p:nvSpPr>
        <p:spPr>
          <a:xfrm>
            <a:off x="7678057" y="1562270"/>
            <a:ext cx="4513942" cy="2354635"/>
          </a:xfrm>
          <a:prstGeom prst="rect">
            <a:avLst/>
          </a:prstGeom>
          <a:solidFill>
            <a:srgbClr val="6CC4DA"/>
          </a:solidFill>
          <a:ln w="12700">
            <a:miter lim="400000"/>
          </a:ln>
        </p:spPr>
        <p:txBody>
          <a:bodyPr lIns="45719" rIns="45719" anchor="ctr"/>
          <a:lstStyle/>
          <a:p>
            <a:pPr algn="ctr">
              <a:defRPr>
                <a:solidFill>
                  <a:srgbClr val="FFFFFF"/>
                </a:solidFill>
              </a:defRPr>
            </a:pPr>
            <a:endParaRPr/>
          </a:p>
        </p:txBody>
      </p:sp>
      <p:sp>
        <p:nvSpPr>
          <p:cNvPr id="19" name="Rectangle 39">
            <a:extLst>
              <a:ext uri="{FF2B5EF4-FFF2-40B4-BE49-F238E27FC236}">
                <a16:creationId xmlns:a16="http://schemas.microsoft.com/office/drawing/2014/main" id="{164A49C9-9D9A-124F-86B1-BFAF14202A84}"/>
              </a:ext>
            </a:extLst>
          </p:cNvPr>
          <p:cNvSpPr/>
          <p:nvPr/>
        </p:nvSpPr>
        <p:spPr>
          <a:xfrm>
            <a:off x="-1" y="1562271"/>
            <a:ext cx="7678058" cy="5295729"/>
          </a:xfrm>
          <a:prstGeom prst="rect">
            <a:avLst/>
          </a:prstGeom>
          <a:solidFill>
            <a:srgbClr val="F3F1EF"/>
          </a:solidFill>
          <a:ln w="12700">
            <a:miter lim="400000"/>
          </a:ln>
        </p:spPr>
        <p:txBody>
          <a:bodyPr lIns="45719" rIns="45719" anchor="ctr"/>
          <a:lstStyle/>
          <a:p>
            <a:pPr algn="ctr">
              <a:defRPr>
                <a:solidFill>
                  <a:srgbClr val="FFFFFF"/>
                </a:solidFill>
              </a:defRPr>
            </a:pPr>
            <a:endParaRPr lang="en-GB"/>
          </a:p>
        </p:txBody>
      </p:sp>
      <p:sp>
        <p:nvSpPr>
          <p:cNvPr id="23" name="Rectangle 40">
            <a:extLst>
              <a:ext uri="{FF2B5EF4-FFF2-40B4-BE49-F238E27FC236}">
                <a16:creationId xmlns:a16="http://schemas.microsoft.com/office/drawing/2014/main" id="{756CAE04-235E-6142-BF9B-D4358BEB5146}"/>
              </a:ext>
            </a:extLst>
          </p:cNvPr>
          <p:cNvSpPr/>
          <p:nvPr/>
        </p:nvSpPr>
        <p:spPr>
          <a:xfrm>
            <a:off x="7678056" y="3916906"/>
            <a:ext cx="4513943" cy="2941094"/>
          </a:xfrm>
          <a:prstGeom prst="rect">
            <a:avLst/>
          </a:prstGeom>
          <a:solidFill>
            <a:srgbClr val="F7C01B"/>
          </a:solidFill>
          <a:ln w="12700">
            <a:miter lim="400000"/>
          </a:ln>
        </p:spPr>
        <p:txBody>
          <a:bodyPr lIns="45719" rIns="45719" anchor="ctr"/>
          <a:lstStyle/>
          <a:p>
            <a:pPr algn="ctr">
              <a:defRPr>
                <a:solidFill>
                  <a:srgbClr val="FFFFFF"/>
                </a:solidFill>
              </a:defRPr>
            </a:pPr>
            <a:endParaRPr/>
          </a:p>
        </p:txBody>
      </p:sp>
      <p:sp>
        <p:nvSpPr>
          <p:cNvPr id="20" name="Rectangle 3">
            <a:extLst>
              <a:ext uri="{FF2B5EF4-FFF2-40B4-BE49-F238E27FC236}">
                <a16:creationId xmlns:a16="http://schemas.microsoft.com/office/drawing/2014/main" id="{DA118787-776A-4C5B-BED8-8CD294BD4E23}"/>
              </a:ext>
            </a:extLst>
          </p:cNvPr>
          <p:cNvSpPr/>
          <p:nvPr/>
        </p:nvSpPr>
        <p:spPr>
          <a:xfrm>
            <a:off x="0" y="-1"/>
            <a:ext cx="12192000" cy="1683658"/>
          </a:xfrm>
          <a:prstGeom prst="rect">
            <a:avLst/>
          </a:prstGeom>
          <a:solidFill>
            <a:srgbClr val="142B52"/>
          </a:solidFill>
          <a:ln w="12700">
            <a:miter lim="400000"/>
          </a:ln>
        </p:spPr>
        <p:txBody>
          <a:bodyPr lIns="45719" rIns="45719" anchor="ctr"/>
          <a:lstStyle/>
          <a:p>
            <a:pPr algn="ctr">
              <a:defRPr>
                <a:solidFill>
                  <a:srgbClr val="FFFFFF"/>
                </a:solidFill>
              </a:defRPr>
            </a:pPr>
            <a:endParaRPr>
              <a:solidFill>
                <a:srgbClr val="002060"/>
              </a:solidFill>
            </a:endParaRPr>
          </a:p>
        </p:txBody>
      </p:sp>
      <p:sp>
        <p:nvSpPr>
          <p:cNvPr id="21" name="Google Shape;297;p2">
            <a:extLst>
              <a:ext uri="{FF2B5EF4-FFF2-40B4-BE49-F238E27FC236}">
                <a16:creationId xmlns:a16="http://schemas.microsoft.com/office/drawing/2014/main" id="{2F50461C-E10D-48A4-92EB-0E0F800065BE}"/>
              </a:ext>
            </a:extLst>
          </p:cNvPr>
          <p:cNvSpPr txBox="1">
            <a:spLocks noGrp="1"/>
          </p:cNvSpPr>
          <p:nvPr>
            <p:ph type="body" idx="1"/>
          </p:nvPr>
        </p:nvSpPr>
        <p:spPr>
          <a:xfrm>
            <a:off x="271263" y="286475"/>
            <a:ext cx="11649474" cy="603919"/>
          </a:xfrm>
          <a:prstGeom prst="rect">
            <a:avLst/>
          </a:prstGeom>
          <a:noFill/>
          <a:ln>
            <a:noFill/>
          </a:ln>
        </p:spPr>
        <p:txBody>
          <a:bodyPr spcFirstLastPara="1" vert="horz" wrap="square" lIns="0" tIns="0" rIns="0" bIns="0" rtlCol="0" anchor="t" anchorCtr="0">
            <a:noAutofit/>
          </a:bodyPr>
          <a:lstStyle/>
          <a:p>
            <a:pPr marL="0" indent="0">
              <a:buSzPts val="3600"/>
            </a:pPr>
            <a:r>
              <a:rPr lang="en-US" sz="2800" b="1">
                <a:latin typeface="Arial" panose="020B0604020202020204" pitchFamily="34" charset="0"/>
                <a:cs typeface="Arial" panose="020B0604020202020204" pitchFamily="34" charset="0"/>
              </a:rPr>
              <a:t>Experiential career education</a:t>
            </a:r>
            <a:endParaRPr sz="4400" b="1">
              <a:latin typeface="Arial" panose="020B0604020202020204" pitchFamily="34" charset="0"/>
              <a:cs typeface="Arial" panose="020B0604020202020204" pitchFamily="34" charset="0"/>
            </a:endParaRPr>
          </a:p>
        </p:txBody>
      </p:sp>
      <p:sp>
        <p:nvSpPr>
          <p:cNvPr id="22" name="Google Shape;322;p4">
            <a:extLst>
              <a:ext uri="{FF2B5EF4-FFF2-40B4-BE49-F238E27FC236}">
                <a16:creationId xmlns:a16="http://schemas.microsoft.com/office/drawing/2014/main" id="{EFA0D6AC-9019-454D-B634-D406A3D8B1B0}"/>
              </a:ext>
            </a:extLst>
          </p:cNvPr>
          <p:cNvSpPr txBox="1">
            <a:spLocks/>
          </p:cNvSpPr>
          <p:nvPr/>
        </p:nvSpPr>
        <p:spPr>
          <a:xfrm>
            <a:off x="271263" y="770608"/>
            <a:ext cx="11554977" cy="7699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2000" dirty="0">
                <a:solidFill>
                  <a:schemeClr val="bg1"/>
                </a:solidFill>
                <a:latin typeface="Arial"/>
                <a:cs typeface="Arial"/>
              </a:rPr>
              <a:t>There should be dedicated curriculum time for experiential work-related learning in all settings.</a:t>
            </a:r>
            <a:endParaRPr lang="en-GB" sz="2000" dirty="0">
              <a:solidFill>
                <a:schemeClr val="bg1"/>
              </a:solidFill>
              <a:latin typeface="Arial"/>
              <a:cs typeface="Arial"/>
            </a:endParaRPr>
          </a:p>
        </p:txBody>
      </p:sp>
      <p:sp>
        <p:nvSpPr>
          <p:cNvPr id="12" name="Google Shape;322;p4">
            <a:extLst>
              <a:ext uri="{FF2B5EF4-FFF2-40B4-BE49-F238E27FC236}">
                <a16:creationId xmlns:a16="http://schemas.microsoft.com/office/drawing/2014/main" id="{667526C6-3B42-4310-B097-5EBC8DA1C8FF}"/>
              </a:ext>
            </a:extLst>
          </p:cNvPr>
          <p:cNvSpPr txBox="1">
            <a:spLocks/>
          </p:cNvSpPr>
          <p:nvPr/>
        </p:nvSpPr>
        <p:spPr>
          <a:xfrm>
            <a:off x="271263" y="1957851"/>
            <a:ext cx="7022815" cy="375487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dirty="0">
                <a:solidFill>
                  <a:srgbClr val="142B52"/>
                </a:solidFill>
                <a:latin typeface="Arial"/>
                <a:cs typeface="Arial"/>
              </a:rPr>
              <a:t>The change</a:t>
            </a:r>
          </a:p>
          <a:p>
            <a:pPr marL="285750" indent="-285750">
              <a:lnSpc>
                <a:spcPct val="150000"/>
              </a:lnSpc>
              <a:spcAft>
                <a:spcPts val="800"/>
              </a:spcAft>
              <a:buClrTx/>
              <a:buFont typeface="Arial" panose="020B0604020202020204" pitchFamily="34" charset="0"/>
              <a:buChar char="•"/>
            </a:pPr>
            <a:r>
              <a:rPr lang="en-US" sz="1500" dirty="0">
                <a:solidFill>
                  <a:srgbClr val="282825"/>
                </a:solidFill>
                <a:latin typeface="Arial"/>
                <a:cs typeface="Arial"/>
              </a:rPr>
              <a:t>Experiential </a:t>
            </a:r>
            <a:r>
              <a:rPr lang="en-US" sz="1500" b="1" dirty="0">
                <a:solidFill>
                  <a:srgbClr val="142B52"/>
                </a:solidFill>
                <a:latin typeface="Arial"/>
                <a:cs typeface="Arial"/>
              </a:rPr>
              <a:t>work-related learning is part of the ‘fabric’ of curriculum</a:t>
            </a:r>
            <a:r>
              <a:rPr lang="en-US" sz="1500" b="1" dirty="0">
                <a:solidFill>
                  <a:srgbClr val="282825"/>
                </a:solidFill>
                <a:latin typeface="Arial"/>
                <a:cs typeface="Arial"/>
              </a:rPr>
              <a:t> </a:t>
            </a:r>
            <a:r>
              <a:rPr lang="en-US" sz="1500" dirty="0">
                <a:solidFill>
                  <a:srgbClr val="282825"/>
                </a:solidFill>
                <a:latin typeface="Arial"/>
                <a:cs typeface="Arial"/>
              </a:rPr>
              <a:t>design and delivery in primary, secondary, college and university </a:t>
            </a:r>
          </a:p>
          <a:p>
            <a:pPr marL="285750" indent="-285750">
              <a:lnSpc>
                <a:spcPct val="150000"/>
              </a:lnSpc>
              <a:spcAft>
                <a:spcPts val="800"/>
              </a:spcAft>
              <a:buClrTx/>
              <a:buFont typeface="Arial" panose="020B0604020202020204" pitchFamily="34" charset="0"/>
              <a:buChar char="•"/>
            </a:pPr>
            <a:r>
              <a:rPr lang="en-US" sz="1500" dirty="0">
                <a:solidFill>
                  <a:srgbClr val="282825"/>
                </a:solidFill>
                <a:latin typeface="Arial"/>
                <a:cs typeface="Arial"/>
              </a:rPr>
              <a:t>Those delivering the curriculum are supported to </a:t>
            </a:r>
            <a:r>
              <a:rPr lang="en-US" sz="1500" b="1" dirty="0">
                <a:solidFill>
                  <a:srgbClr val="142B52"/>
                </a:solidFill>
                <a:latin typeface="Arial"/>
                <a:cs typeface="Arial"/>
              </a:rPr>
              <a:t>make connections to the world of work</a:t>
            </a:r>
            <a:r>
              <a:rPr lang="en-US" sz="1500" b="1" dirty="0">
                <a:solidFill>
                  <a:srgbClr val="282825"/>
                </a:solidFill>
                <a:latin typeface="Arial"/>
                <a:cs typeface="Arial"/>
              </a:rPr>
              <a:t> </a:t>
            </a:r>
          </a:p>
          <a:p>
            <a:pPr marL="285750" indent="-285750">
              <a:lnSpc>
                <a:spcPct val="150000"/>
              </a:lnSpc>
              <a:spcAft>
                <a:spcPts val="800"/>
              </a:spcAft>
              <a:buClrTx/>
              <a:buFont typeface="Arial" panose="020B0604020202020204" pitchFamily="34" charset="0"/>
              <a:buChar char="•"/>
            </a:pPr>
            <a:r>
              <a:rPr lang="en-US" sz="1500" dirty="0">
                <a:solidFill>
                  <a:srgbClr val="282825"/>
                </a:solidFill>
                <a:latin typeface="Arial"/>
                <a:cs typeface="Arial"/>
              </a:rPr>
              <a:t>Elements of the curriculum are </a:t>
            </a:r>
            <a:r>
              <a:rPr lang="en-US" sz="1500" b="1" dirty="0">
                <a:solidFill>
                  <a:srgbClr val="142B52"/>
                </a:solidFill>
                <a:latin typeface="Arial"/>
                <a:cs typeface="Arial"/>
              </a:rPr>
              <a:t>delivered in the practical setting of the workplace</a:t>
            </a:r>
          </a:p>
          <a:p>
            <a:pPr marL="285750" indent="-285750">
              <a:lnSpc>
                <a:spcPct val="150000"/>
              </a:lnSpc>
              <a:spcAft>
                <a:spcPts val="800"/>
              </a:spcAft>
              <a:buClrTx/>
              <a:buFont typeface="Arial" panose="020B0604020202020204" pitchFamily="34" charset="0"/>
              <a:buChar char="•"/>
            </a:pPr>
            <a:r>
              <a:rPr lang="en-US" sz="1500" b="1" dirty="0">
                <a:solidFill>
                  <a:srgbClr val="142B52"/>
                </a:solidFill>
                <a:latin typeface="Arial"/>
                <a:cs typeface="Arial"/>
              </a:rPr>
              <a:t>Young people understand the practical value of what they are learning</a:t>
            </a:r>
            <a:r>
              <a:rPr lang="en-US" sz="1500" b="1" dirty="0">
                <a:solidFill>
                  <a:srgbClr val="282825"/>
                </a:solidFill>
                <a:latin typeface="Arial"/>
                <a:cs typeface="Arial"/>
              </a:rPr>
              <a:t> </a:t>
            </a:r>
            <a:r>
              <a:rPr lang="en-US" sz="1500" dirty="0">
                <a:solidFill>
                  <a:srgbClr val="282825"/>
                </a:solidFill>
                <a:latin typeface="Arial"/>
                <a:cs typeface="Arial"/>
              </a:rPr>
              <a:t>and how this learning can be applied in the world of work</a:t>
            </a:r>
          </a:p>
        </p:txBody>
      </p:sp>
      <p:sp>
        <p:nvSpPr>
          <p:cNvPr id="16" name="Google Shape;322;p4">
            <a:extLst>
              <a:ext uri="{FF2B5EF4-FFF2-40B4-BE49-F238E27FC236}">
                <a16:creationId xmlns:a16="http://schemas.microsoft.com/office/drawing/2014/main" id="{1D18A74A-C8EF-463F-BC12-EC611AB45585}"/>
              </a:ext>
            </a:extLst>
          </p:cNvPr>
          <p:cNvSpPr txBox="1">
            <a:spLocks/>
          </p:cNvSpPr>
          <p:nvPr/>
        </p:nvSpPr>
        <p:spPr>
          <a:xfrm>
            <a:off x="7848523" y="1957851"/>
            <a:ext cx="3977717"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outcome</a:t>
            </a:r>
          </a:p>
          <a:p>
            <a:pPr marL="0" indent="0">
              <a:spcAft>
                <a:spcPts val="800"/>
              </a:spcAft>
              <a:buClrTx/>
            </a:pPr>
            <a:r>
              <a:rPr lang="en-US" sz="1600">
                <a:solidFill>
                  <a:srgbClr val="282825"/>
                </a:solidFill>
                <a:latin typeface="Arial"/>
                <a:cs typeface="Arial"/>
              </a:rPr>
              <a:t>“In my learning I know there will be a range of meaningful activities that are hands on and help me understand and experience fair work.”</a:t>
            </a:r>
          </a:p>
        </p:txBody>
      </p:sp>
      <p:sp>
        <p:nvSpPr>
          <p:cNvPr id="18" name="Google Shape;322;p4">
            <a:extLst>
              <a:ext uri="{FF2B5EF4-FFF2-40B4-BE49-F238E27FC236}">
                <a16:creationId xmlns:a16="http://schemas.microsoft.com/office/drawing/2014/main" id="{6185FD4B-15AB-4870-AEC2-CDF00E864DBA}"/>
              </a:ext>
            </a:extLst>
          </p:cNvPr>
          <p:cNvSpPr txBox="1">
            <a:spLocks/>
          </p:cNvSpPr>
          <p:nvPr/>
        </p:nvSpPr>
        <p:spPr>
          <a:xfrm>
            <a:off x="7848523" y="4031142"/>
            <a:ext cx="4258243"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equity impact</a:t>
            </a:r>
          </a:p>
          <a:p>
            <a:pPr marL="0" indent="0">
              <a:spcAft>
                <a:spcPts val="800"/>
              </a:spcAft>
              <a:buClrTx/>
            </a:pPr>
            <a:r>
              <a:rPr lang="en-US" sz="1600">
                <a:solidFill>
                  <a:srgbClr val="282825"/>
                </a:solidFill>
                <a:latin typeface="Arial"/>
                <a:cs typeface="Arial"/>
              </a:rPr>
              <a:t>Each individual is entitled to access fair, just and purposeful work-related learning embedded within their curriculum that aligns with their goals and ambitions. All learning incorporates equality and diversity principles that challenge and overcome entrenched ideas about the world of work, such as gender stereotypes.</a:t>
            </a:r>
          </a:p>
        </p:txBody>
      </p:sp>
      <p:pic>
        <p:nvPicPr>
          <p:cNvPr id="13" name="Picture 9">
            <a:extLst>
              <a:ext uri="{FF2B5EF4-FFF2-40B4-BE49-F238E27FC236}">
                <a16:creationId xmlns:a16="http://schemas.microsoft.com/office/drawing/2014/main" id="{11C73682-94A1-42AA-BA42-3B4E00E6120D}"/>
              </a:ext>
            </a:extLst>
          </p:cNvPr>
          <p:cNvPicPr>
            <a:picLocks noChangeAspect="1"/>
          </p:cNvPicPr>
          <p:nvPr/>
        </p:nvPicPr>
        <p:blipFill>
          <a:blip r:embed="rId3"/>
          <a:stretch>
            <a:fillRect/>
          </a:stretch>
        </p:blipFill>
        <p:spPr>
          <a:xfrm>
            <a:off x="5989245" y="5387453"/>
            <a:ext cx="1496822" cy="1493885"/>
          </a:xfrm>
          <a:prstGeom prst="rect">
            <a:avLst/>
          </a:prstGeom>
        </p:spPr>
      </p:pic>
    </p:spTree>
    <p:extLst>
      <p:ext uri="{BB962C8B-B14F-4D97-AF65-F5344CB8AC3E}">
        <p14:creationId xmlns:p14="http://schemas.microsoft.com/office/powerpoint/2010/main" val="167578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descr="Image">
            <a:extLst>
              <a:ext uri="{FF2B5EF4-FFF2-40B4-BE49-F238E27FC236}">
                <a16:creationId xmlns:a16="http://schemas.microsoft.com/office/drawing/2014/main" id="{710F5C67-F142-494E-A764-AD09F31AFC46}"/>
              </a:ext>
            </a:extLst>
          </p:cNvPr>
          <p:cNvPicPr>
            <a:picLocks noChangeAspect="1"/>
          </p:cNvPicPr>
          <p:nvPr/>
        </p:nvPicPr>
        <p:blipFill>
          <a:blip r:embed="rId2"/>
          <a:stretch>
            <a:fillRect/>
          </a:stretch>
        </p:blipFill>
        <p:spPr>
          <a:xfrm>
            <a:off x="466221" y="1494405"/>
            <a:ext cx="192412" cy="187659"/>
          </a:xfrm>
          <a:prstGeom prst="rect">
            <a:avLst/>
          </a:prstGeom>
          <a:ln w="12700">
            <a:miter lim="400000"/>
          </a:ln>
        </p:spPr>
      </p:pic>
      <p:pic>
        <p:nvPicPr>
          <p:cNvPr id="8" name="Picture 7" descr="Graphical user interface, application&#10;&#10;Description automatically generated">
            <a:extLst>
              <a:ext uri="{FF2B5EF4-FFF2-40B4-BE49-F238E27FC236}">
                <a16:creationId xmlns:a16="http://schemas.microsoft.com/office/drawing/2014/main" id="{9F7BD48B-0682-3941-B6F4-B375A3960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0"/>
            <a:ext cx="12192000" cy="6856560"/>
          </a:xfrm>
          <a:prstGeom prst="rect">
            <a:avLst/>
          </a:prstGeom>
        </p:spPr>
      </p:pic>
    </p:spTree>
    <p:extLst>
      <p:ext uri="{BB962C8B-B14F-4D97-AF65-F5344CB8AC3E}">
        <p14:creationId xmlns:p14="http://schemas.microsoft.com/office/powerpoint/2010/main" val="4274031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13" name="Rectangle 38">
            <a:extLst>
              <a:ext uri="{FF2B5EF4-FFF2-40B4-BE49-F238E27FC236}">
                <a16:creationId xmlns:a16="http://schemas.microsoft.com/office/drawing/2014/main" id="{E8286AB5-72CE-D34B-B289-8BC428F576EF}"/>
              </a:ext>
            </a:extLst>
          </p:cNvPr>
          <p:cNvSpPr/>
          <p:nvPr/>
        </p:nvSpPr>
        <p:spPr>
          <a:xfrm>
            <a:off x="7678057" y="1562270"/>
            <a:ext cx="4513942" cy="2354635"/>
          </a:xfrm>
          <a:prstGeom prst="rect">
            <a:avLst/>
          </a:prstGeom>
          <a:solidFill>
            <a:srgbClr val="6CC4DA"/>
          </a:solidFill>
          <a:ln w="12700">
            <a:miter lim="400000"/>
          </a:ln>
        </p:spPr>
        <p:txBody>
          <a:bodyPr lIns="45719" rIns="45719" anchor="ctr"/>
          <a:lstStyle/>
          <a:p>
            <a:pPr algn="ctr">
              <a:defRPr>
                <a:solidFill>
                  <a:srgbClr val="FFFFFF"/>
                </a:solidFill>
              </a:defRPr>
            </a:pPr>
            <a:endParaRPr/>
          </a:p>
        </p:txBody>
      </p:sp>
      <p:sp>
        <p:nvSpPr>
          <p:cNvPr id="14" name="Rectangle 39">
            <a:extLst>
              <a:ext uri="{FF2B5EF4-FFF2-40B4-BE49-F238E27FC236}">
                <a16:creationId xmlns:a16="http://schemas.microsoft.com/office/drawing/2014/main" id="{D07DFF9F-F1DD-3145-A5D9-E188240A491A}"/>
              </a:ext>
            </a:extLst>
          </p:cNvPr>
          <p:cNvSpPr/>
          <p:nvPr/>
        </p:nvSpPr>
        <p:spPr>
          <a:xfrm>
            <a:off x="-1" y="1562271"/>
            <a:ext cx="7678058" cy="5295729"/>
          </a:xfrm>
          <a:prstGeom prst="rect">
            <a:avLst/>
          </a:prstGeom>
          <a:solidFill>
            <a:srgbClr val="F3F1EF"/>
          </a:solidFill>
          <a:ln w="12700">
            <a:miter lim="400000"/>
          </a:ln>
        </p:spPr>
        <p:txBody>
          <a:bodyPr lIns="45719" rIns="45719" anchor="ctr"/>
          <a:lstStyle/>
          <a:p>
            <a:pPr algn="ctr">
              <a:defRPr>
                <a:solidFill>
                  <a:srgbClr val="FFFFFF"/>
                </a:solidFill>
              </a:defRPr>
            </a:pPr>
            <a:endParaRPr lang="en-GB"/>
          </a:p>
        </p:txBody>
      </p:sp>
      <p:sp>
        <p:nvSpPr>
          <p:cNvPr id="15" name="Rectangle 40">
            <a:extLst>
              <a:ext uri="{FF2B5EF4-FFF2-40B4-BE49-F238E27FC236}">
                <a16:creationId xmlns:a16="http://schemas.microsoft.com/office/drawing/2014/main" id="{44F7955B-5CEB-7342-B67F-E8890D29EBE2}"/>
              </a:ext>
            </a:extLst>
          </p:cNvPr>
          <p:cNvSpPr/>
          <p:nvPr/>
        </p:nvSpPr>
        <p:spPr>
          <a:xfrm>
            <a:off x="7678056" y="3916906"/>
            <a:ext cx="4513943" cy="2941094"/>
          </a:xfrm>
          <a:prstGeom prst="rect">
            <a:avLst/>
          </a:prstGeom>
          <a:solidFill>
            <a:srgbClr val="F7C01B"/>
          </a:solidFill>
          <a:ln w="12700">
            <a:miter lim="400000"/>
          </a:ln>
        </p:spPr>
        <p:txBody>
          <a:bodyPr lIns="45719" rIns="45719" anchor="ctr"/>
          <a:lstStyle/>
          <a:p>
            <a:pPr algn="ctr">
              <a:defRPr>
                <a:solidFill>
                  <a:srgbClr val="FFFFFF"/>
                </a:solidFill>
              </a:defRPr>
            </a:pPr>
            <a:endParaRPr/>
          </a:p>
        </p:txBody>
      </p:sp>
      <p:sp>
        <p:nvSpPr>
          <p:cNvPr id="20" name="Rectangle 3">
            <a:extLst>
              <a:ext uri="{FF2B5EF4-FFF2-40B4-BE49-F238E27FC236}">
                <a16:creationId xmlns:a16="http://schemas.microsoft.com/office/drawing/2014/main" id="{DA118787-776A-4C5B-BED8-8CD294BD4E23}"/>
              </a:ext>
            </a:extLst>
          </p:cNvPr>
          <p:cNvSpPr/>
          <p:nvPr/>
        </p:nvSpPr>
        <p:spPr>
          <a:xfrm>
            <a:off x="0" y="-1"/>
            <a:ext cx="12192000" cy="1683658"/>
          </a:xfrm>
          <a:prstGeom prst="rect">
            <a:avLst/>
          </a:prstGeom>
          <a:solidFill>
            <a:srgbClr val="142B52"/>
          </a:solidFill>
          <a:ln w="12700">
            <a:miter lim="400000"/>
          </a:ln>
        </p:spPr>
        <p:txBody>
          <a:bodyPr lIns="45719" rIns="45719" anchor="ctr"/>
          <a:lstStyle/>
          <a:p>
            <a:pPr algn="ctr">
              <a:defRPr>
                <a:solidFill>
                  <a:srgbClr val="FFFFFF"/>
                </a:solidFill>
              </a:defRPr>
            </a:pPr>
            <a:endParaRPr>
              <a:solidFill>
                <a:srgbClr val="002060"/>
              </a:solidFill>
            </a:endParaRPr>
          </a:p>
        </p:txBody>
      </p:sp>
      <p:sp>
        <p:nvSpPr>
          <p:cNvPr id="21" name="Google Shape;297;p2">
            <a:extLst>
              <a:ext uri="{FF2B5EF4-FFF2-40B4-BE49-F238E27FC236}">
                <a16:creationId xmlns:a16="http://schemas.microsoft.com/office/drawing/2014/main" id="{2F50461C-E10D-48A4-92EB-0E0F800065BE}"/>
              </a:ext>
            </a:extLst>
          </p:cNvPr>
          <p:cNvSpPr txBox="1">
            <a:spLocks noGrp="1"/>
          </p:cNvSpPr>
          <p:nvPr>
            <p:ph type="body" idx="1"/>
          </p:nvPr>
        </p:nvSpPr>
        <p:spPr>
          <a:xfrm>
            <a:off x="271263" y="286475"/>
            <a:ext cx="11649474" cy="603919"/>
          </a:xfrm>
          <a:prstGeom prst="rect">
            <a:avLst/>
          </a:prstGeom>
          <a:noFill/>
          <a:ln>
            <a:noFill/>
          </a:ln>
        </p:spPr>
        <p:txBody>
          <a:bodyPr spcFirstLastPara="1" vert="horz" wrap="square" lIns="0" tIns="0" rIns="0" bIns="0" rtlCol="0" anchor="t" anchorCtr="0">
            <a:noAutofit/>
          </a:bodyPr>
          <a:lstStyle/>
          <a:p>
            <a:pPr marL="0" indent="0">
              <a:buSzPts val="3600"/>
            </a:pPr>
            <a:r>
              <a:rPr lang="en-US" sz="2800" b="1">
                <a:latin typeface="Arial" panose="020B0604020202020204" pitchFamily="34" charset="0"/>
                <a:cs typeface="Arial" panose="020B0604020202020204" pitchFamily="34" charset="0"/>
              </a:rPr>
              <a:t>Community based services</a:t>
            </a:r>
            <a:endParaRPr sz="4400" b="1">
              <a:latin typeface="Arial" panose="020B0604020202020204" pitchFamily="34" charset="0"/>
              <a:cs typeface="Arial" panose="020B0604020202020204" pitchFamily="34" charset="0"/>
            </a:endParaRPr>
          </a:p>
        </p:txBody>
      </p:sp>
      <p:sp>
        <p:nvSpPr>
          <p:cNvPr id="22" name="Google Shape;322;p4">
            <a:extLst>
              <a:ext uri="{FF2B5EF4-FFF2-40B4-BE49-F238E27FC236}">
                <a16:creationId xmlns:a16="http://schemas.microsoft.com/office/drawing/2014/main" id="{EFA0D6AC-9019-454D-B634-D406A3D8B1B0}"/>
              </a:ext>
            </a:extLst>
          </p:cNvPr>
          <p:cNvSpPr txBox="1">
            <a:spLocks/>
          </p:cNvSpPr>
          <p:nvPr/>
        </p:nvSpPr>
        <p:spPr>
          <a:xfrm>
            <a:off x="271263" y="770608"/>
            <a:ext cx="11554977" cy="7699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2000">
                <a:solidFill>
                  <a:schemeClr val="bg1"/>
                </a:solidFill>
                <a:latin typeface="Arial"/>
                <a:cs typeface="Arial"/>
              </a:rPr>
              <a:t>Career services should be delivered within communities in a way that is aligned to social justice values and provides access to consistent national services.</a:t>
            </a:r>
            <a:endParaRPr lang="en-GB" sz="2000">
              <a:solidFill>
                <a:schemeClr val="bg1"/>
              </a:solidFill>
              <a:latin typeface="Arial"/>
              <a:cs typeface="Arial"/>
            </a:endParaRPr>
          </a:p>
        </p:txBody>
      </p:sp>
      <p:sp>
        <p:nvSpPr>
          <p:cNvPr id="12" name="Google Shape;322;p4">
            <a:extLst>
              <a:ext uri="{FF2B5EF4-FFF2-40B4-BE49-F238E27FC236}">
                <a16:creationId xmlns:a16="http://schemas.microsoft.com/office/drawing/2014/main" id="{667526C6-3B42-4310-B097-5EBC8DA1C8FF}"/>
              </a:ext>
            </a:extLst>
          </p:cNvPr>
          <p:cNvSpPr txBox="1">
            <a:spLocks/>
          </p:cNvSpPr>
          <p:nvPr/>
        </p:nvSpPr>
        <p:spPr>
          <a:xfrm>
            <a:off x="271263" y="1778701"/>
            <a:ext cx="7135377" cy="375487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dirty="0">
                <a:solidFill>
                  <a:srgbClr val="142B52"/>
                </a:solidFill>
                <a:latin typeface="Arial"/>
                <a:cs typeface="Arial"/>
              </a:rPr>
              <a:t>The change</a:t>
            </a:r>
          </a:p>
          <a:p>
            <a:pPr marL="285750" indent="-285750">
              <a:lnSpc>
                <a:spcPct val="150000"/>
              </a:lnSpc>
              <a:spcAft>
                <a:spcPts val="800"/>
              </a:spcAft>
              <a:buClrTx/>
              <a:buFont typeface="Arial" panose="020B0604020202020204" pitchFamily="34" charset="0"/>
              <a:buChar char="•"/>
            </a:pPr>
            <a:r>
              <a:rPr lang="en-US" sz="1500" b="1" dirty="0">
                <a:solidFill>
                  <a:srgbClr val="142B52"/>
                </a:solidFill>
                <a:latin typeface="Arial"/>
                <a:cs typeface="Arial"/>
              </a:rPr>
              <a:t>Services are available within and through the communities </a:t>
            </a:r>
            <a:r>
              <a:rPr lang="en-US" sz="1500" dirty="0">
                <a:solidFill>
                  <a:srgbClr val="282825"/>
                </a:solidFill>
                <a:latin typeface="Arial"/>
                <a:cs typeface="Arial"/>
              </a:rPr>
              <a:t>with which young people identify and those involved in delivery are trusted by their community</a:t>
            </a:r>
          </a:p>
          <a:p>
            <a:pPr marL="285750" indent="-285750">
              <a:lnSpc>
                <a:spcPct val="150000"/>
              </a:lnSpc>
              <a:spcAft>
                <a:spcPts val="800"/>
              </a:spcAft>
              <a:buClrTx/>
              <a:buFont typeface="Arial" panose="020B0604020202020204" pitchFamily="34" charset="0"/>
              <a:buChar char="•"/>
            </a:pPr>
            <a:r>
              <a:rPr lang="en-US" sz="1500" dirty="0">
                <a:solidFill>
                  <a:srgbClr val="282825"/>
                </a:solidFill>
                <a:latin typeface="Arial"/>
                <a:cs typeface="Arial"/>
              </a:rPr>
              <a:t>Services are </a:t>
            </a:r>
            <a:r>
              <a:rPr lang="en-US" sz="1500" b="1" dirty="0">
                <a:solidFill>
                  <a:srgbClr val="142B52"/>
                </a:solidFill>
                <a:latin typeface="Arial"/>
                <a:cs typeface="Arial"/>
              </a:rPr>
              <a:t>accessible and approachable and able to relate to the situation and needs</a:t>
            </a:r>
            <a:r>
              <a:rPr lang="en-US" sz="1500" b="1" dirty="0">
                <a:solidFill>
                  <a:srgbClr val="282825"/>
                </a:solidFill>
                <a:latin typeface="Arial"/>
                <a:cs typeface="Arial"/>
              </a:rPr>
              <a:t> </a:t>
            </a:r>
            <a:r>
              <a:rPr lang="en-US" sz="1500" dirty="0">
                <a:solidFill>
                  <a:srgbClr val="282825"/>
                </a:solidFill>
                <a:latin typeface="Arial"/>
                <a:cs typeface="Arial"/>
              </a:rPr>
              <a:t>of those who may otherwise be disengaged</a:t>
            </a:r>
          </a:p>
          <a:p>
            <a:pPr marL="285750" indent="-285750">
              <a:lnSpc>
                <a:spcPct val="150000"/>
              </a:lnSpc>
              <a:spcAft>
                <a:spcPts val="800"/>
              </a:spcAft>
              <a:buClrTx/>
              <a:buFont typeface="Arial" panose="020B0604020202020204" pitchFamily="34" charset="0"/>
              <a:buChar char="•"/>
            </a:pPr>
            <a:r>
              <a:rPr lang="en-US" sz="1500" dirty="0">
                <a:solidFill>
                  <a:srgbClr val="282825"/>
                </a:solidFill>
                <a:latin typeface="Arial"/>
                <a:cs typeface="Arial"/>
              </a:rPr>
              <a:t>Services are designed and delivered to </a:t>
            </a:r>
            <a:r>
              <a:rPr lang="en-US" sz="1500" b="1" dirty="0">
                <a:solidFill>
                  <a:srgbClr val="142B52"/>
                </a:solidFill>
                <a:latin typeface="Arial"/>
                <a:cs typeface="Arial"/>
              </a:rPr>
              <a:t>meet the needs of those with lived experience</a:t>
            </a:r>
            <a:r>
              <a:rPr lang="en-US" sz="1500" b="1" dirty="0">
                <a:solidFill>
                  <a:srgbClr val="282825"/>
                </a:solidFill>
                <a:latin typeface="Arial"/>
                <a:cs typeface="Arial"/>
              </a:rPr>
              <a:t> </a:t>
            </a:r>
            <a:r>
              <a:rPr lang="en-US" sz="1500" dirty="0">
                <a:solidFill>
                  <a:srgbClr val="282825"/>
                </a:solidFill>
                <a:latin typeface="Arial"/>
                <a:cs typeface="Arial"/>
              </a:rPr>
              <a:t>of protected characteristics and other equality factors </a:t>
            </a:r>
          </a:p>
          <a:p>
            <a:pPr marL="285750" indent="-285750">
              <a:lnSpc>
                <a:spcPct val="150000"/>
              </a:lnSpc>
              <a:spcAft>
                <a:spcPts val="800"/>
              </a:spcAft>
              <a:buClrTx/>
              <a:buFont typeface="Arial" panose="020B0604020202020204" pitchFamily="34" charset="0"/>
              <a:buChar char="•"/>
            </a:pPr>
            <a:r>
              <a:rPr lang="en-US" sz="1500" b="1" dirty="0">
                <a:solidFill>
                  <a:srgbClr val="142B52"/>
                </a:solidFill>
                <a:latin typeface="Arial"/>
                <a:cs typeface="Arial"/>
              </a:rPr>
              <a:t>Local Employability Partnerships </a:t>
            </a:r>
            <a:r>
              <a:rPr lang="en-US" sz="1500" dirty="0">
                <a:solidFill>
                  <a:srgbClr val="282825"/>
                </a:solidFill>
                <a:latin typeface="Arial"/>
                <a:cs typeface="Arial"/>
              </a:rPr>
              <a:t>ensure that services are integrated, and investment meets the needs of individuals and the economy</a:t>
            </a:r>
          </a:p>
          <a:p>
            <a:pPr marL="285750" indent="-285750">
              <a:lnSpc>
                <a:spcPct val="150000"/>
              </a:lnSpc>
              <a:spcAft>
                <a:spcPts val="800"/>
              </a:spcAft>
              <a:buClrTx/>
              <a:buFont typeface="Arial" panose="020B0604020202020204" pitchFamily="34" charset="0"/>
              <a:buChar char="•"/>
            </a:pPr>
            <a:r>
              <a:rPr lang="en-US" sz="1500" dirty="0">
                <a:solidFill>
                  <a:srgbClr val="282825"/>
                </a:solidFill>
                <a:latin typeface="Arial"/>
                <a:cs typeface="Arial"/>
              </a:rPr>
              <a:t>Formal career services work in </a:t>
            </a:r>
            <a:r>
              <a:rPr lang="en-US" sz="1500" b="1" dirty="0">
                <a:solidFill>
                  <a:srgbClr val="142B52"/>
                </a:solidFill>
                <a:latin typeface="Arial"/>
                <a:cs typeface="Arial"/>
              </a:rPr>
              <a:t>strong collaboration </a:t>
            </a:r>
            <a:r>
              <a:rPr lang="en-US" sz="1500" dirty="0">
                <a:solidFill>
                  <a:srgbClr val="282825"/>
                </a:solidFill>
                <a:latin typeface="Arial"/>
                <a:cs typeface="Arial"/>
              </a:rPr>
              <a:t>with LEPs to </a:t>
            </a:r>
            <a:br>
              <a:rPr lang="en-US" sz="1500" dirty="0">
                <a:solidFill>
                  <a:srgbClr val="282825"/>
                </a:solidFill>
                <a:latin typeface="Arial"/>
                <a:cs typeface="Arial"/>
              </a:rPr>
            </a:br>
            <a:r>
              <a:rPr lang="en-US" sz="1500" dirty="0">
                <a:solidFill>
                  <a:srgbClr val="282825"/>
                </a:solidFill>
                <a:latin typeface="Arial"/>
                <a:cs typeface="Arial"/>
              </a:rPr>
              <a:t>deliver, leading to an improved learner journey</a:t>
            </a:r>
            <a:endParaRPr lang="en-GB" sz="1600" dirty="0">
              <a:solidFill>
                <a:srgbClr val="282825"/>
              </a:solidFill>
              <a:latin typeface="Arial"/>
              <a:cs typeface="Arial"/>
            </a:endParaRPr>
          </a:p>
        </p:txBody>
      </p:sp>
      <p:sp>
        <p:nvSpPr>
          <p:cNvPr id="16" name="Google Shape;322;p4">
            <a:extLst>
              <a:ext uri="{FF2B5EF4-FFF2-40B4-BE49-F238E27FC236}">
                <a16:creationId xmlns:a16="http://schemas.microsoft.com/office/drawing/2014/main" id="{1D18A74A-C8EF-463F-BC12-EC611AB45585}"/>
              </a:ext>
            </a:extLst>
          </p:cNvPr>
          <p:cNvSpPr txBox="1">
            <a:spLocks/>
          </p:cNvSpPr>
          <p:nvPr/>
        </p:nvSpPr>
        <p:spPr>
          <a:xfrm>
            <a:off x="7848523" y="1778701"/>
            <a:ext cx="3723718"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outcome</a:t>
            </a:r>
          </a:p>
          <a:p>
            <a:pPr marL="0" indent="0">
              <a:spcAft>
                <a:spcPts val="800"/>
              </a:spcAft>
              <a:buClrTx/>
            </a:pPr>
            <a:r>
              <a:rPr lang="en-US" sz="1600">
                <a:solidFill>
                  <a:srgbClr val="282825"/>
                </a:solidFill>
                <a:latin typeface="Arial"/>
                <a:cs typeface="Arial"/>
              </a:rPr>
              <a:t>“I know that within my community there are people who I trust to help me explore careers and I have access to the same chances as everyone else.”</a:t>
            </a:r>
          </a:p>
        </p:txBody>
      </p:sp>
      <p:sp>
        <p:nvSpPr>
          <p:cNvPr id="18" name="Google Shape;322;p4">
            <a:extLst>
              <a:ext uri="{FF2B5EF4-FFF2-40B4-BE49-F238E27FC236}">
                <a16:creationId xmlns:a16="http://schemas.microsoft.com/office/drawing/2014/main" id="{6185FD4B-15AB-4870-AEC2-CDF00E864DBA}"/>
              </a:ext>
            </a:extLst>
          </p:cNvPr>
          <p:cNvSpPr txBox="1">
            <a:spLocks/>
          </p:cNvSpPr>
          <p:nvPr/>
        </p:nvSpPr>
        <p:spPr>
          <a:xfrm>
            <a:off x="7848525" y="4015332"/>
            <a:ext cx="3723716"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equity impact</a:t>
            </a:r>
          </a:p>
          <a:p>
            <a:pPr marL="0" indent="0">
              <a:spcAft>
                <a:spcPts val="800"/>
              </a:spcAft>
              <a:buClrTx/>
            </a:pPr>
            <a:r>
              <a:rPr lang="en-US" sz="1600">
                <a:solidFill>
                  <a:srgbClr val="282825"/>
                </a:solidFill>
                <a:latin typeface="Arial"/>
                <a:cs typeface="Arial"/>
              </a:rPr>
              <a:t>All communities, their needs and values are appreciated, understood and accepted, so there will be fair and equitable career services.</a:t>
            </a:r>
          </a:p>
        </p:txBody>
      </p:sp>
      <p:pic>
        <p:nvPicPr>
          <p:cNvPr id="17" name="Picture 11">
            <a:extLst>
              <a:ext uri="{FF2B5EF4-FFF2-40B4-BE49-F238E27FC236}">
                <a16:creationId xmlns:a16="http://schemas.microsoft.com/office/drawing/2014/main" id="{475F79C3-D04D-4100-A22D-420493E91257}"/>
              </a:ext>
            </a:extLst>
          </p:cNvPr>
          <p:cNvPicPr>
            <a:picLocks noChangeAspect="1"/>
          </p:cNvPicPr>
          <p:nvPr/>
        </p:nvPicPr>
        <p:blipFill>
          <a:blip r:embed="rId3"/>
          <a:stretch>
            <a:fillRect/>
          </a:stretch>
        </p:blipFill>
        <p:spPr>
          <a:xfrm>
            <a:off x="6329207" y="5606842"/>
            <a:ext cx="1348848" cy="1346202"/>
          </a:xfrm>
          <a:prstGeom prst="rect">
            <a:avLst/>
          </a:prstGeom>
        </p:spPr>
      </p:pic>
    </p:spTree>
    <p:extLst>
      <p:ext uri="{BB962C8B-B14F-4D97-AF65-F5344CB8AC3E}">
        <p14:creationId xmlns:p14="http://schemas.microsoft.com/office/powerpoint/2010/main" val="183256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17" name="Rectangle 38">
            <a:extLst>
              <a:ext uri="{FF2B5EF4-FFF2-40B4-BE49-F238E27FC236}">
                <a16:creationId xmlns:a16="http://schemas.microsoft.com/office/drawing/2014/main" id="{B9CFF898-5FBD-5645-A3B9-1765357531F0}"/>
              </a:ext>
            </a:extLst>
          </p:cNvPr>
          <p:cNvSpPr/>
          <p:nvPr/>
        </p:nvSpPr>
        <p:spPr>
          <a:xfrm>
            <a:off x="7678057" y="1562270"/>
            <a:ext cx="4513942" cy="2354635"/>
          </a:xfrm>
          <a:prstGeom prst="rect">
            <a:avLst/>
          </a:prstGeom>
          <a:solidFill>
            <a:srgbClr val="6CC4DA"/>
          </a:solidFill>
          <a:ln w="12700">
            <a:miter lim="400000"/>
          </a:ln>
        </p:spPr>
        <p:txBody>
          <a:bodyPr lIns="45719" rIns="45719" anchor="ctr"/>
          <a:lstStyle/>
          <a:p>
            <a:pPr algn="ctr">
              <a:defRPr>
                <a:solidFill>
                  <a:srgbClr val="FFFFFF"/>
                </a:solidFill>
              </a:defRPr>
            </a:pPr>
            <a:endParaRPr/>
          </a:p>
        </p:txBody>
      </p:sp>
      <p:sp>
        <p:nvSpPr>
          <p:cNvPr id="19" name="Rectangle 39">
            <a:extLst>
              <a:ext uri="{FF2B5EF4-FFF2-40B4-BE49-F238E27FC236}">
                <a16:creationId xmlns:a16="http://schemas.microsoft.com/office/drawing/2014/main" id="{F54F7ECC-EDEB-EC47-8FB8-80B82B917DA5}"/>
              </a:ext>
            </a:extLst>
          </p:cNvPr>
          <p:cNvSpPr/>
          <p:nvPr/>
        </p:nvSpPr>
        <p:spPr>
          <a:xfrm>
            <a:off x="-1" y="1562271"/>
            <a:ext cx="7678058" cy="5295729"/>
          </a:xfrm>
          <a:prstGeom prst="rect">
            <a:avLst/>
          </a:prstGeom>
          <a:solidFill>
            <a:srgbClr val="F3F1EF"/>
          </a:solidFill>
          <a:ln w="12700">
            <a:miter lim="400000"/>
          </a:ln>
        </p:spPr>
        <p:txBody>
          <a:bodyPr lIns="45719" rIns="45719" anchor="ctr"/>
          <a:lstStyle/>
          <a:p>
            <a:pPr algn="ctr">
              <a:defRPr>
                <a:solidFill>
                  <a:srgbClr val="FFFFFF"/>
                </a:solidFill>
              </a:defRPr>
            </a:pPr>
            <a:endParaRPr lang="en-GB"/>
          </a:p>
        </p:txBody>
      </p:sp>
      <p:sp>
        <p:nvSpPr>
          <p:cNvPr id="23" name="Rectangle 40">
            <a:extLst>
              <a:ext uri="{FF2B5EF4-FFF2-40B4-BE49-F238E27FC236}">
                <a16:creationId xmlns:a16="http://schemas.microsoft.com/office/drawing/2014/main" id="{944843FE-687A-8747-8FE8-5F189B3133A6}"/>
              </a:ext>
            </a:extLst>
          </p:cNvPr>
          <p:cNvSpPr/>
          <p:nvPr/>
        </p:nvSpPr>
        <p:spPr>
          <a:xfrm>
            <a:off x="7678056" y="3916906"/>
            <a:ext cx="4513943" cy="2941094"/>
          </a:xfrm>
          <a:prstGeom prst="rect">
            <a:avLst/>
          </a:prstGeom>
          <a:solidFill>
            <a:srgbClr val="F7C01B"/>
          </a:solidFill>
          <a:ln w="12700">
            <a:miter lim="400000"/>
          </a:ln>
        </p:spPr>
        <p:txBody>
          <a:bodyPr lIns="45719" rIns="45719" anchor="ctr"/>
          <a:lstStyle/>
          <a:p>
            <a:pPr algn="ctr">
              <a:defRPr>
                <a:solidFill>
                  <a:srgbClr val="FFFFFF"/>
                </a:solidFill>
              </a:defRPr>
            </a:pPr>
            <a:endParaRPr/>
          </a:p>
        </p:txBody>
      </p:sp>
      <p:sp>
        <p:nvSpPr>
          <p:cNvPr id="20" name="Rectangle 3">
            <a:extLst>
              <a:ext uri="{FF2B5EF4-FFF2-40B4-BE49-F238E27FC236}">
                <a16:creationId xmlns:a16="http://schemas.microsoft.com/office/drawing/2014/main" id="{DA118787-776A-4C5B-BED8-8CD294BD4E23}"/>
              </a:ext>
            </a:extLst>
          </p:cNvPr>
          <p:cNvSpPr/>
          <p:nvPr/>
        </p:nvSpPr>
        <p:spPr>
          <a:xfrm>
            <a:off x="0" y="-1"/>
            <a:ext cx="12192000" cy="1683658"/>
          </a:xfrm>
          <a:prstGeom prst="rect">
            <a:avLst/>
          </a:prstGeom>
          <a:solidFill>
            <a:srgbClr val="142B52"/>
          </a:solidFill>
          <a:ln w="12700">
            <a:miter lim="400000"/>
          </a:ln>
        </p:spPr>
        <p:txBody>
          <a:bodyPr lIns="45719" rIns="45719" anchor="ctr"/>
          <a:lstStyle/>
          <a:p>
            <a:pPr algn="ctr">
              <a:defRPr>
                <a:solidFill>
                  <a:srgbClr val="FFFFFF"/>
                </a:solidFill>
              </a:defRPr>
            </a:pPr>
            <a:endParaRPr>
              <a:solidFill>
                <a:srgbClr val="002060"/>
              </a:solidFill>
            </a:endParaRPr>
          </a:p>
        </p:txBody>
      </p:sp>
      <p:sp>
        <p:nvSpPr>
          <p:cNvPr id="21" name="Google Shape;297;p2">
            <a:extLst>
              <a:ext uri="{FF2B5EF4-FFF2-40B4-BE49-F238E27FC236}">
                <a16:creationId xmlns:a16="http://schemas.microsoft.com/office/drawing/2014/main" id="{2F50461C-E10D-48A4-92EB-0E0F800065BE}"/>
              </a:ext>
            </a:extLst>
          </p:cNvPr>
          <p:cNvSpPr txBox="1">
            <a:spLocks noGrp="1"/>
          </p:cNvSpPr>
          <p:nvPr>
            <p:ph type="body" idx="1"/>
          </p:nvPr>
        </p:nvSpPr>
        <p:spPr>
          <a:xfrm>
            <a:off x="271263" y="286475"/>
            <a:ext cx="11649474" cy="603919"/>
          </a:xfrm>
          <a:prstGeom prst="rect">
            <a:avLst/>
          </a:prstGeom>
          <a:noFill/>
          <a:ln>
            <a:noFill/>
          </a:ln>
        </p:spPr>
        <p:txBody>
          <a:bodyPr spcFirstLastPara="1" vert="horz" wrap="square" lIns="0" tIns="0" rIns="0" bIns="0" rtlCol="0" anchor="t" anchorCtr="0">
            <a:noAutofit/>
          </a:bodyPr>
          <a:lstStyle/>
          <a:p>
            <a:pPr marL="0" indent="0">
              <a:buSzPts val="3600"/>
            </a:pPr>
            <a:r>
              <a:rPr lang="en-US" sz="2800" b="1">
                <a:latin typeface="Arial" panose="020B0604020202020204" pitchFamily="34" charset="0"/>
                <a:cs typeface="Arial" panose="020B0604020202020204" pitchFamily="34" charset="0"/>
              </a:rPr>
              <a:t>Exposure to fair work</a:t>
            </a:r>
            <a:endParaRPr sz="4400" b="1">
              <a:latin typeface="Arial" panose="020B0604020202020204" pitchFamily="34" charset="0"/>
              <a:cs typeface="Arial" panose="020B0604020202020204" pitchFamily="34" charset="0"/>
            </a:endParaRPr>
          </a:p>
        </p:txBody>
      </p:sp>
      <p:sp>
        <p:nvSpPr>
          <p:cNvPr id="22" name="Google Shape;322;p4">
            <a:extLst>
              <a:ext uri="{FF2B5EF4-FFF2-40B4-BE49-F238E27FC236}">
                <a16:creationId xmlns:a16="http://schemas.microsoft.com/office/drawing/2014/main" id="{EFA0D6AC-9019-454D-B634-D406A3D8B1B0}"/>
              </a:ext>
            </a:extLst>
          </p:cNvPr>
          <p:cNvSpPr txBox="1">
            <a:spLocks/>
          </p:cNvSpPr>
          <p:nvPr/>
        </p:nvSpPr>
        <p:spPr>
          <a:xfrm>
            <a:off x="271263" y="770608"/>
            <a:ext cx="11554977" cy="7699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2000">
                <a:solidFill>
                  <a:schemeClr val="bg1"/>
                </a:solidFill>
                <a:latin typeface="Arial"/>
                <a:cs typeface="Arial"/>
              </a:rPr>
              <a:t>People should have a right to have a wide range of meaningful opportunities to experience work and understand what fair work is.</a:t>
            </a:r>
            <a:endParaRPr lang="en-GB" sz="2000">
              <a:solidFill>
                <a:schemeClr val="bg1"/>
              </a:solidFill>
              <a:latin typeface="Arial"/>
              <a:cs typeface="Arial"/>
            </a:endParaRPr>
          </a:p>
        </p:txBody>
      </p:sp>
      <p:sp>
        <p:nvSpPr>
          <p:cNvPr id="12" name="Google Shape;322;p4">
            <a:extLst>
              <a:ext uri="{FF2B5EF4-FFF2-40B4-BE49-F238E27FC236}">
                <a16:creationId xmlns:a16="http://schemas.microsoft.com/office/drawing/2014/main" id="{667526C6-3B42-4310-B097-5EBC8DA1C8FF}"/>
              </a:ext>
            </a:extLst>
          </p:cNvPr>
          <p:cNvSpPr txBox="1">
            <a:spLocks/>
          </p:cNvSpPr>
          <p:nvPr/>
        </p:nvSpPr>
        <p:spPr>
          <a:xfrm>
            <a:off x="271263" y="1713109"/>
            <a:ext cx="7321559" cy="375487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change</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Young people understand their </a:t>
            </a:r>
            <a:r>
              <a:rPr lang="en-US" sz="1500" b="1">
                <a:solidFill>
                  <a:srgbClr val="142B52"/>
                </a:solidFill>
                <a:latin typeface="Arial"/>
                <a:cs typeface="Arial"/>
              </a:rPr>
              <a:t>entitlement to work experiences </a:t>
            </a:r>
            <a:r>
              <a:rPr lang="en-US" sz="1500">
                <a:solidFill>
                  <a:srgbClr val="282825"/>
                </a:solidFill>
                <a:latin typeface="Arial"/>
                <a:cs typeface="Arial"/>
              </a:rPr>
              <a:t>at different stages of their learning journey</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Work experiences incorporate </a:t>
            </a:r>
            <a:r>
              <a:rPr lang="en-US" sz="1500" b="1">
                <a:solidFill>
                  <a:srgbClr val="142B52"/>
                </a:solidFill>
                <a:latin typeface="Arial"/>
                <a:cs typeface="Arial"/>
              </a:rPr>
              <a:t>a wide range of offers</a:t>
            </a:r>
            <a:r>
              <a:rPr lang="en-US" sz="1500">
                <a:solidFill>
                  <a:srgbClr val="282825"/>
                </a:solidFill>
                <a:latin typeface="Arial"/>
                <a:cs typeface="Arial"/>
              </a:rPr>
              <a:t>, e.g. job shadowing, mentoring, employer / sector tasters, projects, challenges and other experiences</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A systematic approach is taken to </a:t>
            </a:r>
            <a:r>
              <a:rPr lang="en-US" sz="1500" b="1">
                <a:solidFill>
                  <a:srgbClr val="142B52"/>
                </a:solidFill>
                <a:latin typeface="Arial"/>
                <a:cs typeface="Arial"/>
              </a:rPr>
              <a:t>shape services against these entitlements</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Entitlements are captured in a framework, which </a:t>
            </a:r>
            <a:r>
              <a:rPr lang="en-US" sz="1500" b="1">
                <a:solidFill>
                  <a:srgbClr val="142B52"/>
                </a:solidFill>
                <a:latin typeface="Arial"/>
                <a:cs typeface="Arial"/>
              </a:rPr>
              <a:t>defines outcomes, roles and responsibilities</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Education and career service providers </a:t>
            </a:r>
            <a:r>
              <a:rPr lang="en-US" sz="1500" b="1">
                <a:solidFill>
                  <a:srgbClr val="142B52"/>
                </a:solidFill>
                <a:latin typeface="Arial"/>
                <a:cs typeface="Arial"/>
              </a:rPr>
              <a:t>understand employer needs </a:t>
            </a:r>
            <a:br>
              <a:rPr lang="en-US" sz="1500" b="1">
                <a:solidFill>
                  <a:srgbClr val="142B52"/>
                </a:solidFill>
                <a:latin typeface="Arial"/>
                <a:cs typeface="Arial"/>
              </a:rPr>
            </a:br>
            <a:r>
              <a:rPr lang="en-US" sz="1500">
                <a:solidFill>
                  <a:srgbClr val="282825"/>
                </a:solidFill>
                <a:latin typeface="Arial"/>
                <a:cs typeface="Arial"/>
              </a:rPr>
              <a:t>and how to engage effectively to overcome barriers to participation</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Young people </a:t>
            </a:r>
            <a:r>
              <a:rPr lang="en-US" sz="1500" b="1">
                <a:solidFill>
                  <a:srgbClr val="142B52"/>
                </a:solidFill>
                <a:latin typeface="Arial"/>
                <a:cs typeface="Arial"/>
              </a:rPr>
              <a:t>understand fair work </a:t>
            </a:r>
            <a:r>
              <a:rPr lang="en-US" sz="1500">
                <a:solidFill>
                  <a:srgbClr val="282825"/>
                </a:solidFill>
                <a:latin typeface="Arial"/>
                <a:cs typeface="Arial"/>
              </a:rPr>
              <a:t>practices and </a:t>
            </a:r>
            <a:br>
              <a:rPr lang="en-US" sz="1500">
                <a:solidFill>
                  <a:srgbClr val="282825"/>
                </a:solidFill>
                <a:latin typeface="Arial"/>
                <a:cs typeface="Arial"/>
              </a:rPr>
            </a:br>
            <a:r>
              <a:rPr lang="en-US" sz="1500">
                <a:solidFill>
                  <a:srgbClr val="282825"/>
                </a:solidFill>
                <a:latin typeface="Arial"/>
                <a:cs typeface="Arial"/>
              </a:rPr>
              <a:t>their expectations of employers</a:t>
            </a:r>
            <a:endParaRPr lang="en-GB" sz="1600">
              <a:solidFill>
                <a:srgbClr val="282825"/>
              </a:solidFill>
              <a:latin typeface="Arial"/>
              <a:cs typeface="Arial"/>
            </a:endParaRPr>
          </a:p>
        </p:txBody>
      </p:sp>
      <p:sp>
        <p:nvSpPr>
          <p:cNvPr id="16" name="Google Shape;322;p4">
            <a:extLst>
              <a:ext uri="{FF2B5EF4-FFF2-40B4-BE49-F238E27FC236}">
                <a16:creationId xmlns:a16="http://schemas.microsoft.com/office/drawing/2014/main" id="{1D18A74A-C8EF-463F-BC12-EC611AB45585}"/>
              </a:ext>
            </a:extLst>
          </p:cNvPr>
          <p:cNvSpPr txBox="1">
            <a:spLocks/>
          </p:cNvSpPr>
          <p:nvPr/>
        </p:nvSpPr>
        <p:spPr>
          <a:xfrm>
            <a:off x="7848523" y="1836535"/>
            <a:ext cx="3855797"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2400" b="1">
                <a:solidFill>
                  <a:srgbClr val="142B52"/>
                </a:solidFill>
                <a:latin typeface="Arial"/>
                <a:cs typeface="Arial"/>
              </a:rPr>
              <a:t>The outcome</a:t>
            </a:r>
          </a:p>
          <a:p>
            <a:pPr marL="0" indent="0">
              <a:spcAft>
                <a:spcPts val="800"/>
              </a:spcAft>
              <a:buClrTx/>
            </a:pPr>
            <a:r>
              <a:rPr lang="en-US" sz="1600">
                <a:solidFill>
                  <a:srgbClr val="282825"/>
                </a:solidFill>
                <a:latin typeface="Arial"/>
                <a:cs typeface="Arial"/>
              </a:rPr>
              <a:t>“I know I’ll get lots of chances to explore jobs and work in different ways.”</a:t>
            </a:r>
          </a:p>
        </p:txBody>
      </p:sp>
      <p:sp>
        <p:nvSpPr>
          <p:cNvPr id="18" name="Google Shape;322;p4">
            <a:extLst>
              <a:ext uri="{FF2B5EF4-FFF2-40B4-BE49-F238E27FC236}">
                <a16:creationId xmlns:a16="http://schemas.microsoft.com/office/drawing/2014/main" id="{6185FD4B-15AB-4870-AEC2-CDF00E864DBA}"/>
              </a:ext>
            </a:extLst>
          </p:cNvPr>
          <p:cNvSpPr txBox="1">
            <a:spLocks/>
          </p:cNvSpPr>
          <p:nvPr/>
        </p:nvSpPr>
        <p:spPr>
          <a:xfrm>
            <a:off x="7848524" y="4192151"/>
            <a:ext cx="4258243"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2400" b="1">
                <a:solidFill>
                  <a:srgbClr val="142B52"/>
                </a:solidFill>
                <a:latin typeface="Arial"/>
                <a:cs typeface="Arial"/>
              </a:rPr>
              <a:t>The equity impact</a:t>
            </a:r>
          </a:p>
          <a:p>
            <a:pPr marL="0" indent="0">
              <a:spcAft>
                <a:spcPts val="800"/>
              </a:spcAft>
              <a:buClrTx/>
            </a:pPr>
            <a:r>
              <a:rPr lang="en-US" sz="1600">
                <a:solidFill>
                  <a:srgbClr val="282825"/>
                </a:solidFill>
                <a:latin typeface="Arial"/>
                <a:cs typeface="Arial"/>
              </a:rPr>
              <a:t>Every person is entitled to accessible and inclusive work-related experiences embedded within the curriculum that incorporates equality and diversity and aligns with their goals and ambitions.</a:t>
            </a:r>
          </a:p>
        </p:txBody>
      </p:sp>
      <p:pic>
        <p:nvPicPr>
          <p:cNvPr id="13" name="Picture 13">
            <a:extLst>
              <a:ext uri="{FF2B5EF4-FFF2-40B4-BE49-F238E27FC236}">
                <a16:creationId xmlns:a16="http://schemas.microsoft.com/office/drawing/2014/main" id="{93AB7629-D1C2-4555-A3EC-3ADA603735CB}"/>
              </a:ext>
            </a:extLst>
          </p:cNvPr>
          <p:cNvPicPr>
            <a:picLocks noChangeAspect="1"/>
          </p:cNvPicPr>
          <p:nvPr/>
        </p:nvPicPr>
        <p:blipFill>
          <a:blip r:embed="rId3"/>
          <a:stretch>
            <a:fillRect/>
          </a:stretch>
        </p:blipFill>
        <p:spPr>
          <a:xfrm>
            <a:off x="6319298" y="5621596"/>
            <a:ext cx="1358759" cy="1361430"/>
          </a:xfrm>
          <a:prstGeom prst="rect">
            <a:avLst/>
          </a:prstGeom>
        </p:spPr>
      </p:pic>
    </p:spTree>
    <p:extLst>
      <p:ext uri="{BB962C8B-B14F-4D97-AF65-F5344CB8AC3E}">
        <p14:creationId xmlns:p14="http://schemas.microsoft.com/office/powerpoint/2010/main" val="127934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17" name="Rectangle 38">
            <a:extLst>
              <a:ext uri="{FF2B5EF4-FFF2-40B4-BE49-F238E27FC236}">
                <a16:creationId xmlns:a16="http://schemas.microsoft.com/office/drawing/2014/main" id="{2619AA92-E40B-E64F-9725-1E356B04A55D}"/>
              </a:ext>
            </a:extLst>
          </p:cNvPr>
          <p:cNvSpPr/>
          <p:nvPr/>
        </p:nvSpPr>
        <p:spPr>
          <a:xfrm>
            <a:off x="7678057" y="1562270"/>
            <a:ext cx="4513942" cy="2354635"/>
          </a:xfrm>
          <a:prstGeom prst="rect">
            <a:avLst/>
          </a:prstGeom>
          <a:solidFill>
            <a:srgbClr val="6CC4DA"/>
          </a:solidFill>
          <a:ln w="12700">
            <a:miter lim="400000"/>
          </a:ln>
        </p:spPr>
        <p:txBody>
          <a:bodyPr lIns="45719" rIns="45719" anchor="ctr"/>
          <a:lstStyle/>
          <a:p>
            <a:pPr algn="ctr">
              <a:defRPr>
                <a:solidFill>
                  <a:srgbClr val="FFFFFF"/>
                </a:solidFill>
              </a:defRPr>
            </a:pPr>
            <a:endParaRPr/>
          </a:p>
        </p:txBody>
      </p:sp>
      <p:sp>
        <p:nvSpPr>
          <p:cNvPr id="19" name="Rectangle 39">
            <a:extLst>
              <a:ext uri="{FF2B5EF4-FFF2-40B4-BE49-F238E27FC236}">
                <a16:creationId xmlns:a16="http://schemas.microsoft.com/office/drawing/2014/main" id="{22091D76-70F9-E94A-947C-5E5DF398BF8E}"/>
              </a:ext>
            </a:extLst>
          </p:cNvPr>
          <p:cNvSpPr/>
          <p:nvPr/>
        </p:nvSpPr>
        <p:spPr>
          <a:xfrm>
            <a:off x="-1" y="1562271"/>
            <a:ext cx="7678058" cy="5295729"/>
          </a:xfrm>
          <a:prstGeom prst="rect">
            <a:avLst/>
          </a:prstGeom>
          <a:solidFill>
            <a:srgbClr val="F3F1EF"/>
          </a:solidFill>
          <a:ln w="12700">
            <a:miter lim="400000"/>
          </a:ln>
        </p:spPr>
        <p:txBody>
          <a:bodyPr lIns="45719" rIns="45719" anchor="ctr"/>
          <a:lstStyle/>
          <a:p>
            <a:pPr algn="ctr">
              <a:defRPr>
                <a:solidFill>
                  <a:srgbClr val="FFFFFF"/>
                </a:solidFill>
              </a:defRPr>
            </a:pPr>
            <a:endParaRPr lang="en-GB"/>
          </a:p>
        </p:txBody>
      </p:sp>
      <p:sp>
        <p:nvSpPr>
          <p:cNvPr id="23" name="Rectangle 40">
            <a:extLst>
              <a:ext uri="{FF2B5EF4-FFF2-40B4-BE49-F238E27FC236}">
                <a16:creationId xmlns:a16="http://schemas.microsoft.com/office/drawing/2014/main" id="{DABD8E82-907C-D14E-822B-DE613AE7DC13}"/>
              </a:ext>
            </a:extLst>
          </p:cNvPr>
          <p:cNvSpPr/>
          <p:nvPr/>
        </p:nvSpPr>
        <p:spPr>
          <a:xfrm>
            <a:off x="7678056" y="3916906"/>
            <a:ext cx="4513943" cy="2941094"/>
          </a:xfrm>
          <a:prstGeom prst="rect">
            <a:avLst/>
          </a:prstGeom>
          <a:solidFill>
            <a:srgbClr val="F7C01B"/>
          </a:solidFill>
          <a:ln w="12700">
            <a:miter lim="400000"/>
          </a:ln>
        </p:spPr>
        <p:txBody>
          <a:bodyPr lIns="45719" rIns="45719" anchor="ctr"/>
          <a:lstStyle/>
          <a:p>
            <a:pPr algn="ctr">
              <a:defRPr>
                <a:solidFill>
                  <a:srgbClr val="FFFFFF"/>
                </a:solidFill>
              </a:defRPr>
            </a:pPr>
            <a:endParaRPr/>
          </a:p>
        </p:txBody>
      </p:sp>
      <p:sp>
        <p:nvSpPr>
          <p:cNvPr id="20" name="Rectangle 3">
            <a:extLst>
              <a:ext uri="{FF2B5EF4-FFF2-40B4-BE49-F238E27FC236}">
                <a16:creationId xmlns:a16="http://schemas.microsoft.com/office/drawing/2014/main" id="{DA118787-776A-4C5B-BED8-8CD294BD4E23}"/>
              </a:ext>
            </a:extLst>
          </p:cNvPr>
          <p:cNvSpPr/>
          <p:nvPr/>
        </p:nvSpPr>
        <p:spPr>
          <a:xfrm>
            <a:off x="0" y="-1"/>
            <a:ext cx="12192000" cy="1683658"/>
          </a:xfrm>
          <a:prstGeom prst="rect">
            <a:avLst/>
          </a:prstGeom>
          <a:solidFill>
            <a:srgbClr val="142B52"/>
          </a:solidFill>
          <a:ln w="12700">
            <a:miter lim="400000"/>
          </a:ln>
        </p:spPr>
        <p:txBody>
          <a:bodyPr lIns="45719" rIns="45719" anchor="ctr"/>
          <a:lstStyle/>
          <a:p>
            <a:pPr algn="ctr">
              <a:defRPr>
                <a:solidFill>
                  <a:srgbClr val="FFFFFF"/>
                </a:solidFill>
              </a:defRPr>
            </a:pPr>
            <a:endParaRPr>
              <a:solidFill>
                <a:srgbClr val="002060"/>
              </a:solidFill>
            </a:endParaRPr>
          </a:p>
        </p:txBody>
      </p:sp>
      <p:sp>
        <p:nvSpPr>
          <p:cNvPr id="21" name="Google Shape;297;p2">
            <a:extLst>
              <a:ext uri="{FF2B5EF4-FFF2-40B4-BE49-F238E27FC236}">
                <a16:creationId xmlns:a16="http://schemas.microsoft.com/office/drawing/2014/main" id="{2F50461C-E10D-48A4-92EB-0E0F800065BE}"/>
              </a:ext>
            </a:extLst>
          </p:cNvPr>
          <p:cNvSpPr txBox="1">
            <a:spLocks noGrp="1"/>
          </p:cNvSpPr>
          <p:nvPr>
            <p:ph type="body" idx="1"/>
          </p:nvPr>
        </p:nvSpPr>
        <p:spPr>
          <a:xfrm>
            <a:off x="271263" y="286475"/>
            <a:ext cx="11649474" cy="603919"/>
          </a:xfrm>
          <a:prstGeom prst="rect">
            <a:avLst/>
          </a:prstGeom>
          <a:noFill/>
          <a:ln>
            <a:noFill/>
          </a:ln>
        </p:spPr>
        <p:txBody>
          <a:bodyPr spcFirstLastPara="1" vert="horz" wrap="square" lIns="0" tIns="0" rIns="0" bIns="0" rtlCol="0" anchor="t" anchorCtr="0">
            <a:noAutofit/>
          </a:bodyPr>
          <a:lstStyle/>
          <a:p>
            <a:pPr marL="0" indent="0">
              <a:buSzPts val="3600"/>
            </a:pPr>
            <a:r>
              <a:rPr lang="en-US" sz="2800" b="1">
                <a:latin typeface="Arial" panose="020B0604020202020204" pitchFamily="34" charset="0"/>
                <a:cs typeface="Arial" panose="020B0604020202020204" pitchFamily="34" charset="0"/>
              </a:rPr>
              <a:t>Digital enablement, empowerment and engagement</a:t>
            </a:r>
            <a:endParaRPr sz="4400" b="1">
              <a:latin typeface="Arial" panose="020B0604020202020204" pitchFamily="34" charset="0"/>
              <a:cs typeface="Arial" panose="020B0604020202020204" pitchFamily="34" charset="0"/>
            </a:endParaRPr>
          </a:p>
        </p:txBody>
      </p:sp>
      <p:sp>
        <p:nvSpPr>
          <p:cNvPr id="22" name="Google Shape;322;p4">
            <a:extLst>
              <a:ext uri="{FF2B5EF4-FFF2-40B4-BE49-F238E27FC236}">
                <a16:creationId xmlns:a16="http://schemas.microsoft.com/office/drawing/2014/main" id="{EFA0D6AC-9019-454D-B634-D406A3D8B1B0}"/>
              </a:ext>
            </a:extLst>
          </p:cNvPr>
          <p:cNvSpPr txBox="1">
            <a:spLocks/>
          </p:cNvSpPr>
          <p:nvPr/>
        </p:nvSpPr>
        <p:spPr>
          <a:xfrm>
            <a:off x="271263" y="770608"/>
            <a:ext cx="11554977" cy="7699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2000">
                <a:solidFill>
                  <a:schemeClr val="bg1"/>
                </a:solidFill>
                <a:latin typeface="Arial"/>
                <a:cs typeface="Arial"/>
              </a:rPr>
              <a:t>Enhanced digital services and online tools should be developed that present information about the world of work in an inspiring and accurate way.</a:t>
            </a:r>
            <a:endParaRPr lang="en-GB" sz="2000">
              <a:solidFill>
                <a:schemeClr val="bg1"/>
              </a:solidFill>
              <a:latin typeface="Arial"/>
              <a:cs typeface="Arial"/>
            </a:endParaRPr>
          </a:p>
        </p:txBody>
      </p:sp>
      <p:sp>
        <p:nvSpPr>
          <p:cNvPr id="12" name="Google Shape;322;p4">
            <a:extLst>
              <a:ext uri="{FF2B5EF4-FFF2-40B4-BE49-F238E27FC236}">
                <a16:creationId xmlns:a16="http://schemas.microsoft.com/office/drawing/2014/main" id="{667526C6-3B42-4310-B097-5EBC8DA1C8FF}"/>
              </a:ext>
            </a:extLst>
          </p:cNvPr>
          <p:cNvSpPr txBox="1">
            <a:spLocks/>
          </p:cNvSpPr>
          <p:nvPr/>
        </p:nvSpPr>
        <p:spPr>
          <a:xfrm>
            <a:off x="271262" y="1836535"/>
            <a:ext cx="7236327" cy="375487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change</a:t>
            </a:r>
          </a:p>
          <a:p>
            <a:pPr marL="285750" indent="-285750">
              <a:lnSpc>
                <a:spcPct val="150000"/>
              </a:lnSpc>
              <a:spcAft>
                <a:spcPts val="800"/>
              </a:spcAft>
              <a:buClrTx/>
              <a:buFont typeface="Arial" panose="020B0604020202020204" pitchFamily="34" charset="0"/>
              <a:buChar char="•"/>
            </a:pPr>
            <a:r>
              <a:rPr lang="en-US" sz="1500">
                <a:solidFill>
                  <a:schemeClr val="accent1">
                    <a:lumMod val="10000"/>
                  </a:schemeClr>
                </a:solidFill>
                <a:latin typeface="Arial"/>
                <a:cs typeface="Arial"/>
              </a:rPr>
              <a:t>A wide range of innovative digital tools provide </a:t>
            </a:r>
            <a:r>
              <a:rPr lang="en-US" sz="1500" b="1">
                <a:solidFill>
                  <a:srgbClr val="142B52"/>
                </a:solidFill>
                <a:latin typeface="Arial"/>
                <a:cs typeface="Arial"/>
              </a:rPr>
              <a:t>immersive and engaging career experiences</a:t>
            </a:r>
            <a:r>
              <a:rPr lang="en-US" sz="1500" b="1">
                <a:solidFill>
                  <a:schemeClr val="accent1">
                    <a:lumMod val="10000"/>
                  </a:schemeClr>
                </a:solidFill>
                <a:latin typeface="Arial"/>
                <a:cs typeface="Arial"/>
              </a:rPr>
              <a:t> </a:t>
            </a:r>
            <a:r>
              <a:rPr lang="en-US" sz="1500">
                <a:solidFill>
                  <a:schemeClr val="accent1">
                    <a:lumMod val="10000"/>
                  </a:schemeClr>
                </a:solidFill>
                <a:latin typeface="Arial"/>
                <a:cs typeface="Arial"/>
              </a:rPr>
              <a:t>and services aligned to the Career Development Model.</a:t>
            </a:r>
          </a:p>
          <a:p>
            <a:pPr marL="285750" indent="-285750">
              <a:lnSpc>
                <a:spcPct val="150000"/>
              </a:lnSpc>
              <a:spcAft>
                <a:spcPts val="800"/>
              </a:spcAft>
              <a:buClrTx/>
              <a:buFont typeface="Arial" panose="020B0604020202020204" pitchFamily="34" charset="0"/>
              <a:buChar char="•"/>
            </a:pPr>
            <a:r>
              <a:rPr lang="en-US" sz="1500">
                <a:solidFill>
                  <a:schemeClr val="accent1">
                    <a:lumMod val="10000"/>
                  </a:schemeClr>
                </a:solidFill>
                <a:latin typeface="Arial"/>
                <a:cs typeface="Arial"/>
              </a:rPr>
              <a:t>Digital technology </a:t>
            </a:r>
            <a:r>
              <a:rPr lang="en-US" sz="1500" b="1">
                <a:solidFill>
                  <a:schemeClr val="accent1">
                    <a:lumMod val="10000"/>
                  </a:schemeClr>
                </a:solidFill>
                <a:latin typeface="Arial"/>
                <a:cs typeface="Arial"/>
              </a:rPr>
              <a:t>connects people to the right support at the right time</a:t>
            </a:r>
            <a:r>
              <a:rPr lang="en-US" sz="1500">
                <a:solidFill>
                  <a:schemeClr val="accent1">
                    <a:lumMod val="10000"/>
                  </a:schemeClr>
                </a:solidFill>
                <a:latin typeface="Arial"/>
                <a:cs typeface="Arial"/>
              </a:rPr>
              <a:t>, in ways which are highly </a:t>
            </a:r>
            <a:r>
              <a:rPr lang="en-US" sz="1500" err="1">
                <a:solidFill>
                  <a:schemeClr val="accent1">
                    <a:lumMod val="10000"/>
                  </a:schemeClr>
                </a:solidFill>
                <a:latin typeface="Arial"/>
                <a:cs typeface="Arial"/>
              </a:rPr>
              <a:t>personalised</a:t>
            </a:r>
            <a:r>
              <a:rPr lang="en-US" sz="1500">
                <a:solidFill>
                  <a:schemeClr val="accent1">
                    <a:lumMod val="10000"/>
                  </a:schemeClr>
                </a:solidFill>
                <a:latin typeface="Arial"/>
                <a:cs typeface="Arial"/>
              </a:rPr>
              <a:t>, relevant and engage local communities.</a:t>
            </a:r>
          </a:p>
          <a:p>
            <a:pPr marL="285750" indent="-285750">
              <a:lnSpc>
                <a:spcPct val="150000"/>
              </a:lnSpc>
              <a:spcAft>
                <a:spcPts val="800"/>
              </a:spcAft>
              <a:buClrTx/>
              <a:buFont typeface="Arial" panose="020B0604020202020204" pitchFamily="34" charset="0"/>
              <a:buChar char="•"/>
            </a:pPr>
            <a:r>
              <a:rPr lang="en-US" sz="1500">
                <a:solidFill>
                  <a:schemeClr val="accent1">
                    <a:lumMod val="10000"/>
                  </a:schemeClr>
                </a:solidFill>
                <a:latin typeface="Arial"/>
                <a:cs typeface="Arial"/>
              </a:rPr>
              <a:t>Digital services are </a:t>
            </a:r>
            <a:r>
              <a:rPr lang="en-US" sz="1500" b="1">
                <a:solidFill>
                  <a:schemeClr val="accent1">
                    <a:lumMod val="10000"/>
                  </a:schemeClr>
                </a:solidFill>
                <a:latin typeface="Arial"/>
                <a:cs typeface="Arial"/>
              </a:rPr>
              <a:t>easy to access and seamlessly integrated </a:t>
            </a:r>
            <a:r>
              <a:rPr lang="en-US" sz="1500">
                <a:solidFill>
                  <a:schemeClr val="accent1">
                    <a:lumMod val="10000"/>
                  </a:schemeClr>
                </a:solidFill>
                <a:latin typeface="Arial"/>
                <a:cs typeface="Arial"/>
              </a:rPr>
              <a:t>with face-to-face delivery.</a:t>
            </a:r>
          </a:p>
          <a:p>
            <a:pPr marL="285750" indent="-285750">
              <a:lnSpc>
                <a:spcPct val="150000"/>
              </a:lnSpc>
              <a:spcAft>
                <a:spcPts val="800"/>
              </a:spcAft>
              <a:buClrTx/>
              <a:buFont typeface="Arial" panose="020B0604020202020204" pitchFamily="34" charset="0"/>
              <a:buChar char="•"/>
            </a:pPr>
            <a:r>
              <a:rPr lang="en-US" sz="1500">
                <a:solidFill>
                  <a:schemeClr val="accent1">
                    <a:lumMod val="10000"/>
                  </a:schemeClr>
                </a:solidFill>
                <a:latin typeface="Arial"/>
                <a:cs typeface="Arial"/>
              </a:rPr>
              <a:t>They provide the </a:t>
            </a:r>
            <a:r>
              <a:rPr lang="en-US" sz="1500" b="1">
                <a:solidFill>
                  <a:schemeClr val="accent1">
                    <a:lumMod val="10000"/>
                  </a:schemeClr>
                </a:solidFill>
                <a:latin typeface="Arial"/>
                <a:cs typeface="Arial"/>
              </a:rPr>
              <a:t>highest levels of trust </a:t>
            </a:r>
            <a:r>
              <a:rPr lang="en-US" sz="1500">
                <a:solidFill>
                  <a:schemeClr val="accent1">
                    <a:lumMod val="10000"/>
                  </a:schemeClr>
                </a:solidFill>
                <a:latin typeface="Arial"/>
                <a:cs typeface="Arial"/>
              </a:rPr>
              <a:t>and allow people to own their data.</a:t>
            </a:r>
          </a:p>
          <a:p>
            <a:pPr marL="285750" indent="-285750">
              <a:lnSpc>
                <a:spcPct val="150000"/>
              </a:lnSpc>
              <a:spcAft>
                <a:spcPts val="800"/>
              </a:spcAft>
              <a:buClrTx/>
              <a:buFont typeface="Arial" panose="020B0604020202020204" pitchFamily="34" charset="0"/>
              <a:buChar char="•"/>
            </a:pPr>
            <a:r>
              <a:rPr lang="en-US" sz="1500">
                <a:solidFill>
                  <a:schemeClr val="accent1">
                    <a:lumMod val="10000"/>
                  </a:schemeClr>
                </a:solidFill>
                <a:latin typeface="Arial"/>
                <a:cs typeface="Arial"/>
              </a:rPr>
              <a:t>Public investment in digital technology is </a:t>
            </a:r>
            <a:r>
              <a:rPr lang="en-US" sz="1500" b="1">
                <a:solidFill>
                  <a:schemeClr val="accent1">
                    <a:lumMod val="10000"/>
                  </a:schemeClr>
                </a:solidFill>
                <a:latin typeface="Arial"/>
                <a:cs typeface="Arial"/>
              </a:rPr>
              <a:t>systemic, fully </a:t>
            </a:r>
            <a:r>
              <a:rPr lang="en-US" sz="1500" b="1" err="1">
                <a:solidFill>
                  <a:schemeClr val="accent1">
                    <a:lumMod val="10000"/>
                  </a:schemeClr>
                </a:solidFill>
                <a:latin typeface="Arial"/>
                <a:cs typeface="Arial"/>
              </a:rPr>
              <a:t>realised</a:t>
            </a:r>
            <a:r>
              <a:rPr lang="en-US" sz="1500" b="1">
                <a:solidFill>
                  <a:schemeClr val="accent1">
                    <a:lumMod val="10000"/>
                  </a:schemeClr>
                </a:solidFill>
                <a:latin typeface="Arial"/>
                <a:cs typeface="Arial"/>
              </a:rPr>
              <a:t> and has no duplication.</a:t>
            </a:r>
            <a:endParaRPr lang="en-GB" sz="1600" b="1">
              <a:solidFill>
                <a:schemeClr val="accent1">
                  <a:lumMod val="10000"/>
                </a:schemeClr>
              </a:solidFill>
              <a:latin typeface="Arial"/>
              <a:cs typeface="Arial"/>
            </a:endParaRPr>
          </a:p>
        </p:txBody>
      </p:sp>
      <p:sp>
        <p:nvSpPr>
          <p:cNvPr id="16" name="Google Shape;322;p4">
            <a:extLst>
              <a:ext uri="{FF2B5EF4-FFF2-40B4-BE49-F238E27FC236}">
                <a16:creationId xmlns:a16="http://schemas.microsoft.com/office/drawing/2014/main" id="{1D18A74A-C8EF-463F-BC12-EC611AB45585}"/>
              </a:ext>
            </a:extLst>
          </p:cNvPr>
          <p:cNvSpPr txBox="1">
            <a:spLocks/>
          </p:cNvSpPr>
          <p:nvPr/>
        </p:nvSpPr>
        <p:spPr>
          <a:xfrm>
            <a:off x="7848523" y="1778701"/>
            <a:ext cx="4258243"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outcome</a:t>
            </a:r>
          </a:p>
          <a:p>
            <a:pPr marL="0" indent="0">
              <a:lnSpc>
                <a:spcPct val="150000"/>
              </a:lnSpc>
              <a:spcAft>
                <a:spcPts val="800"/>
              </a:spcAft>
              <a:buClrTx/>
            </a:pPr>
            <a:r>
              <a:rPr lang="en-US" sz="1600">
                <a:solidFill>
                  <a:schemeClr val="accent1">
                    <a:lumMod val="10000"/>
                  </a:schemeClr>
                </a:solidFill>
                <a:latin typeface="Arial"/>
                <a:cs typeface="Arial"/>
              </a:rPr>
              <a:t>“I find digital information and activities more inspiring, current, relevant and self explanatory.”</a:t>
            </a:r>
          </a:p>
        </p:txBody>
      </p:sp>
      <p:sp>
        <p:nvSpPr>
          <p:cNvPr id="18" name="Google Shape;322;p4">
            <a:extLst>
              <a:ext uri="{FF2B5EF4-FFF2-40B4-BE49-F238E27FC236}">
                <a16:creationId xmlns:a16="http://schemas.microsoft.com/office/drawing/2014/main" id="{6185FD4B-15AB-4870-AEC2-CDF00E864DBA}"/>
              </a:ext>
            </a:extLst>
          </p:cNvPr>
          <p:cNvSpPr txBox="1">
            <a:spLocks/>
          </p:cNvSpPr>
          <p:nvPr/>
        </p:nvSpPr>
        <p:spPr>
          <a:xfrm>
            <a:off x="7848523" y="3916905"/>
            <a:ext cx="4258244"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equity impact</a:t>
            </a:r>
          </a:p>
          <a:p>
            <a:pPr marL="0" indent="0">
              <a:lnSpc>
                <a:spcPct val="150000"/>
              </a:lnSpc>
              <a:spcAft>
                <a:spcPts val="800"/>
              </a:spcAft>
              <a:buClrTx/>
            </a:pPr>
            <a:r>
              <a:rPr lang="en-US" sz="1600">
                <a:solidFill>
                  <a:schemeClr val="accent1">
                    <a:lumMod val="10000"/>
                  </a:schemeClr>
                </a:solidFill>
                <a:latin typeface="Arial"/>
                <a:cs typeface="Arial"/>
              </a:rPr>
              <a:t>Through the development of inclusive, accessible digital services and tools all people can access inspiring, trusted and relevant content. This is complemented with access to professionally qualified, impartial 1:1 support to use, navigate, and process information..</a:t>
            </a:r>
          </a:p>
        </p:txBody>
      </p:sp>
      <p:pic>
        <p:nvPicPr>
          <p:cNvPr id="13" name="Picture 15">
            <a:extLst>
              <a:ext uri="{FF2B5EF4-FFF2-40B4-BE49-F238E27FC236}">
                <a16:creationId xmlns:a16="http://schemas.microsoft.com/office/drawing/2014/main" id="{009E20F5-2EB5-46AD-B66E-5A4E4850BFC4}"/>
              </a:ext>
            </a:extLst>
          </p:cNvPr>
          <p:cNvPicPr>
            <a:picLocks noChangeAspect="1"/>
          </p:cNvPicPr>
          <p:nvPr/>
        </p:nvPicPr>
        <p:blipFill>
          <a:blip r:embed="rId3"/>
          <a:stretch>
            <a:fillRect/>
          </a:stretch>
        </p:blipFill>
        <p:spPr>
          <a:xfrm>
            <a:off x="6316964" y="5596401"/>
            <a:ext cx="1361091" cy="1361091"/>
          </a:xfrm>
          <a:prstGeom prst="rect">
            <a:avLst/>
          </a:prstGeom>
        </p:spPr>
      </p:pic>
    </p:spTree>
    <p:extLst>
      <p:ext uri="{BB962C8B-B14F-4D97-AF65-F5344CB8AC3E}">
        <p14:creationId xmlns:p14="http://schemas.microsoft.com/office/powerpoint/2010/main" val="105525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17" name="Rectangle 38">
            <a:extLst>
              <a:ext uri="{FF2B5EF4-FFF2-40B4-BE49-F238E27FC236}">
                <a16:creationId xmlns:a16="http://schemas.microsoft.com/office/drawing/2014/main" id="{BF57D9D3-56EF-304A-BB64-5B18F75C60C2}"/>
              </a:ext>
            </a:extLst>
          </p:cNvPr>
          <p:cNvSpPr/>
          <p:nvPr/>
        </p:nvSpPr>
        <p:spPr>
          <a:xfrm>
            <a:off x="7678057" y="1562270"/>
            <a:ext cx="4513942" cy="2354635"/>
          </a:xfrm>
          <a:prstGeom prst="rect">
            <a:avLst/>
          </a:prstGeom>
          <a:solidFill>
            <a:srgbClr val="6CC4DA"/>
          </a:solidFill>
          <a:ln w="12700">
            <a:miter lim="400000"/>
          </a:ln>
        </p:spPr>
        <p:txBody>
          <a:bodyPr lIns="45719" rIns="45719" anchor="ctr"/>
          <a:lstStyle/>
          <a:p>
            <a:pPr algn="ctr">
              <a:defRPr>
                <a:solidFill>
                  <a:srgbClr val="FFFFFF"/>
                </a:solidFill>
              </a:defRPr>
            </a:pPr>
            <a:endParaRPr/>
          </a:p>
        </p:txBody>
      </p:sp>
      <p:sp>
        <p:nvSpPr>
          <p:cNvPr id="19" name="Rectangle 39">
            <a:extLst>
              <a:ext uri="{FF2B5EF4-FFF2-40B4-BE49-F238E27FC236}">
                <a16:creationId xmlns:a16="http://schemas.microsoft.com/office/drawing/2014/main" id="{7FAB387B-F394-074D-A90B-77B45327E092}"/>
              </a:ext>
            </a:extLst>
          </p:cNvPr>
          <p:cNvSpPr/>
          <p:nvPr/>
        </p:nvSpPr>
        <p:spPr>
          <a:xfrm>
            <a:off x="-1" y="1562271"/>
            <a:ext cx="7678058" cy="5295729"/>
          </a:xfrm>
          <a:prstGeom prst="rect">
            <a:avLst/>
          </a:prstGeom>
          <a:solidFill>
            <a:schemeClr val="bg1"/>
          </a:solidFill>
          <a:ln w="12700">
            <a:miter lim="400000"/>
          </a:ln>
        </p:spPr>
        <p:txBody>
          <a:bodyPr lIns="45719" rIns="45719" anchor="ctr"/>
          <a:lstStyle/>
          <a:p>
            <a:pPr algn="ctr">
              <a:defRPr>
                <a:solidFill>
                  <a:srgbClr val="FFFFFF"/>
                </a:solidFill>
              </a:defRPr>
            </a:pPr>
            <a:endParaRPr lang="en-GB"/>
          </a:p>
        </p:txBody>
      </p:sp>
      <p:sp>
        <p:nvSpPr>
          <p:cNvPr id="23" name="Rectangle 40">
            <a:extLst>
              <a:ext uri="{FF2B5EF4-FFF2-40B4-BE49-F238E27FC236}">
                <a16:creationId xmlns:a16="http://schemas.microsoft.com/office/drawing/2014/main" id="{546C060A-1EF0-9A4D-B0E2-D56A77F2AB2D}"/>
              </a:ext>
            </a:extLst>
          </p:cNvPr>
          <p:cNvSpPr/>
          <p:nvPr/>
        </p:nvSpPr>
        <p:spPr>
          <a:xfrm>
            <a:off x="7678056" y="3916906"/>
            <a:ext cx="4513943" cy="2941094"/>
          </a:xfrm>
          <a:prstGeom prst="rect">
            <a:avLst/>
          </a:prstGeom>
          <a:solidFill>
            <a:srgbClr val="F7C01B"/>
          </a:solidFill>
          <a:ln w="12700">
            <a:miter lim="400000"/>
          </a:ln>
        </p:spPr>
        <p:txBody>
          <a:bodyPr lIns="45719" rIns="45719" anchor="ctr"/>
          <a:lstStyle/>
          <a:p>
            <a:pPr algn="ctr">
              <a:defRPr>
                <a:solidFill>
                  <a:srgbClr val="FFFFFF"/>
                </a:solidFill>
              </a:defRPr>
            </a:pPr>
            <a:endParaRPr/>
          </a:p>
        </p:txBody>
      </p:sp>
      <p:sp>
        <p:nvSpPr>
          <p:cNvPr id="20" name="Rectangle 3">
            <a:extLst>
              <a:ext uri="{FF2B5EF4-FFF2-40B4-BE49-F238E27FC236}">
                <a16:creationId xmlns:a16="http://schemas.microsoft.com/office/drawing/2014/main" id="{DA118787-776A-4C5B-BED8-8CD294BD4E23}"/>
              </a:ext>
            </a:extLst>
          </p:cNvPr>
          <p:cNvSpPr/>
          <p:nvPr/>
        </p:nvSpPr>
        <p:spPr>
          <a:xfrm>
            <a:off x="0" y="-1"/>
            <a:ext cx="12192000" cy="1683658"/>
          </a:xfrm>
          <a:prstGeom prst="rect">
            <a:avLst/>
          </a:prstGeom>
          <a:solidFill>
            <a:srgbClr val="142B52"/>
          </a:solidFill>
          <a:ln w="12700">
            <a:miter lim="400000"/>
          </a:ln>
        </p:spPr>
        <p:txBody>
          <a:bodyPr lIns="45719" rIns="45719" anchor="ctr"/>
          <a:lstStyle/>
          <a:p>
            <a:pPr algn="ctr">
              <a:defRPr>
                <a:solidFill>
                  <a:srgbClr val="FFFFFF"/>
                </a:solidFill>
              </a:defRPr>
            </a:pPr>
            <a:endParaRPr>
              <a:solidFill>
                <a:srgbClr val="002060"/>
              </a:solidFill>
            </a:endParaRPr>
          </a:p>
        </p:txBody>
      </p:sp>
      <p:sp>
        <p:nvSpPr>
          <p:cNvPr id="21" name="Google Shape;297;p2">
            <a:extLst>
              <a:ext uri="{FF2B5EF4-FFF2-40B4-BE49-F238E27FC236}">
                <a16:creationId xmlns:a16="http://schemas.microsoft.com/office/drawing/2014/main" id="{2F50461C-E10D-48A4-92EB-0E0F800065BE}"/>
              </a:ext>
            </a:extLst>
          </p:cNvPr>
          <p:cNvSpPr txBox="1">
            <a:spLocks noGrp="1"/>
          </p:cNvSpPr>
          <p:nvPr>
            <p:ph type="body" idx="1"/>
          </p:nvPr>
        </p:nvSpPr>
        <p:spPr>
          <a:xfrm>
            <a:off x="271263" y="286475"/>
            <a:ext cx="11649474" cy="603919"/>
          </a:xfrm>
          <a:prstGeom prst="rect">
            <a:avLst/>
          </a:prstGeom>
          <a:noFill/>
          <a:ln>
            <a:noFill/>
          </a:ln>
        </p:spPr>
        <p:txBody>
          <a:bodyPr spcFirstLastPara="1" vert="horz" wrap="square" lIns="0" tIns="0" rIns="0" bIns="0" rtlCol="0" anchor="t" anchorCtr="0">
            <a:noAutofit/>
          </a:bodyPr>
          <a:lstStyle/>
          <a:p>
            <a:pPr marL="0" indent="0">
              <a:buSzPts val="3600"/>
            </a:pPr>
            <a:r>
              <a:rPr lang="en-US" sz="2800" b="1">
                <a:latin typeface="Arial" panose="020B0604020202020204" pitchFamily="34" charset="0"/>
                <a:cs typeface="Arial" panose="020B0604020202020204" pitchFamily="34" charset="0"/>
              </a:rPr>
              <a:t>Clear roles for the delivery of career services</a:t>
            </a:r>
          </a:p>
        </p:txBody>
      </p:sp>
      <p:sp>
        <p:nvSpPr>
          <p:cNvPr id="22" name="Google Shape;322;p4">
            <a:extLst>
              <a:ext uri="{FF2B5EF4-FFF2-40B4-BE49-F238E27FC236}">
                <a16:creationId xmlns:a16="http://schemas.microsoft.com/office/drawing/2014/main" id="{EFA0D6AC-9019-454D-B634-D406A3D8B1B0}"/>
              </a:ext>
            </a:extLst>
          </p:cNvPr>
          <p:cNvSpPr txBox="1">
            <a:spLocks/>
          </p:cNvSpPr>
          <p:nvPr/>
        </p:nvSpPr>
        <p:spPr>
          <a:xfrm>
            <a:off x="271263" y="770608"/>
            <a:ext cx="11554977" cy="7699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2000">
                <a:solidFill>
                  <a:schemeClr val="bg1"/>
                </a:solidFill>
                <a:latin typeface="Arial"/>
                <a:cs typeface="Arial"/>
              </a:rPr>
              <a:t>Where appropriate, the roles across career services should be defined, to deliver the career development model in a coherent way.</a:t>
            </a:r>
          </a:p>
        </p:txBody>
      </p:sp>
      <p:sp>
        <p:nvSpPr>
          <p:cNvPr id="12" name="Google Shape;322;p4">
            <a:extLst>
              <a:ext uri="{FF2B5EF4-FFF2-40B4-BE49-F238E27FC236}">
                <a16:creationId xmlns:a16="http://schemas.microsoft.com/office/drawing/2014/main" id="{667526C6-3B42-4310-B097-5EBC8DA1C8FF}"/>
              </a:ext>
            </a:extLst>
          </p:cNvPr>
          <p:cNvSpPr txBox="1">
            <a:spLocks/>
          </p:cNvSpPr>
          <p:nvPr/>
        </p:nvSpPr>
        <p:spPr>
          <a:xfrm>
            <a:off x="271263" y="1778701"/>
            <a:ext cx="7135377" cy="375487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change</a:t>
            </a:r>
          </a:p>
          <a:p>
            <a:pPr marL="285750" indent="-285750">
              <a:lnSpc>
                <a:spcPct val="150000"/>
              </a:lnSpc>
              <a:spcAft>
                <a:spcPts val="800"/>
              </a:spcAft>
              <a:buClrTx/>
              <a:buFont typeface="Arial" panose="020B0604020202020204" pitchFamily="34" charset="0"/>
              <a:buChar char="•"/>
            </a:pPr>
            <a:r>
              <a:rPr lang="en-US" sz="1500" b="1">
                <a:solidFill>
                  <a:srgbClr val="142B52"/>
                </a:solidFill>
                <a:latin typeface="Arial"/>
                <a:cs typeface="Arial"/>
              </a:rPr>
              <a:t>Young people know who can help</a:t>
            </a:r>
            <a:r>
              <a:rPr lang="en-US" sz="1500">
                <a:solidFill>
                  <a:srgbClr val="282825"/>
                </a:solidFill>
                <a:latin typeface="Arial"/>
                <a:cs typeface="Arial"/>
              </a:rPr>
              <a:t>, accessing the right support at the right time.</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A </a:t>
            </a:r>
            <a:r>
              <a:rPr lang="en-US" sz="1500" b="1">
                <a:solidFill>
                  <a:srgbClr val="142B52"/>
                </a:solidFill>
                <a:latin typeface="Arial"/>
                <a:cs typeface="Arial"/>
              </a:rPr>
              <a:t>common approach to career services</a:t>
            </a:r>
            <a:r>
              <a:rPr lang="en-US" sz="1500" b="1">
                <a:solidFill>
                  <a:srgbClr val="282825"/>
                </a:solidFill>
                <a:latin typeface="Arial"/>
                <a:cs typeface="Arial"/>
              </a:rPr>
              <a:t> </a:t>
            </a:r>
            <a:r>
              <a:rPr lang="en-US" sz="1500">
                <a:solidFill>
                  <a:srgbClr val="282825"/>
                </a:solidFill>
                <a:latin typeface="Arial"/>
                <a:cs typeface="Arial"/>
              </a:rPr>
              <a:t>aligned to the CDM</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A system wide Target Operating Model </a:t>
            </a:r>
            <a:r>
              <a:rPr lang="en-US" sz="1500" b="1">
                <a:solidFill>
                  <a:srgbClr val="142B52"/>
                </a:solidFill>
                <a:latin typeface="Arial"/>
                <a:cs typeface="Arial"/>
              </a:rPr>
              <a:t>ensures integration</a:t>
            </a:r>
            <a:r>
              <a:rPr lang="en-US" sz="1500" b="1">
                <a:solidFill>
                  <a:srgbClr val="282825"/>
                </a:solidFill>
                <a:latin typeface="Arial"/>
                <a:cs typeface="Arial"/>
              </a:rPr>
              <a:t> </a:t>
            </a:r>
            <a:r>
              <a:rPr lang="en-US" sz="1500">
                <a:solidFill>
                  <a:srgbClr val="282825"/>
                </a:solidFill>
                <a:latin typeface="Arial"/>
                <a:cs typeface="Arial"/>
              </a:rPr>
              <a:t>– no-one falls through the cracks</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The roles that deliver the CDM are </a:t>
            </a:r>
            <a:r>
              <a:rPr lang="en-US" sz="1500" b="1">
                <a:solidFill>
                  <a:srgbClr val="142B52"/>
                </a:solidFill>
                <a:latin typeface="Arial"/>
                <a:cs typeface="Arial"/>
              </a:rPr>
              <a:t>clearly defined and articulated</a:t>
            </a:r>
            <a:r>
              <a:rPr lang="en-US" sz="1500" b="1">
                <a:solidFill>
                  <a:srgbClr val="282825"/>
                </a:solidFill>
                <a:latin typeface="Arial"/>
                <a:cs typeface="Arial"/>
              </a:rPr>
              <a:t>.</a:t>
            </a:r>
          </a:p>
          <a:p>
            <a:pPr marL="285750" indent="-285750">
              <a:lnSpc>
                <a:spcPct val="150000"/>
              </a:lnSpc>
              <a:spcAft>
                <a:spcPts val="800"/>
              </a:spcAft>
              <a:buClrTx/>
              <a:buFont typeface="Arial" panose="020B0604020202020204" pitchFamily="34" charset="0"/>
              <a:buChar char="•"/>
            </a:pPr>
            <a:r>
              <a:rPr lang="en-US" sz="1500" b="1">
                <a:solidFill>
                  <a:srgbClr val="142B52"/>
                </a:solidFill>
                <a:latin typeface="Arial"/>
                <a:cs typeface="Arial"/>
              </a:rPr>
              <a:t>Practitioners are connected</a:t>
            </a:r>
            <a:r>
              <a:rPr lang="en-US" sz="1500" b="1">
                <a:solidFill>
                  <a:srgbClr val="282825"/>
                </a:solidFill>
                <a:latin typeface="Arial"/>
                <a:cs typeface="Arial"/>
              </a:rPr>
              <a:t>. </a:t>
            </a:r>
            <a:r>
              <a:rPr lang="en-US" sz="1500">
                <a:solidFill>
                  <a:srgbClr val="282825"/>
                </a:solidFill>
                <a:latin typeface="Arial"/>
                <a:cs typeface="Arial"/>
              </a:rPr>
              <a:t>There is a long term, collaborative approach to practitioner professional development and qualifications (where relevant).</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Employers, trade unions and representative bodies find it </a:t>
            </a:r>
            <a:r>
              <a:rPr lang="en-US" sz="1500" b="1">
                <a:solidFill>
                  <a:srgbClr val="142B52"/>
                </a:solidFill>
                <a:latin typeface="Arial"/>
                <a:cs typeface="Arial"/>
              </a:rPr>
              <a:t>easier to engage </a:t>
            </a:r>
            <a:r>
              <a:rPr lang="en-US" sz="1500">
                <a:solidFill>
                  <a:srgbClr val="282825"/>
                </a:solidFill>
                <a:latin typeface="Arial"/>
                <a:cs typeface="Arial"/>
              </a:rPr>
              <a:t>with the education system and career services.</a:t>
            </a:r>
          </a:p>
          <a:p>
            <a:pPr marL="285750" indent="-285750">
              <a:lnSpc>
                <a:spcPct val="150000"/>
              </a:lnSpc>
              <a:spcAft>
                <a:spcPts val="800"/>
              </a:spcAft>
              <a:buClrTx/>
              <a:buFont typeface="Arial" panose="020B0604020202020204" pitchFamily="34" charset="0"/>
              <a:buChar char="•"/>
            </a:pPr>
            <a:r>
              <a:rPr lang="en-US" sz="1500" b="1">
                <a:solidFill>
                  <a:srgbClr val="142B52"/>
                </a:solidFill>
                <a:latin typeface="Arial"/>
                <a:cs typeface="Arial"/>
              </a:rPr>
              <a:t>Parents and carers are supported </a:t>
            </a:r>
            <a:r>
              <a:rPr lang="en-US" sz="1500">
                <a:solidFill>
                  <a:srgbClr val="282825"/>
                </a:solidFill>
                <a:latin typeface="Arial"/>
                <a:cs typeface="Arial"/>
              </a:rPr>
              <a:t>in their key role as influencers.</a:t>
            </a:r>
            <a:endParaRPr lang="en-GB" sz="1600">
              <a:solidFill>
                <a:srgbClr val="282825"/>
              </a:solidFill>
              <a:latin typeface="Arial"/>
              <a:cs typeface="Arial"/>
            </a:endParaRPr>
          </a:p>
        </p:txBody>
      </p:sp>
      <p:sp>
        <p:nvSpPr>
          <p:cNvPr id="16" name="Google Shape;322;p4">
            <a:extLst>
              <a:ext uri="{FF2B5EF4-FFF2-40B4-BE49-F238E27FC236}">
                <a16:creationId xmlns:a16="http://schemas.microsoft.com/office/drawing/2014/main" id="{1D18A74A-C8EF-463F-BC12-EC611AB45585}"/>
              </a:ext>
            </a:extLst>
          </p:cNvPr>
          <p:cNvSpPr txBox="1">
            <a:spLocks/>
          </p:cNvSpPr>
          <p:nvPr/>
        </p:nvSpPr>
        <p:spPr>
          <a:xfrm>
            <a:off x="7848523" y="1778701"/>
            <a:ext cx="3713557"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2400" b="1">
                <a:solidFill>
                  <a:srgbClr val="142B52"/>
                </a:solidFill>
                <a:latin typeface="Arial"/>
                <a:cs typeface="Arial"/>
              </a:rPr>
              <a:t>The outcome</a:t>
            </a:r>
          </a:p>
          <a:p>
            <a:pPr marL="0" indent="0">
              <a:spcAft>
                <a:spcPts val="800"/>
              </a:spcAft>
              <a:buClrTx/>
            </a:pPr>
            <a:r>
              <a:rPr lang="en-US" sz="1600">
                <a:solidFill>
                  <a:srgbClr val="282825"/>
                </a:solidFill>
                <a:latin typeface="Arial"/>
                <a:cs typeface="Arial"/>
              </a:rPr>
              <a:t>“I am supported by a group of people who know me and help me achieve my potential.”</a:t>
            </a:r>
          </a:p>
        </p:txBody>
      </p:sp>
      <p:sp>
        <p:nvSpPr>
          <p:cNvPr id="18" name="Google Shape;322;p4">
            <a:extLst>
              <a:ext uri="{FF2B5EF4-FFF2-40B4-BE49-F238E27FC236}">
                <a16:creationId xmlns:a16="http://schemas.microsoft.com/office/drawing/2014/main" id="{6185FD4B-15AB-4870-AEC2-CDF00E864DBA}"/>
              </a:ext>
            </a:extLst>
          </p:cNvPr>
          <p:cNvSpPr txBox="1">
            <a:spLocks/>
          </p:cNvSpPr>
          <p:nvPr/>
        </p:nvSpPr>
        <p:spPr>
          <a:xfrm>
            <a:off x="7848524" y="4210135"/>
            <a:ext cx="4072213"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2400" b="1">
                <a:solidFill>
                  <a:srgbClr val="142B52"/>
                </a:solidFill>
                <a:latin typeface="Arial"/>
                <a:cs typeface="Arial"/>
              </a:rPr>
              <a:t>The equity impact</a:t>
            </a:r>
          </a:p>
          <a:p>
            <a:pPr marL="0" indent="0">
              <a:spcAft>
                <a:spcPts val="800"/>
              </a:spcAft>
              <a:buClrTx/>
            </a:pPr>
            <a:r>
              <a:rPr lang="en-US" sz="1600">
                <a:solidFill>
                  <a:srgbClr val="282825"/>
                </a:solidFill>
                <a:latin typeface="Arial"/>
                <a:cs typeface="Arial"/>
              </a:rPr>
              <a:t>The career ecosystem will inclusively offer accessible and dependable support throughout an individuals’ diverse life experiences.</a:t>
            </a:r>
          </a:p>
        </p:txBody>
      </p:sp>
      <p:pic>
        <p:nvPicPr>
          <p:cNvPr id="14" name="Picture 17">
            <a:extLst>
              <a:ext uri="{FF2B5EF4-FFF2-40B4-BE49-F238E27FC236}">
                <a16:creationId xmlns:a16="http://schemas.microsoft.com/office/drawing/2014/main" id="{9241F75A-36B9-401B-9463-D31AE51B07BF}"/>
              </a:ext>
            </a:extLst>
          </p:cNvPr>
          <p:cNvPicPr>
            <a:picLocks noChangeAspect="1"/>
          </p:cNvPicPr>
          <p:nvPr/>
        </p:nvPicPr>
        <p:blipFill>
          <a:blip r:embed="rId3"/>
          <a:stretch>
            <a:fillRect/>
          </a:stretch>
        </p:blipFill>
        <p:spPr>
          <a:xfrm>
            <a:off x="6436982" y="5628618"/>
            <a:ext cx="1326308" cy="1326308"/>
          </a:xfrm>
          <a:prstGeom prst="rect">
            <a:avLst/>
          </a:prstGeom>
        </p:spPr>
      </p:pic>
    </p:spTree>
    <p:extLst>
      <p:ext uri="{BB962C8B-B14F-4D97-AF65-F5344CB8AC3E}">
        <p14:creationId xmlns:p14="http://schemas.microsoft.com/office/powerpoint/2010/main" val="199659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17" name="Rectangle 38">
            <a:extLst>
              <a:ext uri="{FF2B5EF4-FFF2-40B4-BE49-F238E27FC236}">
                <a16:creationId xmlns:a16="http://schemas.microsoft.com/office/drawing/2014/main" id="{CB2C235C-5AAD-2F4D-A63A-BC35FEDF52C5}"/>
              </a:ext>
            </a:extLst>
          </p:cNvPr>
          <p:cNvSpPr/>
          <p:nvPr/>
        </p:nvSpPr>
        <p:spPr>
          <a:xfrm>
            <a:off x="7678057" y="1562270"/>
            <a:ext cx="4513942" cy="2354635"/>
          </a:xfrm>
          <a:prstGeom prst="rect">
            <a:avLst/>
          </a:prstGeom>
          <a:solidFill>
            <a:srgbClr val="6CC4DA"/>
          </a:solidFill>
          <a:ln w="12700">
            <a:miter lim="400000"/>
          </a:ln>
        </p:spPr>
        <p:txBody>
          <a:bodyPr lIns="45719" rIns="45719" anchor="ctr"/>
          <a:lstStyle/>
          <a:p>
            <a:pPr algn="ctr">
              <a:defRPr>
                <a:solidFill>
                  <a:srgbClr val="FFFFFF"/>
                </a:solidFill>
              </a:defRPr>
            </a:pPr>
            <a:endParaRPr/>
          </a:p>
        </p:txBody>
      </p:sp>
      <p:sp>
        <p:nvSpPr>
          <p:cNvPr id="19" name="Rectangle 39">
            <a:extLst>
              <a:ext uri="{FF2B5EF4-FFF2-40B4-BE49-F238E27FC236}">
                <a16:creationId xmlns:a16="http://schemas.microsoft.com/office/drawing/2014/main" id="{F065B684-7615-C34B-9FA7-579C73D1FD6A}"/>
              </a:ext>
            </a:extLst>
          </p:cNvPr>
          <p:cNvSpPr/>
          <p:nvPr/>
        </p:nvSpPr>
        <p:spPr>
          <a:xfrm>
            <a:off x="-1" y="1562271"/>
            <a:ext cx="7678058" cy="5295729"/>
          </a:xfrm>
          <a:prstGeom prst="rect">
            <a:avLst/>
          </a:prstGeom>
          <a:solidFill>
            <a:schemeClr val="bg1"/>
          </a:solidFill>
          <a:ln w="12700">
            <a:miter lim="400000"/>
          </a:ln>
        </p:spPr>
        <p:txBody>
          <a:bodyPr lIns="45719" rIns="45719" anchor="ctr"/>
          <a:lstStyle/>
          <a:p>
            <a:pPr algn="ctr">
              <a:defRPr>
                <a:solidFill>
                  <a:srgbClr val="FFFFFF"/>
                </a:solidFill>
              </a:defRPr>
            </a:pPr>
            <a:endParaRPr lang="en-GB"/>
          </a:p>
        </p:txBody>
      </p:sp>
      <p:sp>
        <p:nvSpPr>
          <p:cNvPr id="23" name="Rectangle 40">
            <a:extLst>
              <a:ext uri="{FF2B5EF4-FFF2-40B4-BE49-F238E27FC236}">
                <a16:creationId xmlns:a16="http://schemas.microsoft.com/office/drawing/2014/main" id="{65015A58-BA21-034E-B99C-0F7ACD67FB34}"/>
              </a:ext>
            </a:extLst>
          </p:cNvPr>
          <p:cNvSpPr/>
          <p:nvPr/>
        </p:nvSpPr>
        <p:spPr>
          <a:xfrm>
            <a:off x="7678056" y="3916906"/>
            <a:ext cx="4513943" cy="2941094"/>
          </a:xfrm>
          <a:prstGeom prst="rect">
            <a:avLst/>
          </a:prstGeom>
          <a:solidFill>
            <a:srgbClr val="F7C01B"/>
          </a:solidFill>
          <a:ln w="12700">
            <a:miter lim="400000"/>
          </a:ln>
        </p:spPr>
        <p:txBody>
          <a:bodyPr lIns="45719" rIns="45719" anchor="ctr"/>
          <a:lstStyle/>
          <a:p>
            <a:pPr algn="ctr">
              <a:defRPr>
                <a:solidFill>
                  <a:srgbClr val="FFFFFF"/>
                </a:solidFill>
              </a:defRPr>
            </a:pPr>
            <a:endParaRPr/>
          </a:p>
        </p:txBody>
      </p:sp>
      <p:sp>
        <p:nvSpPr>
          <p:cNvPr id="20" name="Rectangle 3">
            <a:extLst>
              <a:ext uri="{FF2B5EF4-FFF2-40B4-BE49-F238E27FC236}">
                <a16:creationId xmlns:a16="http://schemas.microsoft.com/office/drawing/2014/main" id="{DA118787-776A-4C5B-BED8-8CD294BD4E23}"/>
              </a:ext>
            </a:extLst>
          </p:cNvPr>
          <p:cNvSpPr/>
          <p:nvPr/>
        </p:nvSpPr>
        <p:spPr>
          <a:xfrm>
            <a:off x="0" y="-1"/>
            <a:ext cx="12192000" cy="1683658"/>
          </a:xfrm>
          <a:prstGeom prst="rect">
            <a:avLst/>
          </a:prstGeom>
          <a:solidFill>
            <a:srgbClr val="142B52"/>
          </a:solidFill>
          <a:ln w="12700">
            <a:miter lim="400000"/>
          </a:ln>
        </p:spPr>
        <p:txBody>
          <a:bodyPr lIns="45719" rIns="45719" anchor="ctr"/>
          <a:lstStyle/>
          <a:p>
            <a:pPr algn="ctr">
              <a:defRPr>
                <a:solidFill>
                  <a:srgbClr val="FFFFFF"/>
                </a:solidFill>
              </a:defRPr>
            </a:pPr>
            <a:endParaRPr>
              <a:solidFill>
                <a:srgbClr val="002060"/>
              </a:solidFill>
            </a:endParaRPr>
          </a:p>
        </p:txBody>
      </p:sp>
      <p:sp>
        <p:nvSpPr>
          <p:cNvPr id="21" name="Google Shape;297;p2">
            <a:extLst>
              <a:ext uri="{FF2B5EF4-FFF2-40B4-BE49-F238E27FC236}">
                <a16:creationId xmlns:a16="http://schemas.microsoft.com/office/drawing/2014/main" id="{2F50461C-E10D-48A4-92EB-0E0F800065BE}"/>
              </a:ext>
            </a:extLst>
          </p:cNvPr>
          <p:cNvSpPr txBox="1">
            <a:spLocks noGrp="1"/>
          </p:cNvSpPr>
          <p:nvPr>
            <p:ph type="body" idx="1"/>
          </p:nvPr>
        </p:nvSpPr>
        <p:spPr>
          <a:xfrm>
            <a:off x="271263" y="286475"/>
            <a:ext cx="11649474" cy="603919"/>
          </a:xfrm>
          <a:prstGeom prst="rect">
            <a:avLst/>
          </a:prstGeom>
          <a:noFill/>
          <a:ln>
            <a:noFill/>
          </a:ln>
        </p:spPr>
        <p:txBody>
          <a:bodyPr spcFirstLastPara="1" vert="horz" wrap="square" lIns="0" tIns="0" rIns="0" bIns="0" rtlCol="0" anchor="t" anchorCtr="0">
            <a:noAutofit/>
          </a:bodyPr>
          <a:lstStyle/>
          <a:p>
            <a:pPr marL="0" indent="0">
              <a:buSzPts val="3600"/>
            </a:pPr>
            <a:r>
              <a:rPr lang="en-US" sz="2800" b="1">
                <a:latin typeface="Arial" panose="020B0604020202020204" pitchFamily="34" charset="0"/>
                <a:cs typeface="Arial" panose="020B0604020202020204" pitchFamily="34" charset="0"/>
              </a:rPr>
              <a:t>Strengthening evaluation and continuous improvement</a:t>
            </a:r>
          </a:p>
        </p:txBody>
      </p:sp>
      <p:sp>
        <p:nvSpPr>
          <p:cNvPr id="22" name="Google Shape;322;p4">
            <a:extLst>
              <a:ext uri="{FF2B5EF4-FFF2-40B4-BE49-F238E27FC236}">
                <a16:creationId xmlns:a16="http://schemas.microsoft.com/office/drawing/2014/main" id="{EFA0D6AC-9019-454D-B634-D406A3D8B1B0}"/>
              </a:ext>
            </a:extLst>
          </p:cNvPr>
          <p:cNvSpPr txBox="1">
            <a:spLocks/>
          </p:cNvSpPr>
          <p:nvPr/>
        </p:nvSpPr>
        <p:spPr>
          <a:xfrm>
            <a:off x="271263" y="770608"/>
            <a:ext cx="11554977" cy="7699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1800">
                <a:solidFill>
                  <a:schemeClr val="bg1"/>
                </a:solidFill>
                <a:latin typeface="Arial"/>
                <a:cs typeface="Arial"/>
              </a:rPr>
              <a:t>The effectiveness and impact of the whole career system should be measured using a suite of outcome-based measures that are integrated in all settings, supporting the delivery of responsive and flexible services.</a:t>
            </a:r>
          </a:p>
        </p:txBody>
      </p:sp>
      <p:sp>
        <p:nvSpPr>
          <p:cNvPr id="12" name="Google Shape;322;p4">
            <a:extLst>
              <a:ext uri="{FF2B5EF4-FFF2-40B4-BE49-F238E27FC236}">
                <a16:creationId xmlns:a16="http://schemas.microsoft.com/office/drawing/2014/main" id="{667526C6-3B42-4310-B097-5EBC8DA1C8FF}"/>
              </a:ext>
            </a:extLst>
          </p:cNvPr>
          <p:cNvSpPr txBox="1">
            <a:spLocks/>
          </p:cNvSpPr>
          <p:nvPr/>
        </p:nvSpPr>
        <p:spPr>
          <a:xfrm>
            <a:off x="271414" y="1778701"/>
            <a:ext cx="7236175" cy="375487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change</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We </a:t>
            </a:r>
            <a:r>
              <a:rPr lang="en-US" sz="1500" b="1">
                <a:solidFill>
                  <a:srgbClr val="142B52"/>
                </a:solidFill>
                <a:latin typeface="Arial"/>
                <a:cs typeface="Arial"/>
              </a:rPr>
              <a:t>understand the difference </a:t>
            </a:r>
            <a:r>
              <a:rPr lang="en-US" sz="1500">
                <a:solidFill>
                  <a:srgbClr val="282825"/>
                </a:solidFill>
                <a:latin typeface="Arial"/>
                <a:cs typeface="Arial"/>
              </a:rPr>
              <a:t>that enhanced career services are making</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We </a:t>
            </a:r>
            <a:r>
              <a:rPr lang="en-US" sz="1500" b="1">
                <a:solidFill>
                  <a:srgbClr val="142B52"/>
                </a:solidFill>
                <a:latin typeface="Arial"/>
                <a:cs typeface="Arial"/>
              </a:rPr>
              <a:t>measure outcomes </a:t>
            </a:r>
            <a:r>
              <a:rPr lang="en-US" sz="1500">
                <a:solidFill>
                  <a:srgbClr val="282825"/>
                </a:solidFill>
                <a:latin typeface="Arial"/>
                <a:cs typeface="Arial"/>
              </a:rPr>
              <a:t>and monitor uptake of entitlements</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Clear key performance indicators help </a:t>
            </a:r>
            <a:r>
              <a:rPr lang="en-US" sz="1500" err="1">
                <a:solidFill>
                  <a:srgbClr val="282825"/>
                </a:solidFill>
                <a:latin typeface="Arial"/>
                <a:cs typeface="Arial"/>
              </a:rPr>
              <a:t>organisations</a:t>
            </a:r>
            <a:r>
              <a:rPr lang="en-US" sz="1500">
                <a:solidFill>
                  <a:srgbClr val="282825"/>
                </a:solidFill>
                <a:latin typeface="Arial"/>
                <a:cs typeface="Arial"/>
              </a:rPr>
              <a:t> </a:t>
            </a:r>
            <a:r>
              <a:rPr lang="en-US" sz="1500" b="1">
                <a:solidFill>
                  <a:srgbClr val="142B52"/>
                </a:solidFill>
                <a:latin typeface="Arial"/>
                <a:cs typeface="Arial"/>
              </a:rPr>
              <a:t>manage their performance</a:t>
            </a:r>
            <a:r>
              <a:rPr lang="en-US" sz="1500">
                <a:solidFill>
                  <a:srgbClr val="282825"/>
                </a:solidFill>
                <a:latin typeface="Arial"/>
                <a:cs typeface="Arial"/>
              </a:rPr>
              <a:t>, allowing services to be refined and improved and evidencing return on investment</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A systematic quality assurance process ensures services are of </a:t>
            </a:r>
            <a:r>
              <a:rPr lang="en-US" sz="1500" b="1">
                <a:solidFill>
                  <a:srgbClr val="142B52"/>
                </a:solidFill>
                <a:latin typeface="Arial"/>
                <a:cs typeface="Arial"/>
              </a:rPr>
              <a:t>consistently high quality</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Ongoing </a:t>
            </a:r>
            <a:r>
              <a:rPr lang="en-US" sz="1500" b="1">
                <a:solidFill>
                  <a:srgbClr val="142B52"/>
                </a:solidFill>
                <a:latin typeface="Arial"/>
                <a:cs typeface="Arial"/>
              </a:rPr>
              <a:t>evaluation leads quickly and directly to changes </a:t>
            </a:r>
            <a:r>
              <a:rPr lang="en-US" sz="1500">
                <a:solidFill>
                  <a:srgbClr val="282825"/>
                </a:solidFill>
                <a:latin typeface="Arial"/>
                <a:cs typeface="Arial"/>
              </a:rPr>
              <a:t>at a national and local level meaning services are always improving and kept up to date with changes in industry.</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We understand the impact career services have on </a:t>
            </a:r>
            <a:br>
              <a:rPr lang="en-US" sz="1500">
                <a:solidFill>
                  <a:srgbClr val="282825"/>
                </a:solidFill>
                <a:latin typeface="Arial"/>
                <a:cs typeface="Arial"/>
              </a:rPr>
            </a:br>
            <a:r>
              <a:rPr lang="en-US" sz="1500" b="1">
                <a:solidFill>
                  <a:srgbClr val="142B52"/>
                </a:solidFill>
                <a:latin typeface="Arial"/>
                <a:cs typeface="Arial"/>
              </a:rPr>
              <a:t>wider economic and social objectives</a:t>
            </a:r>
            <a:endParaRPr lang="en-GB" sz="1600" b="1">
              <a:solidFill>
                <a:srgbClr val="142B52"/>
              </a:solidFill>
              <a:latin typeface="Arial"/>
              <a:cs typeface="Arial"/>
            </a:endParaRPr>
          </a:p>
        </p:txBody>
      </p:sp>
      <p:sp>
        <p:nvSpPr>
          <p:cNvPr id="16" name="Google Shape;322;p4">
            <a:extLst>
              <a:ext uri="{FF2B5EF4-FFF2-40B4-BE49-F238E27FC236}">
                <a16:creationId xmlns:a16="http://schemas.microsoft.com/office/drawing/2014/main" id="{1D18A74A-C8EF-463F-BC12-EC611AB45585}"/>
              </a:ext>
            </a:extLst>
          </p:cNvPr>
          <p:cNvSpPr txBox="1">
            <a:spLocks/>
          </p:cNvSpPr>
          <p:nvPr/>
        </p:nvSpPr>
        <p:spPr>
          <a:xfrm>
            <a:off x="7848523" y="1778701"/>
            <a:ext cx="3764357"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outcome</a:t>
            </a:r>
          </a:p>
          <a:p>
            <a:pPr marL="0" indent="0">
              <a:spcAft>
                <a:spcPts val="800"/>
              </a:spcAft>
              <a:buClrTx/>
            </a:pPr>
            <a:r>
              <a:rPr lang="en-US" sz="1600">
                <a:solidFill>
                  <a:srgbClr val="282825"/>
                </a:solidFill>
                <a:latin typeface="Arial"/>
                <a:cs typeface="Arial"/>
              </a:rPr>
              <a:t>“My growth/progress and level of satisfaction is measured to improve career services.”</a:t>
            </a:r>
          </a:p>
        </p:txBody>
      </p:sp>
      <p:sp>
        <p:nvSpPr>
          <p:cNvPr id="18" name="Google Shape;322;p4">
            <a:extLst>
              <a:ext uri="{FF2B5EF4-FFF2-40B4-BE49-F238E27FC236}">
                <a16:creationId xmlns:a16="http://schemas.microsoft.com/office/drawing/2014/main" id="{6185FD4B-15AB-4870-AEC2-CDF00E864DBA}"/>
              </a:ext>
            </a:extLst>
          </p:cNvPr>
          <p:cNvSpPr txBox="1">
            <a:spLocks/>
          </p:cNvSpPr>
          <p:nvPr/>
        </p:nvSpPr>
        <p:spPr>
          <a:xfrm>
            <a:off x="7848524" y="4044036"/>
            <a:ext cx="4258243"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lnSpc>
                <a:spcPct val="150000"/>
              </a:lnSpc>
              <a:spcAft>
                <a:spcPts val="800"/>
              </a:spcAft>
              <a:buClrTx/>
            </a:pPr>
            <a:r>
              <a:rPr lang="en-US" sz="2400" b="1">
                <a:solidFill>
                  <a:srgbClr val="142B52"/>
                </a:solidFill>
                <a:latin typeface="Arial"/>
                <a:cs typeface="Arial"/>
              </a:rPr>
              <a:t>The equity impact</a:t>
            </a:r>
          </a:p>
          <a:p>
            <a:pPr marL="0" indent="0">
              <a:spcAft>
                <a:spcPts val="800"/>
              </a:spcAft>
              <a:buClrTx/>
            </a:pPr>
            <a:r>
              <a:rPr lang="en-US" sz="1600">
                <a:solidFill>
                  <a:srgbClr val="282825"/>
                </a:solidFill>
                <a:latin typeface="Arial"/>
                <a:cs typeface="Arial"/>
              </a:rPr>
              <a:t>The approach places importance on identifying outcomes that reflect individual goals, distance travelled and career happiness, and evaluate the quality and effectiveness of the career ecosystem for all individuals and its impact on wider economic and social objectives.</a:t>
            </a:r>
          </a:p>
        </p:txBody>
      </p:sp>
      <p:pic>
        <p:nvPicPr>
          <p:cNvPr id="13" name="Picture 19">
            <a:extLst>
              <a:ext uri="{FF2B5EF4-FFF2-40B4-BE49-F238E27FC236}">
                <a16:creationId xmlns:a16="http://schemas.microsoft.com/office/drawing/2014/main" id="{4FFCFBE0-81C8-4A6A-ACBA-6E165C5DBD40}"/>
              </a:ext>
            </a:extLst>
          </p:cNvPr>
          <p:cNvPicPr>
            <a:picLocks noChangeAspect="1"/>
          </p:cNvPicPr>
          <p:nvPr/>
        </p:nvPicPr>
        <p:blipFill>
          <a:blip r:embed="rId3"/>
          <a:stretch>
            <a:fillRect/>
          </a:stretch>
        </p:blipFill>
        <p:spPr>
          <a:xfrm>
            <a:off x="6316964" y="5421485"/>
            <a:ext cx="1531559" cy="1531559"/>
          </a:xfrm>
          <a:prstGeom prst="rect">
            <a:avLst/>
          </a:prstGeom>
        </p:spPr>
      </p:pic>
    </p:spTree>
    <p:extLst>
      <p:ext uri="{BB962C8B-B14F-4D97-AF65-F5344CB8AC3E}">
        <p14:creationId xmlns:p14="http://schemas.microsoft.com/office/powerpoint/2010/main" val="282919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17" name="Rectangle 38">
            <a:extLst>
              <a:ext uri="{FF2B5EF4-FFF2-40B4-BE49-F238E27FC236}">
                <a16:creationId xmlns:a16="http://schemas.microsoft.com/office/drawing/2014/main" id="{2A78BE67-9E02-5640-A78A-462548219C0E}"/>
              </a:ext>
            </a:extLst>
          </p:cNvPr>
          <p:cNvSpPr/>
          <p:nvPr/>
        </p:nvSpPr>
        <p:spPr>
          <a:xfrm>
            <a:off x="7678057" y="1562270"/>
            <a:ext cx="4513942" cy="2354635"/>
          </a:xfrm>
          <a:prstGeom prst="rect">
            <a:avLst/>
          </a:prstGeom>
          <a:solidFill>
            <a:srgbClr val="6CC4DA"/>
          </a:solidFill>
          <a:ln w="12700">
            <a:miter lim="400000"/>
          </a:ln>
        </p:spPr>
        <p:txBody>
          <a:bodyPr lIns="45719" rIns="45719" anchor="ctr"/>
          <a:lstStyle/>
          <a:p>
            <a:pPr algn="ctr">
              <a:defRPr>
                <a:solidFill>
                  <a:srgbClr val="FFFFFF"/>
                </a:solidFill>
              </a:defRPr>
            </a:pPr>
            <a:endParaRPr/>
          </a:p>
        </p:txBody>
      </p:sp>
      <p:sp>
        <p:nvSpPr>
          <p:cNvPr id="19" name="Rectangle 39">
            <a:extLst>
              <a:ext uri="{FF2B5EF4-FFF2-40B4-BE49-F238E27FC236}">
                <a16:creationId xmlns:a16="http://schemas.microsoft.com/office/drawing/2014/main" id="{EA7F140E-C102-2441-AF6F-DC9D6955158E}"/>
              </a:ext>
            </a:extLst>
          </p:cNvPr>
          <p:cNvSpPr/>
          <p:nvPr/>
        </p:nvSpPr>
        <p:spPr>
          <a:xfrm>
            <a:off x="-1" y="1562271"/>
            <a:ext cx="7678058" cy="5295729"/>
          </a:xfrm>
          <a:prstGeom prst="rect">
            <a:avLst/>
          </a:prstGeom>
          <a:solidFill>
            <a:schemeClr val="bg1"/>
          </a:solidFill>
          <a:ln w="12700">
            <a:miter lim="400000"/>
          </a:ln>
        </p:spPr>
        <p:txBody>
          <a:bodyPr lIns="45719" rIns="45719" anchor="ctr"/>
          <a:lstStyle/>
          <a:p>
            <a:pPr algn="ctr">
              <a:defRPr>
                <a:solidFill>
                  <a:srgbClr val="FFFFFF"/>
                </a:solidFill>
              </a:defRPr>
            </a:pPr>
            <a:endParaRPr lang="en-GB"/>
          </a:p>
        </p:txBody>
      </p:sp>
      <p:sp>
        <p:nvSpPr>
          <p:cNvPr id="23" name="Rectangle 40">
            <a:extLst>
              <a:ext uri="{FF2B5EF4-FFF2-40B4-BE49-F238E27FC236}">
                <a16:creationId xmlns:a16="http://schemas.microsoft.com/office/drawing/2014/main" id="{302A250F-1056-5C4A-959B-AC67F8988569}"/>
              </a:ext>
            </a:extLst>
          </p:cNvPr>
          <p:cNvSpPr/>
          <p:nvPr/>
        </p:nvSpPr>
        <p:spPr>
          <a:xfrm>
            <a:off x="7678056" y="3916906"/>
            <a:ext cx="4513943" cy="2941094"/>
          </a:xfrm>
          <a:prstGeom prst="rect">
            <a:avLst/>
          </a:prstGeom>
          <a:solidFill>
            <a:srgbClr val="F7C01B"/>
          </a:solidFill>
          <a:ln w="12700">
            <a:miter lim="400000"/>
          </a:ln>
        </p:spPr>
        <p:txBody>
          <a:bodyPr lIns="45719" rIns="45719" anchor="ctr"/>
          <a:lstStyle/>
          <a:p>
            <a:pPr algn="ctr">
              <a:defRPr>
                <a:solidFill>
                  <a:srgbClr val="FFFFFF"/>
                </a:solidFill>
              </a:defRPr>
            </a:pPr>
            <a:endParaRPr/>
          </a:p>
        </p:txBody>
      </p:sp>
      <p:sp>
        <p:nvSpPr>
          <p:cNvPr id="20" name="Rectangle 3">
            <a:extLst>
              <a:ext uri="{FF2B5EF4-FFF2-40B4-BE49-F238E27FC236}">
                <a16:creationId xmlns:a16="http://schemas.microsoft.com/office/drawing/2014/main" id="{DA118787-776A-4C5B-BED8-8CD294BD4E23}"/>
              </a:ext>
            </a:extLst>
          </p:cNvPr>
          <p:cNvSpPr/>
          <p:nvPr/>
        </p:nvSpPr>
        <p:spPr>
          <a:xfrm>
            <a:off x="0" y="-1"/>
            <a:ext cx="12192000" cy="1683658"/>
          </a:xfrm>
          <a:prstGeom prst="rect">
            <a:avLst/>
          </a:prstGeom>
          <a:solidFill>
            <a:srgbClr val="142B52"/>
          </a:solidFill>
          <a:ln w="12700">
            <a:miter lim="400000"/>
          </a:ln>
        </p:spPr>
        <p:txBody>
          <a:bodyPr lIns="45719" rIns="45719" anchor="ctr"/>
          <a:lstStyle/>
          <a:p>
            <a:pPr algn="ctr">
              <a:defRPr>
                <a:solidFill>
                  <a:srgbClr val="FFFFFF"/>
                </a:solidFill>
              </a:defRPr>
            </a:pPr>
            <a:endParaRPr>
              <a:solidFill>
                <a:srgbClr val="002060"/>
              </a:solidFill>
            </a:endParaRPr>
          </a:p>
        </p:txBody>
      </p:sp>
      <p:sp>
        <p:nvSpPr>
          <p:cNvPr id="21" name="Google Shape;297;p2">
            <a:extLst>
              <a:ext uri="{FF2B5EF4-FFF2-40B4-BE49-F238E27FC236}">
                <a16:creationId xmlns:a16="http://schemas.microsoft.com/office/drawing/2014/main" id="{2F50461C-E10D-48A4-92EB-0E0F800065BE}"/>
              </a:ext>
            </a:extLst>
          </p:cNvPr>
          <p:cNvSpPr txBox="1">
            <a:spLocks noGrp="1"/>
          </p:cNvSpPr>
          <p:nvPr>
            <p:ph type="body" idx="1"/>
          </p:nvPr>
        </p:nvSpPr>
        <p:spPr>
          <a:xfrm>
            <a:off x="271263" y="286475"/>
            <a:ext cx="11649474" cy="603919"/>
          </a:xfrm>
          <a:prstGeom prst="rect">
            <a:avLst/>
          </a:prstGeom>
          <a:noFill/>
          <a:ln>
            <a:noFill/>
          </a:ln>
        </p:spPr>
        <p:txBody>
          <a:bodyPr spcFirstLastPara="1" vert="horz" wrap="square" lIns="0" tIns="0" rIns="0" bIns="0" rtlCol="0" anchor="t" anchorCtr="0">
            <a:noAutofit/>
          </a:bodyPr>
          <a:lstStyle/>
          <a:p>
            <a:pPr marL="0" indent="0">
              <a:buSzPts val="3600"/>
            </a:pPr>
            <a:r>
              <a:rPr lang="en-US" sz="2800" b="1">
                <a:latin typeface="Arial" panose="020B0604020202020204" pitchFamily="34" charset="0"/>
                <a:cs typeface="Arial" panose="020B0604020202020204" pitchFamily="34" charset="0"/>
              </a:rPr>
              <a:t>Creating a career services coalition</a:t>
            </a:r>
          </a:p>
        </p:txBody>
      </p:sp>
      <p:sp>
        <p:nvSpPr>
          <p:cNvPr id="22" name="Google Shape;322;p4">
            <a:extLst>
              <a:ext uri="{FF2B5EF4-FFF2-40B4-BE49-F238E27FC236}">
                <a16:creationId xmlns:a16="http://schemas.microsoft.com/office/drawing/2014/main" id="{EFA0D6AC-9019-454D-B634-D406A3D8B1B0}"/>
              </a:ext>
            </a:extLst>
          </p:cNvPr>
          <p:cNvSpPr txBox="1">
            <a:spLocks/>
          </p:cNvSpPr>
          <p:nvPr/>
        </p:nvSpPr>
        <p:spPr>
          <a:xfrm>
            <a:off x="271263" y="770196"/>
            <a:ext cx="11835504" cy="7699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1600">
                <a:solidFill>
                  <a:schemeClr val="bg1"/>
                </a:solidFill>
                <a:latin typeface="Arial"/>
                <a:cs typeface="Arial"/>
              </a:rPr>
              <a:t>A coalition should be established that ensures the implementation of the Review’s recommendations and the coherence of career services across Scotland, where young people, practitioners, employers and stakeholders are represented.</a:t>
            </a:r>
          </a:p>
        </p:txBody>
      </p:sp>
      <p:sp>
        <p:nvSpPr>
          <p:cNvPr id="12" name="Google Shape;322;p4">
            <a:extLst>
              <a:ext uri="{FF2B5EF4-FFF2-40B4-BE49-F238E27FC236}">
                <a16:creationId xmlns:a16="http://schemas.microsoft.com/office/drawing/2014/main" id="{667526C6-3B42-4310-B097-5EBC8DA1C8FF}"/>
              </a:ext>
            </a:extLst>
          </p:cNvPr>
          <p:cNvSpPr txBox="1">
            <a:spLocks/>
          </p:cNvSpPr>
          <p:nvPr/>
        </p:nvSpPr>
        <p:spPr>
          <a:xfrm>
            <a:off x="170465" y="1815387"/>
            <a:ext cx="7337123" cy="375487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2400" b="1">
                <a:solidFill>
                  <a:srgbClr val="142B52"/>
                </a:solidFill>
                <a:latin typeface="Arial"/>
                <a:cs typeface="Arial"/>
              </a:rPr>
              <a:t>The change</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A </a:t>
            </a:r>
            <a:r>
              <a:rPr lang="en-US" sz="1500" b="1">
                <a:solidFill>
                  <a:srgbClr val="142B52"/>
                </a:solidFill>
                <a:latin typeface="Arial"/>
                <a:cs typeface="Arial"/>
              </a:rPr>
              <a:t>coalition of delivery </a:t>
            </a:r>
            <a:r>
              <a:rPr lang="en-US" sz="1500" b="1" err="1">
                <a:solidFill>
                  <a:srgbClr val="142B52"/>
                </a:solidFill>
                <a:latin typeface="Arial"/>
                <a:cs typeface="Arial"/>
              </a:rPr>
              <a:t>organisations</a:t>
            </a:r>
            <a:r>
              <a:rPr lang="en-US" sz="1500" b="1">
                <a:solidFill>
                  <a:srgbClr val="142B52"/>
                </a:solidFill>
                <a:latin typeface="Arial"/>
                <a:cs typeface="Arial"/>
              </a:rPr>
              <a:t>, service users, practitioners and employers</a:t>
            </a:r>
            <a:r>
              <a:rPr lang="en-US" sz="1500" b="1">
                <a:solidFill>
                  <a:srgbClr val="282825"/>
                </a:solidFill>
                <a:latin typeface="Arial"/>
                <a:cs typeface="Arial"/>
              </a:rPr>
              <a:t> </a:t>
            </a:r>
            <a:r>
              <a:rPr lang="en-US" sz="1500">
                <a:solidFill>
                  <a:srgbClr val="282825"/>
                </a:solidFill>
                <a:latin typeface="Arial"/>
                <a:cs typeface="Arial"/>
              </a:rPr>
              <a:t>take forward the recommendations in a collaborative way.</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The coalition ensures the </a:t>
            </a:r>
            <a:r>
              <a:rPr lang="en-US" sz="1500" b="1">
                <a:solidFill>
                  <a:srgbClr val="142B52"/>
                </a:solidFill>
                <a:latin typeface="Arial"/>
                <a:cs typeface="Arial"/>
              </a:rPr>
              <a:t>recommendations are delivered </a:t>
            </a:r>
            <a:r>
              <a:rPr lang="en-US" sz="1500">
                <a:solidFill>
                  <a:srgbClr val="282825"/>
                </a:solidFill>
                <a:latin typeface="Arial"/>
                <a:cs typeface="Arial"/>
              </a:rPr>
              <a:t>and implementation is co-designed with users and stakeholders.</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The </a:t>
            </a:r>
            <a:r>
              <a:rPr lang="en-US" sz="1500" b="1">
                <a:solidFill>
                  <a:srgbClr val="142B52"/>
                </a:solidFill>
                <a:latin typeface="Arial"/>
                <a:cs typeface="Arial"/>
              </a:rPr>
              <a:t>coalition is led and supported by Scotland’s national skills agency</a:t>
            </a:r>
            <a:r>
              <a:rPr lang="en-US" sz="1500">
                <a:solidFill>
                  <a:srgbClr val="282825"/>
                </a:solidFill>
                <a:latin typeface="Arial"/>
                <a:cs typeface="Arial"/>
              </a:rPr>
              <a:t>, with collective ownership and accountability across members for implementation, change management and continuous improvement.</a:t>
            </a:r>
          </a:p>
          <a:p>
            <a:pPr marL="285750" indent="-285750">
              <a:lnSpc>
                <a:spcPct val="150000"/>
              </a:lnSpc>
              <a:spcAft>
                <a:spcPts val="800"/>
              </a:spcAft>
              <a:buClrTx/>
              <a:buFont typeface="Arial" panose="020B0604020202020204" pitchFamily="34" charset="0"/>
              <a:buChar char="•"/>
            </a:pPr>
            <a:r>
              <a:rPr lang="en-US" sz="1500" b="1">
                <a:solidFill>
                  <a:srgbClr val="142B52"/>
                </a:solidFill>
                <a:latin typeface="Arial"/>
                <a:cs typeface="Arial"/>
              </a:rPr>
              <a:t>Young people and other stakeholders are involved in decision making </a:t>
            </a:r>
            <a:r>
              <a:rPr lang="en-US" sz="1500">
                <a:solidFill>
                  <a:srgbClr val="282825"/>
                </a:solidFill>
                <a:latin typeface="Arial"/>
                <a:cs typeface="Arial"/>
              </a:rPr>
              <a:t>and continue to shape future services.</a:t>
            </a:r>
          </a:p>
          <a:p>
            <a:pPr marL="285750" indent="-285750">
              <a:lnSpc>
                <a:spcPct val="150000"/>
              </a:lnSpc>
              <a:spcAft>
                <a:spcPts val="800"/>
              </a:spcAft>
              <a:buClrTx/>
              <a:buFont typeface="Arial" panose="020B0604020202020204" pitchFamily="34" charset="0"/>
              <a:buChar char="•"/>
            </a:pPr>
            <a:r>
              <a:rPr lang="en-US" sz="1500">
                <a:solidFill>
                  <a:srgbClr val="282825"/>
                </a:solidFill>
                <a:latin typeface="Arial"/>
                <a:cs typeface="Arial"/>
              </a:rPr>
              <a:t>The </a:t>
            </a:r>
            <a:r>
              <a:rPr lang="en-US" sz="1500" b="1">
                <a:solidFill>
                  <a:srgbClr val="142B52"/>
                </a:solidFill>
                <a:latin typeface="Arial"/>
                <a:cs typeface="Arial"/>
              </a:rPr>
              <a:t>careers and teaching workforce </a:t>
            </a:r>
            <a:r>
              <a:rPr lang="en-US" sz="1500">
                <a:solidFill>
                  <a:srgbClr val="282825"/>
                </a:solidFill>
                <a:latin typeface="Arial"/>
                <a:cs typeface="Arial"/>
              </a:rPr>
              <a:t>and the trade unions that </a:t>
            </a:r>
            <a:br>
              <a:rPr lang="en-US" sz="1500">
                <a:solidFill>
                  <a:srgbClr val="282825"/>
                </a:solidFill>
                <a:latin typeface="Arial"/>
                <a:cs typeface="Arial"/>
              </a:rPr>
            </a:br>
            <a:r>
              <a:rPr lang="en-US" sz="1500">
                <a:solidFill>
                  <a:srgbClr val="282825"/>
                </a:solidFill>
                <a:latin typeface="Arial"/>
                <a:cs typeface="Arial"/>
              </a:rPr>
              <a:t>represent them are valued and engaged in the change process and </a:t>
            </a:r>
            <a:br>
              <a:rPr lang="en-US" sz="1500">
                <a:solidFill>
                  <a:srgbClr val="282825"/>
                </a:solidFill>
                <a:latin typeface="Arial"/>
                <a:cs typeface="Arial"/>
              </a:rPr>
            </a:br>
            <a:r>
              <a:rPr lang="en-US" sz="1500">
                <a:solidFill>
                  <a:srgbClr val="282825"/>
                </a:solidFill>
                <a:latin typeface="Arial"/>
                <a:cs typeface="Arial"/>
              </a:rPr>
              <a:t>in continuing to shape future services.</a:t>
            </a:r>
            <a:endParaRPr lang="en-GB" sz="1600">
              <a:solidFill>
                <a:srgbClr val="282825"/>
              </a:solidFill>
              <a:latin typeface="Arial"/>
              <a:cs typeface="Arial"/>
            </a:endParaRPr>
          </a:p>
        </p:txBody>
      </p:sp>
      <p:sp>
        <p:nvSpPr>
          <p:cNvPr id="16" name="Google Shape;322;p4">
            <a:extLst>
              <a:ext uri="{FF2B5EF4-FFF2-40B4-BE49-F238E27FC236}">
                <a16:creationId xmlns:a16="http://schemas.microsoft.com/office/drawing/2014/main" id="{1D18A74A-C8EF-463F-BC12-EC611AB45585}"/>
              </a:ext>
            </a:extLst>
          </p:cNvPr>
          <p:cNvSpPr txBox="1">
            <a:spLocks/>
          </p:cNvSpPr>
          <p:nvPr/>
        </p:nvSpPr>
        <p:spPr>
          <a:xfrm>
            <a:off x="7848523" y="1815387"/>
            <a:ext cx="3855797"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2400" b="1">
                <a:solidFill>
                  <a:srgbClr val="142B52"/>
                </a:solidFill>
                <a:latin typeface="Arial"/>
                <a:cs typeface="Arial"/>
              </a:rPr>
              <a:t>The outcome</a:t>
            </a:r>
          </a:p>
          <a:p>
            <a:pPr marL="0" indent="0">
              <a:spcAft>
                <a:spcPts val="800"/>
              </a:spcAft>
              <a:buClrTx/>
            </a:pPr>
            <a:r>
              <a:rPr lang="en-US" sz="1600">
                <a:solidFill>
                  <a:srgbClr val="282825"/>
                </a:solidFill>
                <a:latin typeface="Arial"/>
                <a:cs typeface="Arial"/>
              </a:rPr>
              <a:t>“I have a say in how services are developed and delivered in a way that benefits me.”</a:t>
            </a:r>
          </a:p>
        </p:txBody>
      </p:sp>
      <p:sp>
        <p:nvSpPr>
          <p:cNvPr id="18" name="Google Shape;322;p4">
            <a:extLst>
              <a:ext uri="{FF2B5EF4-FFF2-40B4-BE49-F238E27FC236}">
                <a16:creationId xmlns:a16="http://schemas.microsoft.com/office/drawing/2014/main" id="{6185FD4B-15AB-4870-AEC2-CDF00E864DBA}"/>
              </a:ext>
            </a:extLst>
          </p:cNvPr>
          <p:cNvSpPr txBox="1">
            <a:spLocks/>
          </p:cNvSpPr>
          <p:nvPr/>
        </p:nvSpPr>
        <p:spPr>
          <a:xfrm>
            <a:off x="7848524" y="4192151"/>
            <a:ext cx="4258243" cy="13992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0" indent="0">
              <a:spcAft>
                <a:spcPts val="800"/>
              </a:spcAft>
              <a:buClrTx/>
            </a:pPr>
            <a:r>
              <a:rPr lang="en-US" sz="2400" b="1">
                <a:solidFill>
                  <a:srgbClr val="142B52"/>
                </a:solidFill>
                <a:latin typeface="Arial"/>
                <a:cs typeface="Arial"/>
              </a:rPr>
              <a:t>The equity impact</a:t>
            </a:r>
          </a:p>
          <a:p>
            <a:pPr marL="0" indent="0">
              <a:spcAft>
                <a:spcPts val="800"/>
              </a:spcAft>
              <a:buClrTx/>
            </a:pPr>
            <a:r>
              <a:rPr lang="en-US" sz="1600">
                <a:solidFill>
                  <a:srgbClr val="282825"/>
                </a:solidFill>
                <a:latin typeface="Arial"/>
                <a:cs typeface="Arial"/>
              </a:rPr>
              <a:t>The coalition ensures that equality, diversity and inclusion are at the forefront of career services, informed and represented by individuals with lived experience of all protected characteristics, key </a:t>
            </a:r>
            <a:r>
              <a:rPr lang="en-US" sz="1600" err="1">
                <a:solidFill>
                  <a:srgbClr val="282825"/>
                </a:solidFill>
                <a:latin typeface="Arial"/>
                <a:cs typeface="Arial"/>
              </a:rPr>
              <a:t>organisations</a:t>
            </a:r>
            <a:r>
              <a:rPr lang="en-US" sz="1600">
                <a:solidFill>
                  <a:srgbClr val="282825"/>
                </a:solidFill>
                <a:latin typeface="Arial"/>
                <a:cs typeface="Arial"/>
              </a:rPr>
              <a:t> and inclusive, fair work employers and trade unions.</a:t>
            </a:r>
          </a:p>
        </p:txBody>
      </p:sp>
      <p:pic>
        <p:nvPicPr>
          <p:cNvPr id="13" name="Picture 21">
            <a:extLst>
              <a:ext uri="{FF2B5EF4-FFF2-40B4-BE49-F238E27FC236}">
                <a16:creationId xmlns:a16="http://schemas.microsoft.com/office/drawing/2014/main" id="{4C5A4CC1-C46F-4A76-B019-098959E8C9B7}"/>
              </a:ext>
            </a:extLst>
          </p:cNvPr>
          <p:cNvPicPr>
            <a:picLocks noChangeAspect="1"/>
          </p:cNvPicPr>
          <p:nvPr/>
        </p:nvPicPr>
        <p:blipFill>
          <a:blip r:embed="rId3"/>
          <a:stretch>
            <a:fillRect/>
          </a:stretch>
        </p:blipFill>
        <p:spPr>
          <a:xfrm>
            <a:off x="6402199" y="5570260"/>
            <a:ext cx="1190625" cy="1190625"/>
          </a:xfrm>
          <a:prstGeom prst="rect">
            <a:avLst/>
          </a:prstGeom>
        </p:spPr>
      </p:pic>
    </p:spTree>
    <p:extLst>
      <p:ext uri="{BB962C8B-B14F-4D97-AF65-F5344CB8AC3E}">
        <p14:creationId xmlns:p14="http://schemas.microsoft.com/office/powerpoint/2010/main" val="229448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6"/>
        <p:cNvGrpSpPr/>
        <p:nvPr/>
      </p:nvGrpSpPr>
      <p:grpSpPr>
        <a:xfrm>
          <a:off x="0" y="0"/>
          <a:ext cx="0" cy="0"/>
          <a:chOff x="0" y="0"/>
          <a:chExt cx="0" cy="0"/>
        </a:xfrm>
      </p:grpSpPr>
      <p:sp>
        <p:nvSpPr>
          <p:cNvPr id="5" name="Rectangle 40">
            <a:extLst>
              <a:ext uri="{FF2B5EF4-FFF2-40B4-BE49-F238E27FC236}">
                <a16:creationId xmlns:a16="http://schemas.microsoft.com/office/drawing/2014/main" id="{409DFBC7-34E5-6B4B-911A-408E9712551E}"/>
              </a:ext>
            </a:extLst>
          </p:cNvPr>
          <p:cNvSpPr/>
          <p:nvPr/>
        </p:nvSpPr>
        <p:spPr>
          <a:xfrm>
            <a:off x="0" y="908718"/>
            <a:ext cx="12192000" cy="5949282"/>
          </a:xfrm>
          <a:prstGeom prst="rect">
            <a:avLst/>
          </a:prstGeom>
          <a:solidFill>
            <a:srgbClr val="F3F1EF"/>
          </a:solidFill>
          <a:ln w="12700">
            <a:miter lim="400000"/>
          </a:ln>
        </p:spPr>
        <p:txBody>
          <a:bodyPr lIns="45719" rIns="45719" anchor="ctr"/>
          <a:lstStyle/>
          <a:p>
            <a:pPr algn="ctr">
              <a:defRPr>
                <a:solidFill>
                  <a:srgbClr val="FFFFFF"/>
                </a:solidFill>
              </a:defRPr>
            </a:pPr>
            <a:endParaRPr/>
          </a:p>
        </p:txBody>
      </p:sp>
      <p:sp>
        <p:nvSpPr>
          <p:cNvPr id="20" name="Rectangle 3">
            <a:extLst>
              <a:ext uri="{FF2B5EF4-FFF2-40B4-BE49-F238E27FC236}">
                <a16:creationId xmlns:a16="http://schemas.microsoft.com/office/drawing/2014/main" id="{DA118787-776A-4C5B-BED8-8CD294BD4E23}"/>
              </a:ext>
            </a:extLst>
          </p:cNvPr>
          <p:cNvSpPr/>
          <p:nvPr/>
        </p:nvSpPr>
        <p:spPr>
          <a:xfrm>
            <a:off x="0" y="-1"/>
            <a:ext cx="12192000" cy="908722"/>
          </a:xfrm>
          <a:prstGeom prst="rect">
            <a:avLst/>
          </a:prstGeom>
          <a:solidFill>
            <a:srgbClr val="142B52"/>
          </a:solidFill>
          <a:ln w="12700">
            <a:miter lim="400000"/>
          </a:ln>
        </p:spPr>
        <p:txBody>
          <a:bodyPr lIns="45719" rIns="45719" anchor="ctr"/>
          <a:lstStyle/>
          <a:p>
            <a:pPr algn="ctr">
              <a:defRPr>
                <a:solidFill>
                  <a:srgbClr val="FFFFFF"/>
                </a:solidFill>
              </a:defRPr>
            </a:pPr>
            <a:endParaRPr>
              <a:solidFill>
                <a:srgbClr val="002060"/>
              </a:solidFill>
            </a:endParaRPr>
          </a:p>
        </p:txBody>
      </p:sp>
      <p:sp>
        <p:nvSpPr>
          <p:cNvPr id="21" name="Google Shape;297;p2">
            <a:extLst>
              <a:ext uri="{FF2B5EF4-FFF2-40B4-BE49-F238E27FC236}">
                <a16:creationId xmlns:a16="http://schemas.microsoft.com/office/drawing/2014/main" id="{2F50461C-E10D-48A4-92EB-0E0F800065BE}"/>
              </a:ext>
            </a:extLst>
          </p:cNvPr>
          <p:cNvSpPr txBox="1">
            <a:spLocks noGrp="1"/>
          </p:cNvSpPr>
          <p:nvPr>
            <p:ph type="body" idx="1"/>
          </p:nvPr>
        </p:nvSpPr>
        <p:spPr>
          <a:xfrm>
            <a:off x="556454" y="207380"/>
            <a:ext cx="9282792" cy="819151"/>
          </a:xfrm>
          <a:prstGeom prst="rect">
            <a:avLst/>
          </a:prstGeom>
          <a:noFill/>
          <a:ln>
            <a:noFill/>
          </a:ln>
        </p:spPr>
        <p:txBody>
          <a:bodyPr spcFirstLastPara="1" vert="horz" wrap="square" lIns="0" tIns="0" rIns="0" bIns="0" rtlCol="0" anchor="t" anchorCtr="0">
            <a:noAutofit/>
          </a:bodyPr>
          <a:lstStyle/>
          <a:p>
            <a:pPr marL="0" indent="0">
              <a:buSzPts val="3600"/>
            </a:pPr>
            <a:r>
              <a:rPr lang="en-US" sz="3200" b="1">
                <a:latin typeface="Arial" panose="020B0604020202020204" pitchFamily="34" charset="0"/>
                <a:cs typeface="Arial" panose="020B0604020202020204" pitchFamily="34" charset="0"/>
              </a:rPr>
              <a:t>Dependencies</a:t>
            </a:r>
            <a:endParaRPr sz="4800" b="1">
              <a:latin typeface="Arial" panose="020B0604020202020204" pitchFamily="34" charset="0"/>
              <a:cs typeface="Arial" panose="020B0604020202020204" pitchFamily="34" charset="0"/>
            </a:endParaRPr>
          </a:p>
        </p:txBody>
      </p:sp>
      <p:sp>
        <p:nvSpPr>
          <p:cNvPr id="22" name="Google Shape;322;p4">
            <a:extLst>
              <a:ext uri="{FF2B5EF4-FFF2-40B4-BE49-F238E27FC236}">
                <a16:creationId xmlns:a16="http://schemas.microsoft.com/office/drawing/2014/main" id="{EFA0D6AC-9019-454D-B634-D406A3D8B1B0}"/>
              </a:ext>
            </a:extLst>
          </p:cNvPr>
          <p:cNvSpPr txBox="1">
            <a:spLocks/>
          </p:cNvSpPr>
          <p:nvPr/>
        </p:nvSpPr>
        <p:spPr>
          <a:xfrm>
            <a:off x="401891" y="1404529"/>
            <a:ext cx="11433794" cy="80433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285750" indent="-285750">
              <a:lnSpc>
                <a:spcPct val="150000"/>
              </a:lnSpc>
              <a:spcAft>
                <a:spcPts val="800"/>
              </a:spcAft>
              <a:buClr>
                <a:srgbClr val="142B52"/>
              </a:buClr>
              <a:buFont typeface="Arial" panose="020B0604020202020204" pitchFamily="34" charset="0"/>
              <a:buChar char="•"/>
            </a:pPr>
            <a:r>
              <a:rPr lang="en-US" sz="2000">
                <a:solidFill>
                  <a:srgbClr val="25303B"/>
                </a:solidFill>
                <a:latin typeface="Arial"/>
                <a:cs typeface="Arial"/>
              </a:rPr>
              <a:t>The review of Curriculum for Excellence and the SFC Review of coherence and sustainability</a:t>
            </a:r>
            <a:endParaRPr lang="en-GB" sz="2000">
              <a:solidFill>
                <a:srgbClr val="25303B"/>
              </a:solidFill>
              <a:latin typeface="Arial"/>
              <a:cs typeface="Arial"/>
            </a:endParaRPr>
          </a:p>
          <a:p>
            <a:pPr marL="285750" indent="-285750">
              <a:lnSpc>
                <a:spcPct val="150000"/>
              </a:lnSpc>
              <a:spcAft>
                <a:spcPts val="800"/>
              </a:spcAft>
              <a:buClr>
                <a:srgbClr val="142B52"/>
              </a:buClr>
              <a:buFont typeface="Arial" panose="020B0604020202020204" pitchFamily="34" charset="0"/>
              <a:buChar char="•"/>
            </a:pPr>
            <a:r>
              <a:rPr lang="en-US" sz="2000">
                <a:solidFill>
                  <a:srgbClr val="25303B"/>
                </a:solidFill>
                <a:latin typeface="Arial"/>
                <a:cs typeface="Arial"/>
              </a:rPr>
              <a:t>Development of the National Strategy for Economic Transformation</a:t>
            </a:r>
            <a:endParaRPr lang="en-GB" sz="2000">
              <a:solidFill>
                <a:srgbClr val="25303B"/>
              </a:solidFill>
              <a:latin typeface="Arial"/>
              <a:cs typeface="Arial"/>
            </a:endParaRPr>
          </a:p>
          <a:p>
            <a:pPr marL="285750" indent="-285750">
              <a:lnSpc>
                <a:spcPct val="150000"/>
              </a:lnSpc>
              <a:spcAft>
                <a:spcPts val="800"/>
              </a:spcAft>
              <a:buClr>
                <a:srgbClr val="142B52"/>
              </a:buClr>
              <a:buFont typeface="Arial" panose="020B0604020202020204" pitchFamily="34" charset="0"/>
              <a:buChar char="•"/>
            </a:pPr>
            <a:r>
              <a:rPr lang="en-US" sz="2000">
                <a:solidFill>
                  <a:srgbClr val="25303B"/>
                </a:solidFill>
                <a:latin typeface="Arial"/>
                <a:cs typeface="Arial"/>
              </a:rPr>
              <a:t>Policy integration</a:t>
            </a:r>
            <a:endParaRPr lang="en-GB" sz="2000">
              <a:solidFill>
                <a:srgbClr val="25303B"/>
              </a:solidFill>
              <a:latin typeface="Arial"/>
              <a:cs typeface="Arial"/>
            </a:endParaRPr>
          </a:p>
          <a:p>
            <a:pPr marL="285750" indent="-285750">
              <a:lnSpc>
                <a:spcPct val="150000"/>
              </a:lnSpc>
              <a:spcAft>
                <a:spcPts val="800"/>
              </a:spcAft>
              <a:buClr>
                <a:srgbClr val="142B52"/>
              </a:buClr>
              <a:buFont typeface="Arial" panose="020B0604020202020204" pitchFamily="34" charset="0"/>
              <a:buChar char="•"/>
            </a:pPr>
            <a:r>
              <a:rPr lang="en-US" sz="2000">
                <a:solidFill>
                  <a:srgbClr val="25303B"/>
                </a:solidFill>
                <a:latin typeface="Arial"/>
                <a:cs typeface="Arial"/>
              </a:rPr>
              <a:t>Skills alignment</a:t>
            </a:r>
            <a:endParaRPr lang="en-GB" sz="2000">
              <a:solidFill>
                <a:srgbClr val="25303B"/>
              </a:solidFill>
              <a:latin typeface="Arial"/>
              <a:cs typeface="Arial"/>
            </a:endParaRPr>
          </a:p>
          <a:p>
            <a:pPr marL="285750" indent="-285750">
              <a:lnSpc>
                <a:spcPct val="150000"/>
              </a:lnSpc>
              <a:spcAft>
                <a:spcPts val="800"/>
              </a:spcAft>
              <a:buClr>
                <a:srgbClr val="142B52"/>
              </a:buClr>
              <a:buFont typeface="Arial" panose="020B0604020202020204" pitchFamily="34" charset="0"/>
              <a:buChar char="•"/>
            </a:pPr>
            <a:r>
              <a:rPr lang="en-US" sz="2000">
                <a:solidFill>
                  <a:srgbClr val="25303B"/>
                </a:solidFill>
                <a:latin typeface="Arial"/>
                <a:cs typeface="Arial"/>
              </a:rPr>
              <a:t>The role of employers and business support</a:t>
            </a:r>
            <a:endParaRPr lang="en-GB" sz="2000">
              <a:solidFill>
                <a:srgbClr val="25303B"/>
              </a:solidFill>
              <a:latin typeface="Arial"/>
              <a:cs typeface="Arial"/>
            </a:endParaRPr>
          </a:p>
          <a:p>
            <a:pPr marL="285750" indent="-285750">
              <a:lnSpc>
                <a:spcPct val="150000"/>
              </a:lnSpc>
              <a:spcAft>
                <a:spcPts val="800"/>
              </a:spcAft>
              <a:buClr>
                <a:srgbClr val="142B52"/>
              </a:buClr>
              <a:buFont typeface="Arial" panose="020B0604020202020204" pitchFamily="34" charset="0"/>
              <a:buChar char="•"/>
            </a:pPr>
            <a:r>
              <a:rPr lang="en-US" sz="2000">
                <a:solidFill>
                  <a:srgbClr val="25303B"/>
                </a:solidFill>
                <a:latin typeface="Arial"/>
                <a:cs typeface="Arial"/>
              </a:rPr>
              <a:t>Clear leadership, empowerment and accountability to deliver the change required</a:t>
            </a:r>
            <a:endParaRPr lang="en-GB" sz="2000">
              <a:solidFill>
                <a:srgbClr val="25303B"/>
              </a:solidFill>
              <a:latin typeface="Arial"/>
              <a:cs typeface="Arial"/>
            </a:endParaRPr>
          </a:p>
          <a:p>
            <a:pPr marL="285750" indent="-285750">
              <a:lnSpc>
                <a:spcPct val="150000"/>
              </a:lnSpc>
              <a:spcAft>
                <a:spcPts val="800"/>
              </a:spcAft>
              <a:buClr>
                <a:srgbClr val="142B52"/>
              </a:buClr>
              <a:buFont typeface="Arial" panose="020B0604020202020204" pitchFamily="34" charset="0"/>
              <a:buChar char="•"/>
            </a:pPr>
            <a:r>
              <a:rPr lang="en-US" sz="2000">
                <a:solidFill>
                  <a:srgbClr val="25303B"/>
                </a:solidFill>
                <a:latin typeface="Arial"/>
                <a:cs typeface="Arial"/>
              </a:rPr>
              <a:t>A move to multi-year funding assumptions</a:t>
            </a:r>
            <a:endParaRPr lang="en-GB" sz="2000">
              <a:solidFill>
                <a:srgbClr val="25303B"/>
              </a:solidFill>
              <a:latin typeface="Arial"/>
              <a:cs typeface="Arial"/>
            </a:endParaRPr>
          </a:p>
        </p:txBody>
      </p:sp>
    </p:spTree>
    <p:extLst>
      <p:ext uri="{BB962C8B-B14F-4D97-AF65-F5344CB8AC3E}">
        <p14:creationId xmlns:p14="http://schemas.microsoft.com/office/powerpoint/2010/main" val="155058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6"/>
        <p:cNvGrpSpPr/>
        <p:nvPr/>
      </p:nvGrpSpPr>
      <p:grpSpPr>
        <a:xfrm>
          <a:off x="0" y="0"/>
          <a:ext cx="0" cy="0"/>
          <a:chOff x="0" y="0"/>
          <a:chExt cx="0" cy="0"/>
        </a:xfrm>
      </p:grpSpPr>
      <p:sp>
        <p:nvSpPr>
          <p:cNvPr id="5" name="Rectangle 40">
            <a:extLst>
              <a:ext uri="{FF2B5EF4-FFF2-40B4-BE49-F238E27FC236}">
                <a16:creationId xmlns:a16="http://schemas.microsoft.com/office/drawing/2014/main" id="{9866A8C1-ECE1-FE47-8B88-BED19D570B0B}"/>
              </a:ext>
            </a:extLst>
          </p:cNvPr>
          <p:cNvSpPr/>
          <p:nvPr/>
        </p:nvSpPr>
        <p:spPr>
          <a:xfrm>
            <a:off x="0" y="908718"/>
            <a:ext cx="12192000" cy="5949282"/>
          </a:xfrm>
          <a:prstGeom prst="rect">
            <a:avLst/>
          </a:prstGeom>
          <a:solidFill>
            <a:srgbClr val="F3F1EF"/>
          </a:solidFill>
          <a:ln w="12700">
            <a:miter lim="400000"/>
          </a:ln>
        </p:spPr>
        <p:txBody>
          <a:bodyPr lIns="45719" rIns="45719" anchor="ctr"/>
          <a:lstStyle/>
          <a:p>
            <a:pPr algn="ctr">
              <a:defRPr>
                <a:solidFill>
                  <a:srgbClr val="FFFFFF"/>
                </a:solidFill>
              </a:defRPr>
            </a:pPr>
            <a:endParaRPr/>
          </a:p>
        </p:txBody>
      </p:sp>
      <p:sp>
        <p:nvSpPr>
          <p:cNvPr id="20" name="Rectangle 3">
            <a:extLst>
              <a:ext uri="{FF2B5EF4-FFF2-40B4-BE49-F238E27FC236}">
                <a16:creationId xmlns:a16="http://schemas.microsoft.com/office/drawing/2014/main" id="{DA118787-776A-4C5B-BED8-8CD294BD4E23}"/>
              </a:ext>
            </a:extLst>
          </p:cNvPr>
          <p:cNvSpPr/>
          <p:nvPr/>
        </p:nvSpPr>
        <p:spPr>
          <a:xfrm>
            <a:off x="0" y="-1"/>
            <a:ext cx="12192000" cy="908722"/>
          </a:xfrm>
          <a:prstGeom prst="rect">
            <a:avLst/>
          </a:prstGeom>
          <a:solidFill>
            <a:srgbClr val="142B52"/>
          </a:solidFill>
          <a:ln w="12700">
            <a:miter lim="400000"/>
          </a:ln>
        </p:spPr>
        <p:txBody>
          <a:bodyPr lIns="45719" rIns="45719" anchor="ctr"/>
          <a:lstStyle/>
          <a:p>
            <a:pPr algn="ctr">
              <a:defRPr>
                <a:solidFill>
                  <a:srgbClr val="FFFFFF"/>
                </a:solidFill>
              </a:defRPr>
            </a:pPr>
            <a:endParaRPr>
              <a:solidFill>
                <a:srgbClr val="002060"/>
              </a:solidFill>
            </a:endParaRPr>
          </a:p>
        </p:txBody>
      </p:sp>
      <p:sp>
        <p:nvSpPr>
          <p:cNvPr id="21" name="Google Shape;297;p2">
            <a:extLst>
              <a:ext uri="{FF2B5EF4-FFF2-40B4-BE49-F238E27FC236}">
                <a16:creationId xmlns:a16="http://schemas.microsoft.com/office/drawing/2014/main" id="{2F50461C-E10D-48A4-92EB-0E0F800065BE}"/>
              </a:ext>
            </a:extLst>
          </p:cNvPr>
          <p:cNvSpPr txBox="1">
            <a:spLocks noGrp="1"/>
          </p:cNvSpPr>
          <p:nvPr>
            <p:ph type="body" idx="1"/>
          </p:nvPr>
        </p:nvSpPr>
        <p:spPr>
          <a:xfrm>
            <a:off x="556454" y="207380"/>
            <a:ext cx="9282792" cy="819151"/>
          </a:xfrm>
          <a:prstGeom prst="rect">
            <a:avLst/>
          </a:prstGeom>
          <a:noFill/>
          <a:ln>
            <a:noFill/>
          </a:ln>
        </p:spPr>
        <p:txBody>
          <a:bodyPr spcFirstLastPara="1" vert="horz" wrap="square" lIns="0" tIns="0" rIns="0" bIns="0" rtlCol="0" anchor="t" anchorCtr="0">
            <a:noAutofit/>
          </a:bodyPr>
          <a:lstStyle/>
          <a:p>
            <a:pPr marL="0" indent="0">
              <a:buSzPts val="3600"/>
            </a:pPr>
            <a:r>
              <a:rPr lang="en-US" sz="3200" b="1">
                <a:latin typeface="Arial" panose="020B0604020202020204" pitchFamily="34" charset="0"/>
                <a:cs typeface="Arial" panose="020B0604020202020204" pitchFamily="34" charset="0"/>
              </a:rPr>
              <a:t>Next steps</a:t>
            </a:r>
            <a:endParaRPr sz="48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14258DA-8F86-44B9-89CC-FFC8A65E9727}"/>
              </a:ext>
            </a:extLst>
          </p:cNvPr>
          <p:cNvSpPr/>
          <p:nvPr/>
        </p:nvSpPr>
        <p:spPr>
          <a:xfrm>
            <a:off x="393700" y="1233912"/>
            <a:ext cx="11125200" cy="819151"/>
          </a:xfrm>
          <a:prstGeom prst="rect">
            <a:avLst/>
          </a:prstGeom>
          <a:solidFill>
            <a:srgbClr val="F7C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oogle Shape;322;p4">
            <a:extLst>
              <a:ext uri="{FF2B5EF4-FFF2-40B4-BE49-F238E27FC236}">
                <a16:creationId xmlns:a16="http://schemas.microsoft.com/office/drawing/2014/main" id="{EFA0D6AC-9019-454D-B634-D406A3D8B1B0}"/>
              </a:ext>
            </a:extLst>
          </p:cNvPr>
          <p:cNvSpPr txBox="1">
            <a:spLocks/>
          </p:cNvSpPr>
          <p:nvPr/>
        </p:nvSpPr>
        <p:spPr>
          <a:xfrm>
            <a:off x="12700" y="1272012"/>
            <a:ext cx="12187883" cy="59423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00000"/>
              </a:lnSpc>
              <a:spcBef>
                <a:spcPts val="0"/>
              </a:spcBef>
              <a:spcAft>
                <a:spcPts val="0"/>
              </a:spcAft>
              <a:buClr>
                <a:schemeClr val="lt1"/>
              </a:buClr>
              <a:buSzPts val="2300"/>
              <a:buFont typeface="Proxima Nova"/>
              <a:buNone/>
              <a:defRPr sz="1725" b="0" i="0" u="none" strike="noStrike" cap="none">
                <a:solidFill>
                  <a:schemeClr val="lt1"/>
                </a:solidFill>
                <a:latin typeface="Proxima Nova Rg"/>
                <a:ea typeface="Proxima Nova Rg"/>
                <a:cs typeface="Proxima Nova Rg"/>
                <a:sym typeface="Proxima Nova"/>
              </a:defRPr>
            </a:lvl1pPr>
            <a:lvl2pPr marL="685800" marR="0" lvl="1"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2pPr>
            <a:lvl3pPr marL="1028700" marR="0" lvl="2"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3pPr>
            <a:lvl4pPr marL="1371600" marR="0" lvl="3"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4pPr>
            <a:lvl5pPr marL="1714500" marR="0" lvl="4" indent="-171450" algn="ctr" rtl="0">
              <a:lnSpc>
                <a:spcPct val="100000"/>
              </a:lnSpc>
              <a:spcBef>
                <a:spcPts val="0"/>
              </a:spcBef>
              <a:spcAft>
                <a:spcPts val="0"/>
              </a:spcAft>
              <a:buClr>
                <a:srgbClr val="000000"/>
              </a:buClr>
              <a:buSzPts val="1800"/>
              <a:buFont typeface="Arial"/>
              <a:buNone/>
              <a:defRPr sz="2100" b="0" i="0" u="none" strike="noStrike" cap="none">
                <a:solidFill>
                  <a:schemeClr val="dk1"/>
                </a:solidFill>
                <a:latin typeface="Arial"/>
                <a:ea typeface="Arial"/>
                <a:cs typeface="Arial"/>
                <a:sym typeface="Arial"/>
              </a:defRPr>
            </a:lvl5pPr>
            <a:lvl6pPr marL="2057400" marR="0" lvl="5"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6pPr>
            <a:lvl7pPr marL="2400300" marR="0" lvl="6"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7pPr>
            <a:lvl8pPr marL="2743200" marR="0" lvl="7"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8pPr>
            <a:lvl9pPr marL="3086100" marR="0" lvl="8" indent="-171450" algn="ctr" rtl="0">
              <a:lnSpc>
                <a:spcPct val="100000"/>
              </a:lnSpc>
              <a:spcBef>
                <a:spcPts val="0"/>
              </a:spcBef>
              <a:spcAft>
                <a:spcPts val="0"/>
              </a:spcAft>
              <a:buClr>
                <a:srgbClr val="000000"/>
              </a:buClr>
              <a:buSzPts val="1800"/>
              <a:buFont typeface="Arial"/>
              <a:buNone/>
              <a:defRPr sz="2000" b="0" i="0" u="none" strike="noStrike" cap="none">
                <a:solidFill>
                  <a:schemeClr val="dk1"/>
                </a:solidFill>
                <a:latin typeface="Proxima Nova Rg"/>
                <a:ea typeface="Proxima Nova Rg"/>
                <a:cs typeface="Proxima Nova Rg"/>
                <a:sym typeface="Proxima Nova"/>
              </a:defRPr>
            </a:lvl9pPr>
          </a:lstStyle>
          <a:p>
            <a:pPr marL="514350" lvl="1" indent="0" algn="l"/>
            <a:r>
              <a:rPr lang="en-US" sz="2400" b="1" dirty="0">
                <a:solidFill>
                  <a:srgbClr val="25303B"/>
                </a:solidFill>
              </a:rPr>
              <a:t>The Programme Board will work with practitioners, stakeholders, career influencers and those with lived experience to co-design and co-develop:</a:t>
            </a:r>
            <a:endParaRPr lang="en-US" sz="2400" b="1" dirty="0"/>
          </a:p>
          <a:p>
            <a:pPr marL="514350" lvl="1" indent="0" algn="l"/>
            <a:endParaRPr lang="en-US" dirty="0">
              <a:solidFill>
                <a:srgbClr val="25303B"/>
              </a:solidFill>
            </a:endParaRPr>
          </a:p>
          <a:p>
            <a:pPr marL="857250" lvl="2" indent="0" algn="l"/>
            <a:r>
              <a:rPr lang="en-US" sz="2000" b="1" dirty="0">
                <a:solidFill>
                  <a:srgbClr val="25303B"/>
                </a:solidFill>
                <a:latin typeface="Arial"/>
                <a:ea typeface="Arial"/>
                <a:cs typeface="Arial"/>
              </a:rPr>
              <a:t>The future state target operating model and service blueprint</a:t>
            </a:r>
            <a:r>
              <a:rPr lang="en-US" sz="2000" b="1" dirty="0">
                <a:solidFill>
                  <a:srgbClr val="25303B"/>
                </a:solidFill>
              </a:rPr>
              <a:t> </a:t>
            </a:r>
          </a:p>
          <a:p>
            <a:pPr marL="857250" lvl="2" indent="0" algn="l"/>
            <a:endParaRPr lang="en-US" sz="2000" b="1" dirty="0">
              <a:solidFill>
                <a:srgbClr val="25303B"/>
              </a:solidFill>
              <a:latin typeface="Arial"/>
              <a:ea typeface="Arial"/>
              <a:cs typeface="Arial"/>
            </a:endParaRPr>
          </a:p>
          <a:p>
            <a:pPr marL="857250" lvl="2" indent="0" algn="l"/>
            <a:r>
              <a:rPr lang="en-US" sz="2000" b="1" dirty="0">
                <a:solidFill>
                  <a:srgbClr val="25303B"/>
                </a:solidFill>
                <a:latin typeface="Arial"/>
                <a:ea typeface="Arial"/>
                <a:cs typeface="Arial"/>
              </a:rPr>
              <a:t>A detailed implementation p</a:t>
            </a:r>
            <a:r>
              <a:rPr lang="en-US" sz="2000" b="1" dirty="0">
                <a:solidFill>
                  <a:srgbClr val="25303B"/>
                </a:solidFill>
              </a:rPr>
              <a:t>lan</a:t>
            </a:r>
          </a:p>
          <a:p>
            <a:pPr marL="857250" lvl="2" indent="0" algn="l"/>
            <a:endParaRPr lang="en-US" sz="2000" b="1" dirty="0">
              <a:solidFill>
                <a:srgbClr val="25303B"/>
              </a:solidFill>
            </a:endParaRPr>
          </a:p>
          <a:p>
            <a:pPr marL="857250" lvl="2" indent="0" algn="l"/>
            <a:r>
              <a:rPr lang="en-US" sz="2000" b="1" dirty="0">
                <a:solidFill>
                  <a:srgbClr val="25303B"/>
                </a:solidFill>
                <a:latin typeface="Arial"/>
                <a:ea typeface="Arial"/>
                <a:cs typeface="Arial"/>
              </a:rPr>
              <a:t>The career development model</a:t>
            </a:r>
            <a:r>
              <a:rPr lang="en-US" sz="2000" b="1" dirty="0">
                <a:latin typeface="Arial"/>
                <a:ea typeface="Arial"/>
                <a:cs typeface="Arial"/>
              </a:rPr>
              <a:t>​</a:t>
            </a:r>
            <a:endParaRPr lang="en-US" sz="2000" dirty="0">
              <a:solidFill>
                <a:srgbClr val="000000"/>
              </a:solidFill>
            </a:endParaRPr>
          </a:p>
          <a:p>
            <a:pPr marL="857250" lvl="2" indent="0" algn="l"/>
            <a:endParaRPr lang="en-US" sz="2000" b="1" dirty="0">
              <a:solidFill>
                <a:srgbClr val="25303B"/>
              </a:solidFill>
              <a:latin typeface="Arial"/>
              <a:ea typeface="Arial"/>
              <a:cs typeface="Arial"/>
            </a:endParaRPr>
          </a:p>
          <a:p>
            <a:pPr marL="857250" lvl="2" indent="0" algn="l"/>
            <a:r>
              <a:rPr lang="en-US" sz="2000" b="1" dirty="0">
                <a:solidFill>
                  <a:srgbClr val="25303B"/>
                </a:solidFill>
                <a:latin typeface="Arial"/>
                <a:ea typeface="Arial"/>
                <a:cs typeface="Arial"/>
              </a:rPr>
              <a:t>The remit, functions and composition of the proposed career services coalition</a:t>
            </a:r>
            <a:r>
              <a:rPr lang="en-US" sz="2000" b="1" dirty="0">
                <a:latin typeface="Arial"/>
                <a:ea typeface="Arial"/>
                <a:cs typeface="Arial"/>
              </a:rPr>
              <a:t>​ </a:t>
            </a:r>
            <a:br>
              <a:rPr lang="en-US" sz="2000" b="1" dirty="0">
                <a:latin typeface="Arial"/>
                <a:ea typeface="Arial"/>
                <a:cs typeface="Arial"/>
              </a:rPr>
            </a:br>
            <a:r>
              <a:rPr lang="en-US" sz="2000" dirty="0">
                <a:latin typeface="Arial"/>
                <a:ea typeface="Arial"/>
                <a:cs typeface="Arial"/>
              </a:rPr>
              <a:t>inc </a:t>
            </a:r>
            <a:r>
              <a:rPr lang="en-US" sz="2000" dirty="0"/>
              <a:t>understanding international and national structures and developing options for Scotland</a:t>
            </a:r>
          </a:p>
          <a:p>
            <a:pPr marL="857250" lvl="2" indent="0" algn="l"/>
            <a:endParaRPr lang="en-US" sz="2000" b="1" dirty="0">
              <a:solidFill>
                <a:srgbClr val="25303B"/>
              </a:solidFill>
              <a:latin typeface="Arial"/>
              <a:ea typeface="Arial"/>
              <a:cs typeface="Arial"/>
            </a:endParaRPr>
          </a:p>
          <a:p>
            <a:pPr marL="857250" lvl="2" indent="0" algn="l"/>
            <a:r>
              <a:rPr lang="en-US" sz="2000" b="1" dirty="0">
                <a:solidFill>
                  <a:srgbClr val="25303B"/>
                </a:solidFill>
                <a:latin typeface="Arial"/>
                <a:ea typeface="Arial"/>
                <a:cs typeface="Arial"/>
              </a:rPr>
              <a:t>A programme of further testing with all-age users</a:t>
            </a:r>
            <a:r>
              <a:rPr lang="en-US" sz="2000" b="1" dirty="0">
                <a:solidFill>
                  <a:srgbClr val="25303B"/>
                </a:solidFill>
              </a:rPr>
              <a:t> </a:t>
            </a:r>
          </a:p>
          <a:p>
            <a:pPr marL="1200150" lvl="3" indent="0" algn="l"/>
            <a:endParaRPr lang="en-US" sz="2000" dirty="0"/>
          </a:p>
          <a:p>
            <a:pPr marL="857250" lvl="2" indent="0" algn="l"/>
            <a:r>
              <a:rPr lang="en-US" sz="2000" b="1" dirty="0">
                <a:solidFill>
                  <a:srgbClr val="25303B"/>
                </a:solidFill>
                <a:latin typeface="Arial"/>
                <a:ea typeface="Arial"/>
                <a:cs typeface="Arial"/>
              </a:rPr>
              <a:t>Engagement with wider policy developments</a:t>
            </a:r>
            <a:r>
              <a:rPr lang="en-US" sz="2000" b="1" dirty="0">
                <a:solidFill>
                  <a:srgbClr val="25303B"/>
                </a:solidFill>
              </a:rPr>
              <a:t> </a:t>
            </a:r>
            <a:br>
              <a:rPr lang="en-US" sz="2000" b="1" dirty="0">
                <a:solidFill>
                  <a:srgbClr val="25303B"/>
                </a:solidFill>
              </a:rPr>
            </a:br>
            <a:r>
              <a:rPr lang="en-US" sz="2000" dirty="0">
                <a:solidFill>
                  <a:srgbClr val="25303B"/>
                </a:solidFill>
              </a:rPr>
              <a:t>aligned to the implementation plan to ensure integration</a:t>
            </a:r>
          </a:p>
        </p:txBody>
      </p:sp>
    </p:spTree>
    <p:extLst>
      <p:ext uri="{BB962C8B-B14F-4D97-AF65-F5344CB8AC3E}">
        <p14:creationId xmlns:p14="http://schemas.microsoft.com/office/powerpoint/2010/main" val="149304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 PowerPoint&#10;&#10;Description automatically generated">
            <a:extLst>
              <a:ext uri="{FF2B5EF4-FFF2-40B4-BE49-F238E27FC236}">
                <a16:creationId xmlns:a16="http://schemas.microsoft.com/office/drawing/2014/main" id="{85FE050E-90CF-034F-894E-87D8FB800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
            <a:ext cx="12192000" cy="6856560"/>
          </a:xfrm>
          <a:prstGeom prst="rect">
            <a:avLst/>
          </a:prstGeom>
        </p:spPr>
      </p:pic>
    </p:spTree>
    <p:extLst>
      <p:ext uri="{BB962C8B-B14F-4D97-AF65-F5344CB8AC3E}">
        <p14:creationId xmlns:p14="http://schemas.microsoft.com/office/powerpoint/2010/main" val="197176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C98246-8567-BF4C-8B2E-2DD5E40D396E}"/>
              </a:ext>
            </a:extLst>
          </p:cNvPr>
          <p:cNvSpPr/>
          <p:nvPr/>
        </p:nvSpPr>
        <p:spPr>
          <a:xfrm>
            <a:off x="13610" y="908718"/>
            <a:ext cx="12178390" cy="5949282"/>
          </a:xfrm>
          <a:prstGeom prst="rect">
            <a:avLst/>
          </a:prstGeom>
          <a:solidFill>
            <a:srgbClr val="F3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3688E8B-2666-41DA-B931-CA053E13C6B7}"/>
              </a:ext>
            </a:extLst>
          </p:cNvPr>
          <p:cNvSpPr txBox="1"/>
          <p:nvPr/>
        </p:nvSpPr>
        <p:spPr>
          <a:xfrm>
            <a:off x="5868901" y="1351897"/>
            <a:ext cx="7119976" cy="5062924"/>
          </a:xfrm>
          <a:prstGeom prst="rect">
            <a:avLst/>
          </a:prstGeom>
          <a:noFill/>
        </p:spPr>
        <p:txBody>
          <a:bodyPr wrap="square" lIns="91440" tIns="45720" rIns="91440" bIns="45720" rtlCol="0" anchor="t">
            <a:spAutoFit/>
          </a:bodyPr>
          <a:lstStyle/>
          <a:p>
            <a:r>
              <a:rPr lang="en-US" sz="1700">
                <a:solidFill>
                  <a:srgbClr val="282825"/>
                </a:solidFill>
                <a:latin typeface="Arial"/>
                <a:ea typeface="Calibri" panose="020F0502020204030204" pitchFamily="34" charset="0"/>
                <a:cs typeface="Arial"/>
              </a:rPr>
              <a:t>Scottish Government published </a:t>
            </a:r>
            <a:br>
              <a:rPr lang="en-US" sz="1700">
                <a:solidFill>
                  <a:srgbClr val="282825"/>
                </a:solidFill>
                <a:latin typeface="Arial"/>
                <a:ea typeface="Calibri" panose="020F0502020204030204" pitchFamily="34" charset="0"/>
                <a:cs typeface="Arial"/>
              </a:rPr>
            </a:br>
            <a:r>
              <a:rPr lang="en-US" sz="1700" b="1">
                <a:solidFill>
                  <a:srgbClr val="282825"/>
                </a:solidFill>
                <a:latin typeface="Arial"/>
                <a:ea typeface="Calibri" panose="020F0502020204030204" pitchFamily="34" charset="0"/>
                <a:cs typeface="Arial"/>
              </a:rPr>
              <a:t>Scotland’s Career Strategy, Moving Forward </a:t>
            </a:r>
          </a:p>
          <a:p>
            <a:pPr marL="285750" indent="-285750">
              <a:buFont typeface="Arial" panose="020B0604020202020204" pitchFamily="34" charset="0"/>
              <a:buChar char="•"/>
            </a:pPr>
            <a:endParaRPr lang="en-US" sz="1700">
              <a:solidFill>
                <a:srgbClr val="282825"/>
              </a:solidFill>
              <a:latin typeface="Arial"/>
              <a:ea typeface="Calibri" panose="020F0502020204030204" pitchFamily="34" charset="0"/>
              <a:cs typeface="Arial"/>
            </a:endParaRPr>
          </a:p>
          <a:p>
            <a:pPr marL="177800"/>
            <a:r>
              <a:rPr lang="en-US" sz="1700">
                <a:solidFill>
                  <a:srgbClr val="282825"/>
                </a:solidFill>
                <a:latin typeface="Arial"/>
                <a:ea typeface="Calibri" panose="020F0502020204030204" pitchFamily="34" charset="0"/>
                <a:cs typeface="Arial"/>
              </a:rPr>
              <a:t>Strategy </a:t>
            </a:r>
            <a:r>
              <a:rPr lang="en-US" sz="1700" err="1">
                <a:solidFill>
                  <a:srgbClr val="282825"/>
                </a:solidFill>
                <a:latin typeface="Arial"/>
                <a:ea typeface="Calibri" panose="020F0502020204030204" pitchFamily="34" charset="0"/>
                <a:cs typeface="Arial"/>
              </a:rPr>
              <a:t>recognises</a:t>
            </a:r>
            <a:r>
              <a:rPr lang="en-US" sz="1700">
                <a:solidFill>
                  <a:srgbClr val="282825"/>
                </a:solidFill>
                <a:latin typeface="Arial"/>
                <a:ea typeface="Calibri" panose="020F0502020204030204" pitchFamily="34" charset="0"/>
                <a:cs typeface="Arial"/>
              </a:rPr>
              <a:t> rapidly changing labour market and </a:t>
            </a:r>
            <a:br>
              <a:rPr lang="en-US" sz="1700">
                <a:solidFill>
                  <a:srgbClr val="282825"/>
                </a:solidFill>
                <a:latin typeface="Arial"/>
                <a:ea typeface="Calibri" panose="020F0502020204030204" pitchFamily="34" charset="0"/>
                <a:cs typeface="Arial"/>
              </a:rPr>
            </a:br>
            <a:r>
              <a:rPr lang="en-US" sz="1700">
                <a:solidFill>
                  <a:srgbClr val="282825"/>
                </a:solidFill>
                <a:latin typeface="Arial"/>
                <a:ea typeface="Calibri" panose="020F0502020204030204" pitchFamily="34" charset="0"/>
                <a:cs typeface="Arial"/>
              </a:rPr>
              <a:t>need to ensure CIAG is more obvious, accessible, </a:t>
            </a:r>
            <a:br>
              <a:rPr lang="en-US" sz="1700">
                <a:solidFill>
                  <a:srgbClr val="282825"/>
                </a:solidFill>
                <a:latin typeface="Arial"/>
                <a:ea typeface="Calibri" panose="020F0502020204030204" pitchFamily="34" charset="0"/>
                <a:cs typeface="Arial"/>
              </a:rPr>
            </a:br>
            <a:r>
              <a:rPr lang="en-US" sz="1700" err="1">
                <a:solidFill>
                  <a:srgbClr val="282825"/>
                </a:solidFill>
                <a:latin typeface="Arial"/>
                <a:ea typeface="Calibri" panose="020F0502020204030204" pitchFamily="34" charset="0"/>
                <a:cs typeface="Arial"/>
              </a:rPr>
              <a:t>personalised</a:t>
            </a:r>
            <a:r>
              <a:rPr lang="en-US" sz="1700">
                <a:solidFill>
                  <a:srgbClr val="282825"/>
                </a:solidFill>
                <a:latin typeface="Arial"/>
                <a:ea typeface="Calibri" panose="020F0502020204030204" pitchFamily="34" charset="0"/>
                <a:cs typeface="Arial"/>
              </a:rPr>
              <a:t> and joined up</a:t>
            </a:r>
          </a:p>
          <a:p>
            <a:endParaRPr lang="en-US" sz="1700">
              <a:solidFill>
                <a:srgbClr val="282825"/>
              </a:solidFill>
              <a:latin typeface="Arial"/>
              <a:ea typeface="Calibri" panose="020F0502020204030204" pitchFamily="34" charset="0"/>
              <a:cs typeface="Arial"/>
            </a:endParaRPr>
          </a:p>
          <a:p>
            <a:r>
              <a:rPr lang="en-US" sz="1700">
                <a:solidFill>
                  <a:srgbClr val="282825"/>
                </a:solidFill>
                <a:latin typeface="Arial"/>
                <a:ea typeface="Calibri" panose="020F0502020204030204" pitchFamily="34" charset="0"/>
                <a:cs typeface="Arial"/>
              </a:rPr>
              <a:t>Scottish Government published Sandy </a:t>
            </a:r>
            <a:r>
              <a:rPr lang="en-US" sz="1700" err="1">
                <a:solidFill>
                  <a:srgbClr val="282825"/>
                </a:solidFill>
                <a:latin typeface="Arial"/>
                <a:ea typeface="Calibri" panose="020F0502020204030204" pitchFamily="34" charset="0"/>
                <a:cs typeface="Arial"/>
              </a:rPr>
              <a:t>Begbie’s</a:t>
            </a:r>
            <a:r>
              <a:rPr lang="en-US" sz="1700">
                <a:solidFill>
                  <a:srgbClr val="282825"/>
                </a:solidFill>
                <a:latin typeface="Arial"/>
                <a:ea typeface="Calibri" panose="020F0502020204030204" pitchFamily="34" charset="0"/>
                <a:cs typeface="Arial"/>
              </a:rPr>
              <a:t> Initial Report: </a:t>
            </a:r>
            <a:br>
              <a:rPr lang="en-US" sz="1700">
                <a:solidFill>
                  <a:srgbClr val="282825"/>
                </a:solidFill>
                <a:latin typeface="Arial"/>
                <a:ea typeface="Calibri" panose="020F0502020204030204" pitchFamily="34" charset="0"/>
                <a:cs typeface="Arial"/>
              </a:rPr>
            </a:br>
            <a:r>
              <a:rPr lang="en-US" sz="1700" b="1">
                <a:solidFill>
                  <a:srgbClr val="282825"/>
                </a:solidFill>
                <a:latin typeface="Arial"/>
                <a:ea typeface="Calibri" panose="020F0502020204030204" pitchFamily="34" charset="0"/>
                <a:cs typeface="Arial"/>
              </a:rPr>
              <a:t>Youth Guarantee – No-one Left Behind </a:t>
            </a:r>
          </a:p>
          <a:p>
            <a:endParaRPr lang="en-US" sz="1700">
              <a:solidFill>
                <a:srgbClr val="282825"/>
              </a:solidFill>
              <a:latin typeface="Arial"/>
              <a:ea typeface="Calibri" panose="020F0502020204030204" pitchFamily="34" charset="0"/>
              <a:cs typeface="Arial"/>
            </a:endParaRPr>
          </a:p>
          <a:p>
            <a:pPr marL="177800"/>
            <a:r>
              <a:rPr lang="en-US" sz="1700">
                <a:solidFill>
                  <a:srgbClr val="282825"/>
                </a:solidFill>
                <a:latin typeface="Arial"/>
                <a:ea typeface="Calibri" panose="020F0502020204030204" pitchFamily="34" charset="0"/>
                <a:cs typeface="Arial"/>
              </a:rPr>
              <a:t>Identifies wide ranging resource devoted to career services </a:t>
            </a:r>
            <a:br>
              <a:rPr lang="en-US" sz="1700">
                <a:solidFill>
                  <a:srgbClr val="282825"/>
                </a:solidFill>
                <a:latin typeface="Arial"/>
                <a:ea typeface="Calibri" panose="020F0502020204030204" pitchFamily="34" charset="0"/>
                <a:cs typeface="Arial"/>
              </a:rPr>
            </a:br>
            <a:r>
              <a:rPr lang="en-US" sz="1700">
                <a:solidFill>
                  <a:srgbClr val="282825"/>
                </a:solidFill>
                <a:latin typeface="Arial"/>
                <a:ea typeface="Calibri" panose="020F0502020204030204" pitchFamily="34" charset="0"/>
                <a:cs typeface="Arial"/>
              </a:rPr>
              <a:t>and employability support – highlights importance of </a:t>
            </a:r>
            <a:br>
              <a:rPr lang="en-US" sz="1700">
                <a:solidFill>
                  <a:srgbClr val="282825"/>
                </a:solidFill>
                <a:latin typeface="Arial"/>
                <a:ea typeface="Calibri" panose="020F0502020204030204" pitchFamily="34" charset="0"/>
                <a:cs typeface="Arial"/>
              </a:rPr>
            </a:br>
            <a:r>
              <a:rPr lang="en-US" sz="1700" err="1">
                <a:solidFill>
                  <a:srgbClr val="282825"/>
                </a:solidFill>
                <a:latin typeface="Arial"/>
                <a:ea typeface="Calibri" panose="020F0502020204030204" pitchFamily="34" charset="0"/>
                <a:cs typeface="Arial"/>
              </a:rPr>
              <a:t>maximising</a:t>
            </a:r>
            <a:r>
              <a:rPr lang="en-US" sz="1700">
                <a:solidFill>
                  <a:srgbClr val="282825"/>
                </a:solidFill>
                <a:latin typeface="Arial"/>
                <a:ea typeface="Calibri" panose="020F0502020204030204" pitchFamily="34" charset="0"/>
                <a:cs typeface="Arial"/>
              </a:rPr>
              <a:t> impact </a:t>
            </a:r>
          </a:p>
          <a:p>
            <a:pPr marL="177800">
              <a:buFont typeface="Arial" panose="020B0604020202020204" pitchFamily="34" charset="0"/>
              <a:buChar char="•"/>
            </a:pPr>
            <a:endParaRPr lang="en-US" sz="1700">
              <a:solidFill>
                <a:srgbClr val="282825"/>
              </a:solidFill>
              <a:latin typeface="Arial"/>
              <a:ea typeface="Calibri" panose="020F0502020204030204" pitchFamily="34" charset="0"/>
              <a:cs typeface="Arial"/>
            </a:endParaRPr>
          </a:p>
          <a:p>
            <a:pPr marL="177800"/>
            <a:r>
              <a:rPr lang="en-US" sz="1700">
                <a:solidFill>
                  <a:srgbClr val="282825"/>
                </a:solidFill>
                <a:latin typeface="Arial"/>
                <a:ea typeface="Calibri" panose="020F0502020204030204" pitchFamily="34" charset="0"/>
                <a:cs typeface="Arial"/>
              </a:rPr>
              <a:t>Recommends review of career services, highlighting </a:t>
            </a:r>
            <a:br>
              <a:rPr lang="en-US" sz="1700">
                <a:solidFill>
                  <a:srgbClr val="282825"/>
                </a:solidFill>
                <a:latin typeface="Arial"/>
                <a:ea typeface="Calibri" panose="020F0502020204030204" pitchFamily="34" charset="0"/>
                <a:cs typeface="Arial"/>
              </a:rPr>
            </a:br>
            <a:r>
              <a:rPr lang="en-US" sz="1700">
                <a:solidFill>
                  <a:srgbClr val="282825"/>
                </a:solidFill>
                <a:latin typeface="Arial"/>
                <a:ea typeface="Calibri" panose="020F0502020204030204" pitchFamily="34" charset="0"/>
                <a:cs typeface="Arial"/>
              </a:rPr>
              <a:t>importance of engaging with the third sector</a:t>
            </a:r>
          </a:p>
          <a:p>
            <a:pPr marL="285750" indent="-285750">
              <a:buFont typeface="Arial" panose="020B0604020202020204" pitchFamily="34" charset="0"/>
              <a:buChar char="•"/>
            </a:pPr>
            <a:endParaRPr lang="en-US" sz="1700">
              <a:solidFill>
                <a:srgbClr val="282825"/>
              </a:solidFill>
              <a:latin typeface="Arial"/>
              <a:ea typeface="Calibri" panose="020F0502020204030204" pitchFamily="34" charset="0"/>
              <a:cs typeface="Arial"/>
            </a:endParaRPr>
          </a:p>
          <a:p>
            <a:r>
              <a:rPr lang="en-US" sz="1700" b="1">
                <a:solidFill>
                  <a:srgbClr val="282825"/>
                </a:solidFill>
                <a:latin typeface="Arial"/>
                <a:ea typeface="Calibri" panose="020F0502020204030204" pitchFamily="34" charset="0"/>
                <a:cs typeface="Arial"/>
              </a:rPr>
              <a:t>Independent Programme Board</a:t>
            </a:r>
            <a:r>
              <a:rPr lang="en-US" sz="1700">
                <a:solidFill>
                  <a:srgbClr val="282825"/>
                </a:solidFill>
                <a:latin typeface="Arial"/>
                <a:ea typeface="Calibri" panose="020F0502020204030204" pitchFamily="34" charset="0"/>
                <a:cs typeface="Arial"/>
              </a:rPr>
              <a:t>, chaired by Grahame Smith, </a:t>
            </a:r>
            <a:br>
              <a:rPr lang="en-US" sz="1700">
                <a:solidFill>
                  <a:srgbClr val="282825"/>
                </a:solidFill>
                <a:latin typeface="Arial"/>
                <a:ea typeface="Calibri" panose="020F0502020204030204" pitchFamily="34" charset="0"/>
                <a:cs typeface="Arial"/>
              </a:rPr>
            </a:br>
            <a:r>
              <a:rPr lang="en-US" sz="1700">
                <a:solidFill>
                  <a:srgbClr val="282825"/>
                </a:solidFill>
                <a:latin typeface="Arial"/>
                <a:ea typeface="Calibri" panose="020F0502020204030204" pitchFamily="34" charset="0"/>
                <a:cs typeface="Arial"/>
              </a:rPr>
              <a:t>established to oversee SDS’s work to undertake review </a:t>
            </a:r>
          </a:p>
        </p:txBody>
      </p:sp>
      <p:sp>
        <p:nvSpPr>
          <p:cNvPr id="5" name="Rectangle 4">
            <a:extLst>
              <a:ext uri="{FF2B5EF4-FFF2-40B4-BE49-F238E27FC236}">
                <a16:creationId xmlns:a16="http://schemas.microsoft.com/office/drawing/2014/main" id="{4E9C3DB2-5DAC-424F-B475-B4ABC71F6988}"/>
              </a:ext>
            </a:extLst>
          </p:cNvPr>
          <p:cNvSpPr/>
          <p:nvPr/>
        </p:nvSpPr>
        <p:spPr>
          <a:xfrm>
            <a:off x="0" y="908718"/>
            <a:ext cx="4411579" cy="5949282"/>
          </a:xfrm>
          <a:prstGeom prst="rect">
            <a:avLst/>
          </a:prstGeom>
          <a:solidFill>
            <a:srgbClr val="F7C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3"/>
          <p:cNvSpPr/>
          <p:nvPr/>
        </p:nvSpPr>
        <p:spPr>
          <a:xfrm>
            <a:off x="0" y="-1"/>
            <a:ext cx="12192000" cy="908722"/>
          </a:xfrm>
          <a:prstGeom prst="rect">
            <a:avLst/>
          </a:prstGeom>
          <a:solidFill>
            <a:srgbClr val="142B52"/>
          </a:solidFill>
          <a:ln w="12700">
            <a:miter lim="400000"/>
          </a:ln>
        </p:spPr>
        <p:txBody>
          <a:bodyPr lIns="45719" rIns="45719" anchor="ctr"/>
          <a:lstStyle/>
          <a:p>
            <a:pPr algn="ctr">
              <a:defRPr>
                <a:solidFill>
                  <a:srgbClr val="FFFFFF"/>
                </a:solidFill>
              </a:defRPr>
            </a:pPr>
            <a:endParaRPr/>
          </a:p>
        </p:txBody>
      </p:sp>
      <p:sp>
        <p:nvSpPr>
          <p:cNvPr id="101" name="TextBox 4"/>
          <p:cNvSpPr txBox="1"/>
          <p:nvPr/>
        </p:nvSpPr>
        <p:spPr>
          <a:xfrm>
            <a:off x="328771" y="161971"/>
            <a:ext cx="3506727"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9" rIns="45719">
            <a:spAutoFit/>
          </a:bodyPr>
          <a:lstStyle>
            <a:lvl1pPr>
              <a:defRPr sz="3200" b="1">
                <a:solidFill>
                  <a:srgbClr val="FFFFFF"/>
                </a:solidFill>
                <a:latin typeface="Arial"/>
                <a:ea typeface="Arial"/>
                <a:cs typeface="Arial"/>
                <a:sym typeface="Arial"/>
              </a:defRPr>
            </a:lvl1pPr>
          </a:lstStyle>
          <a:p>
            <a:r>
              <a:rPr lang="en-GB"/>
              <a:t>About the review</a:t>
            </a:r>
            <a:endParaRPr/>
          </a:p>
        </p:txBody>
      </p:sp>
      <p:pic>
        <p:nvPicPr>
          <p:cNvPr id="10" name="Picture 9" descr="Text&#10;&#10;Description automatically generated">
            <a:extLst>
              <a:ext uri="{FF2B5EF4-FFF2-40B4-BE49-F238E27FC236}">
                <a16:creationId xmlns:a16="http://schemas.microsoft.com/office/drawing/2014/main" id="{2AD652AD-C104-CA44-A2A3-E4FC96945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98" y="746746"/>
            <a:ext cx="4922888" cy="6338836"/>
          </a:xfrm>
          <a:prstGeom prst="rect">
            <a:avLst/>
          </a:prstGeom>
        </p:spPr>
      </p:pic>
      <p:sp>
        <p:nvSpPr>
          <p:cNvPr id="9" name="TextBox 8">
            <a:extLst>
              <a:ext uri="{FF2B5EF4-FFF2-40B4-BE49-F238E27FC236}">
                <a16:creationId xmlns:a16="http://schemas.microsoft.com/office/drawing/2014/main" id="{6C2CB831-B4FF-46B7-92F7-6FB0EFCD8FFB}"/>
              </a:ext>
            </a:extLst>
          </p:cNvPr>
          <p:cNvSpPr txBox="1"/>
          <p:nvPr/>
        </p:nvSpPr>
        <p:spPr>
          <a:xfrm>
            <a:off x="3907621" y="1398039"/>
            <a:ext cx="1739590" cy="369332"/>
          </a:xfrm>
          <a:prstGeom prst="rect">
            <a:avLst/>
          </a:prstGeom>
          <a:noFill/>
        </p:spPr>
        <p:txBody>
          <a:bodyPr wrap="square">
            <a:spAutoFit/>
          </a:bodyPr>
          <a:lstStyle/>
          <a:p>
            <a:pPr algn="r"/>
            <a:r>
              <a:rPr lang="en-US" sz="1800">
                <a:solidFill>
                  <a:srgbClr val="282825"/>
                </a:solidFill>
                <a:latin typeface="Arial"/>
                <a:ea typeface="Calibri" panose="020F0502020204030204" pitchFamily="34" charset="0"/>
                <a:cs typeface="Arial"/>
              </a:rPr>
              <a:t>Feb 2020</a:t>
            </a:r>
            <a:endParaRPr lang="en-GB"/>
          </a:p>
        </p:txBody>
      </p:sp>
      <p:sp>
        <p:nvSpPr>
          <p:cNvPr id="12" name="TextBox 11">
            <a:extLst>
              <a:ext uri="{FF2B5EF4-FFF2-40B4-BE49-F238E27FC236}">
                <a16:creationId xmlns:a16="http://schemas.microsoft.com/office/drawing/2014/main" id="{7BF43816-DB8F-440C-9A0D-B79498EB282D}"/>
              </a:ext>
            </a:extLst>
          </p:cNvPr>
          <p:cNvSpPr txBox="1"/>
          <p:nvPr/>
        </p:nvSpPr>
        <p:spPr>
          <a:xfrm>
            <a:off x="3990177" y="3218517"/>
            <a:ext cx="1739590" cy="369332"/>
          </a:xfrm>
          <a:prstGeom prst="rect">
            <a:avLst/>
          </a:prstGeom>
          <a:noFill/>
        </p:spPr>
        <p:txBody>
          <a:bodyPr wrap="square">
            <a:spAutoFit/>
          </a:bodyPr>
          <a:lstStyle/>
          <a:p>
            <a:pPr algn="r"/>
            <a:r>
              <a:rPr lang="en-US" sz="1800">
                <a:solidFill>
                  <a:srgbClr val="282825"/>
                </a:solidFill>
                <a:latin typeface="Arial"/>
                <a:ea typeface="Calibri" panose="020F0502020204030204" pitchFamily="34" charset="0"/>
                <a:cs typeface="Arial"/>
              </a:rPr>
              <a:t>Sept 2020</a:t>
            </a:r>
            <a:endParaRPr lang="en-GB"/>
          </a:p>
        </p:txBody>
      </p:sp>
      <p:sp>
        <p:nvSpPr>
          <p:cNvPr id="13" name="TextBox 12">
            <a:extLst>
              <a:ext uri="{FF2B5EF4-FFF2-40B4-BE49-F238E27FC236}">
                <a16:creationId xmlns:a16="http://schemas.microsoft.com/office/drawing/2014/main" id="{62EA7EF0-D1F2-41ED-886A-6E09287DF279}"/>
              </a:ext>
            </a:extLst>
          </p:cNvPr>
          <p:cNvSpPr txBox="1"/>
          <p:nvPr/>
        </p:nvSpPr>
        <p:spPr>
          <a:xfrm>
            <a:off x="4036157" y="5810174"/>
            <a:ext cx="1739590" cy="369332"/>
          </a:xfrm>
          <a:prstGeom prst="rect">
            <a:avLst/>
          </a:prstGeom>
          <a:noFill/>
        </p:spPr>
        <p:txBody>
          <a:bodyPr wrap="square">
            <a:spAutoFit/>
          </a:bodyPr>
          <a:lstStyle/>
          <a:p>
            <a:pPr algn="r"/>
            <a:r>
              <a:rPr lang="en-US" sz="1800">
                <a:solidFill>
                  <a:srgbClr val="282825"/>
                </a:solidFill>
                <a:latin typeface="Arial"/>
                <a:ea typeface="Calibri" panose="020F0502020204030204" pitchFamily="34" charset="0"/>
                <a:cs typeface="Arial"/>
              </a:rPr>
              <a:t>Dec 2020</a:t>
            </a:r>
            <a:endParaRPr lang="en-GB"/>
          </a:p>
        </p:txBody>
      </p:sp>
      <p:cxnSp>
        <p:nvCxnSpPr>
          <p:cNvPr id="4" name="Straight Connector 3">
            <a:extLst>
              <a:ext uri="{FF2B5EF4-FFF2-40B4-BE49-F238E27FC236}">
                <a16:creationId xmlns:a16="http://schemas.microsoft.com/office/drawing/2014/main" id="{FAF3F044-9B03-4074-8E6A-6B775109C41E}"/>
              </a:ext>
            </a:extLst>
          </p:cNvPr>
          <p:cNvCxnSpPr>
            <a:cxnSpLocks/>
          </p:cNvCxnSpPr>
          <p:nvPr/>
        </p:nvCxnSpPr>
        <p:spPr>
          <a:xfrm>
            <a:off x="5791862" y="1449628"/>
            <a:ext cx="0" cy="5030958"/>
          </a:xfrm>
          <a:prstGeom prst="line">
            <a:avLst/>
          </a:prstGeom>
          <a:ln w="57150">
            <a:solidFill>
              <a:srgbClr val="142B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2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94B9FE-0162-0448-BDF6-26F1D2A78452}"/>
              </a:ext>
            </a:extLst>
          </p:cNvPr>
          <p:cNvSpPr/>
          <p:nvPr/>
        </p:nvSpPr>
        <p:spPr>
          <a:xfrm>
            <a:off x="13610" y="908718"/>
            <a:ext cx="12178390" cy="5949282"/>
          </a:xfrm>
          <a:prstGeom prst="rect">
            <a:avLst/>
          </a:prstGeom>
          <a:solidFill>
            <a:srgbClr val="F3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3"/>
          <p:cNvSpPr/>
          <p:nvPr/>
        </p:nvSpPr>
        <p:spPr>
          <a:xfrm>
            <a:off x="0" y="-1"/>
            <a:ext cx="12192000" cy="908722"/>
          </a:xfrm>
          <a:prstGeom prst="rect">
            <a:avLst/>
          </a:prstGeom>
          <a:solidFill>
            <a:srgbClr val="142B52"/>
          </a:solidFill>
          <a:ln w="12700">
            <a:miter lim="400000"/>
          </a:ln>
        </p:spPr>
        <p:txBody>
          <a:bodyPr lIns="45719" rIns="45719" anchor="ctr"/>
          <a:lstStyle/>
          <a:p>
            <a:pPr algn="ctr">
              <a:defRPr>
                <a:solidFill>
                  <a:srgbClr val="FFFFFF"/>
                </a:solidFill>
              </a:defRPr>
            </a:pPr>
            <a:endParaRPr/>
          </a:p>
        </p:txBody>
      </p:sp>
      <p:sp>
        <p:nvSpPr>
          <p:cNvPr id="101" name="TextBox 4"/>
          <p:cNvSpPr txBox="1"/>
          <p:nvPr/>
        </p:nvSpPr>
        <p:spPr>
          <a:xfrm>
            <a:off x="328771" y="161971"/>
            <a:ext cx="4943018"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solidFill>
                  <a:srgbClr val="FFFFFF"/>
                </a:solidFill>
                <a:latin typeface="Arial"/>
                <a:ea typeface="Arial"/>
                <a:cs typeface="Arial"/>
                <a:sym typeface="Arial"/>
              </a:defRPr>
            </a:lvl1pPr>
          </a:lstStyle>
          <a:p>
            <a:r>
              <a:rPr lang="en-GB"/>
              <a:t>Defining career services</a:t>
            </a:r>
            <a:endParaRPr/>
          </a:p>
        </p:txBody>
      </p:sp>
      <p:sp>
        <p:nvSpPr>
          <p:cNvPr id="11" name="TextBox 10">
            <a:extLst>
              <a:ext uri="{FF2B5EF4-FFF2-40B4-BE49-F238E27FC236}">
                <a16:creationId xmlns:a16="http://schemas.microsoft.com/office/drawing/2014/main" id="{944A7A15-7378-4811-A692-178168FEFA28}"/>
              </a:ext>
            </a:extLst>
          </p:cNvPr>
          <p:cNvSpPr txBox="1"/>
          <p:nvPr/>
        </p:nvSpPr>
        <p:spPr>
          <a:xfrm>
            <a:off x="2615627" y="1315816"/>
            <a:ext cx="7956886" cy="5262979"/>
          </a:xfrm>
          <a:prstGeom prst="rect">
            <a:avLst/>
          </a:prstGeom>
          <a:noFill/>
        </p:spPr>
        <p:txBody>
          <a:bodyPr wrap="square" lIns="91440" tIns="45720" rIns="91440" bIns="45720" rtlCol="0" anchor="t">
            <a:spAutoFit/>
          </a:bodyPr>
          <a:lstStyle/>
          <a:p>
            <a:r>
              <a:rPr lang="en-US" sz="1600" b="1">
                <a:solidFill>
                  <a:srgbClr val="142B52"/>
                </a:solidFill>
                <a:latin typeface="Arial"/>
                <a:ea typeface="Calibri" panose="020F0502020204030204" pitchFamily="34" charset="0"/>
                <a:cs typeface="Arial"/>
              </a:rPr>
              <a:t>Career Information: </a:t>
            </a:r>
            <a:r>
              <a:rPr lang="en-US" sz="1600">
                <a:solidFill>
                  <a:srgbClr val="282825"/>
                </a:solidFill>
                <a:latin typeface="Arial"/>
                <a:ea typeface="Calibri" panose="020F0502020204030204" pitchFamily="34" charset="0"/>
                <a:cs typeface="Arial"/>
              </a:rPr>
              <a:t>providing career and labour market information about further </a:t>
            </a:r>
            <a:br>
              <a:rPr lang="en-US" sz="1600">
                <a:solidFill>
                  <a:srgbClr val="282825"/>
                </a:solidFill>
                <a:latin typeface="Arial"/>
                <a:ea typeface="Calibri" panose="020F0502020204030204" pitchFamily="34" charset="0"/>
                <a:cs typeface="Arial"/>
              </a:rPr>
            </a:br>
            <a:r>
              <a:rPr lang="en-US" sz="1600">
                <a:solidFill>
                  <a:srgbClr val="282825"/>
                </a:solidFill>
                <a:latin typeface="Arial"/>
                <a:ea typeface="Calibri" panose="020F0502020204030204" pitchFamily="34" charset="0"/>
                <a:cs typeface="Arial"/>
              </a:rPr>
              <a:t>and higher education, career assessments and tests </a:t>
            </a:r>
          </a:p>
          <a:p>
            <a:endParaRPr lang="en-US" sz="1600">
              <a:solidFill>
                <a:srgbClr val="282825"/>
              </a:solidFill>
              <a:latin typeface="Arial"/>
              <a:ea typeface="Calibri" panose="020F0502020204030204" pitchFamily="34" charset="0"/>
              <a:cs typeface="Arial"/>
            </a:endParaRPr>
          </a:p>
          <a:p>
            <a:endParaRPr lang="en-US" sz="1600">
              <a:solidFill>
                <a:srgbClr val="25303B"/>
              </a:solidFill>
              <a:latin typeface="Arial"/>
              <a:ea typeface="Calibri" panose="020F0502020204030204" pitchFamily="34" charset="0"/>
              <a:cs typeface="Arial"/>
            </a:endParaRPr>
          </a:p>
          <a:p>
            <a:r>
              <a:rPr lang="en-US" sz="1600" b="1">
                <a:solidFill>
                  <a:srgbClr val="142B52"/>
                </a:solidFill>
                <a:latin typeface="Arial"/>
                <a:ea typeface="Calibri" panose="020F0502020204030204" pitchFamily="34" charset="0"/>
                <a:cs typeface="Arial"/>
              </a:rPr>
              <a:t>Career Advice: </a:t>
            </a:r>
            <a:r>
              <a:rPr lang="en-US" sz="1600">
                <a:solidFill>
                  <a:srgbClr val="282825"/>
                </a:solidFill>
                <a:latin typeface="Arial"/>
                <a:ea typeface="Calibri" panose="020F0502020204030204" pitchFamily="34" charset="0"/>
                <a:cs typeface="Arial"/>
              </a:rPr>
              <a:t>employment, job search and career advice (can be provided by someone other than a qualified careers professional) </a:t>
            </a:r>
          </a:p>
          <a:p>
            <a:endParaRPr lang="en-US" sz="1600">
              <a:solidFill>
                <a:srgbClr val="282825"/>
              </a:solidFill>
              <a:latin typeface="Arial"/>
              <a:ea typeface="Calibri" panose="020F0502020204030204" pitchFamily="34" charset="0"/>
              <a:cs typeface="Arial"/>
            </a:endParaRPr>
          </a:p>
          <a:p>
            <a:endParaRPr lang="en-US" sz="1600">
              <a:solidFill>
                <a:srgbClr val="25303B"/>
              </a:solidFill>
              <a:latin typeface="Arial"/>
              <a:ea typeface="Calibri" panose="020F0502020204030204" pitchFamily="34" charset="0"/>
              <a:cs typeface="Arial"/>
            </a:endParaRPr>
          </a:p>
          <a:p>
            <a:r>
              <a:rPr lang="en-US" sz="1600" b="1">
                <a:solidFill>
                  <a:srgbClr val="142B52"/>
                </a:solidFill>
                <a:latin typeface="Arial"/>
                <a:ea typeface="Calibri" panose="020F0502020204030204" pitchFamily="34" charset="0"/>
                <a:cs typeface="Arial"/>
              </a:rPr>
              <a:t>Career Guidance: </a:t>
            </a:r>
            <a:r>
              <a:rPr lang="en-US" sz="1600">
                <a:solidFill>
                  <a:srgbClr val="282825"/>
                </a:solidFill>
                <a:latin typeface="Arial"/>
                <a:ea typeface="Calibri" panose="020F0502020204030204" pitchFamily="34" charset="0"/>
                <a:cs typeface="Arial"/>
              </a:rPr>
              <a:t>career counselling / one‐to‐one career guidance </a:t>
            </a:r>
            <a:br>
              <a:rPr lang="en-US" sz="1600">
                <a:solidFill>
                  <a:srgbClr val="282825"/>
                </a:solidFill>
                <a:latin typeface="Arial"/>
                <a:ea typeface="Calibri" panose="020F0502020204030204" pitchFamily="34" charset="0"/>
                <a:cs typeface="Arial"/>
              </a:rPr>
            </a:br>
            <a:r>
              <a:rPr lang="en-US" sz="1600">
                <a:solidFill>
                  <a:srgbClr val="282825"/>
                </a:solidFill>
                <a:latin typeface="Arial"/>
                <a:ea typeface="Calibri" panose="020F0502020204030204" pitchFamily="34" charset="0"/>
                <a:cs typeface="Arial"/>
              </a:rPr>
              <a:t>(cannot be provided by anyone other than a qualified careers professional) </a:t>
            </a:r>
          </a:p>
          <a:p>
            <a:endParaRPr lang="en-US" sz="1600">
              <a:solidFill>
                <a:srgbClr val="282825"/>
              </a:solidFill>
              <a:latin typeface="Arial"/>
              <a:ea typeface="Calibri" panose="020F0502020204030204" pitchFamily="34" charset="0"/>
              <a:cs typeface="Arial"/>
            </a:endParaRPr>
          </a:p>
          <a:p>
            <a:endParaRPr lang="en-US" sz="1600">
              <a:solidFill>
                <a:srgbClr val="282825"/>
              </a:solidFill>
              <a:latin typeface="Arial"/>
              <a:ea typeface="Calibri" panose="020F0502020204030204" pitchFamily="34" charset="0"/>
              <a:cs typeface="Arial"/>
            </a:endParaRPr>
          </a:p>
          <a:p>
            <a:r>
              <a:rPr lang="en-US" sz="1600" b="1">
                <a:solidFill>
                  <a:srgbClr val="142B52"/>
                </a:solidFill>
                <a:latin typeface="Arial"/>
                <a:ea typeface="Calibri" panose="020F0502020204030204" pitchFamily="34" charset="0"/>
                <a:cs typeface="Arial"/>
              </a:rPr>
              <a:t>Career Education: </a:t>
            </a:r>
            <a:r>
              <a:rPr lang="en-US" sz="1600">
                <a:solidFill>
                  <a:srgbClr val="282825"/>
                </a:solidFill>
                <a:latin typeface="Arial"/>
                <a:ea typeface="Calibri" panose="020F0502020204030204" pitchFamily="34" charset="0"/>
                <a:cs typeface="Arial"/>
              </a:rPr>
              <a:t>delivering career education as part of the curriculum either as </a:t>
            </a:r>
            <a:br>
              <a:rPr lang="en-US" sz="1600">
                <a:solidFill>
                  <a:srgbClr val="282825"/>
                </a:solidFill>
                <a:latin typeface="Arial"/>
                <a:ea typeface="Calibri" panose="020F0502020204030204" pitchFamily="34" charset="0"/>
                <a:cs typeface="Arial"/>
              </a:rPr>
            </a:br>
            <a:r>
              <a:rPr lang="en-US" sz="1600">
                <a:solidFill>
                  <a:srgbClr val="282825"/>
                </a:solidFill>
                <a:latin typeface="Arial"/>
                <a:ea typeface="Calibri" panose="020F0502020204030204" pitchFamily="34" charset="0"/>
                <a:cs typeface="Arial"/>
              </a:rPr>
              <a:t>a discrete subject or embedded in wider subject provision. Such learning can be both classroom-based and experiential </a:t>
            </a:r>
          </a:p>
          <a:p>
            <a:endParaRPr lang="en-US" sz="1600">
              <a:solidFill>
                <a:srgbClr val="282825"/>
              </a:solidFill>
              <a:latin typeface="Arial"/>
              <a:ea typeface="Calibri" panose="020F0502020204030204" pitchFamily="34" charset="0"/>
              <a:cs typeface="Arial"/>
            </a:endParaRPr>
          </a:p>
          <a:p>
            <a:endParaRPr lang="en-US" sz="1600">
              <a:solidFill>
                <a:srgbClr val="282825"/>
              </a:solidFill>
              <a:latin typeface="Arial"/>
              <a:ea typeface="Calibri" panose="020F0502020204030204" pitchFamily="34" charset="0"/>
              <a:cs typeface="Arial"/>
            </a:endParaRPr>
          </a:p>
          <a:p>
            <a:r>
              <a:rPr lang="en-US" sz="1600" b="1">
                <a:solidFill>
                  <a:srgbClr val="142B52"/>
                </a:solidFill>
                <a:latin typeface="Arial"/>
                <a:ea typeface="Calibri" panose="020F0502020204030204" pitchFamily="34" charset="0"/>
                <a:cs typeface="Arial"/>
              </a:rPr>
              <a:t>Brokerage: </a:t>
            </a:r>
            <a:r>
              <a:rPr lang="en-US" sz="1600">
                <a:solidFill>
                  <a:srgbClr val="282825"/>
                </a:solidFill>
                <a:latin typeface="Arial"/>
                <a:ea typeface="Calibri" panose="020F0502020204030204" pitchFamily="34" charset="0"/>
                <a:cs typeface="Arial"/>
              </a:rPr>
              <a:t>career learning by </a:t>
            </a:r>
            <a:r>
              <a:rPr lang="en-US" sz="1600" err="1">
                <a:solidFill>
                  <a:srgbClr val="282825"/>
                </a:solidFill>
                <a:latin typeface="Arial"/>
                <a:ea typeface="Calibri" panose="020F0502020204030204" pitchFamily="34" charset="0"/>
                <a:cs typeface="Arial"/>
              </a:rPr>
              <a:t>organising</a:t>
            </a:r>
            <a:r>
              <a:rPr lang="en-US" sz="1600">
                <a:solidFill>
                  <a:srgbClr val="282825"/>
                </a:solidFill>
                <a:latin typeface="Arial"/>
                <a:ea typeface="Calibri" panose="020F0502020204030204" pitchFamily="34" charset="0"/>
                <a:cs typeface="Arial"/>
              </a:rPr>
              <a:t> encounters with employers, trade unions and others (e.g. talks, career fairs, mentoring, work experience, volunteering and helping young people develop an understanding of fair work and work-related rights and responsibilities).</a:t>
            </a:r>
          </a:p>
        </p:txBody>
      </p:sp>
      <p:pic>
        <p:nvPicPr>
          <p:cNvPr id="3" name="Picture 2" descr="Icon&#10;&#10;Description automatically generated">
            <a:extLst>
              <a:ext uri="{FF2B5EF4-FFF2-40B4-BE49-F238E27FC236}">
                <a16:creationId xmlns:a16="http://schemas.microsoft.com/office/drawing/2014/main" id="{16E5B19A-2F0D-4342-82E1-A4FDB30B0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213" y="2249313"/>
            <a:ext cx="762000" cy="660400"/>
          </a:xfrm>
          <a:prstGeom prst="rect">
            <a:avLst/>
          </a:prstGeom>
        </p:spPr>
      </p:pic>
      <p:pic>
        <p:nvPicPr>
          <p:cNvPr id="6" name="Picture 5" descr="Icon&#10;&#10;Description automatically generated">
            <a:extLst>
              <a:ext uri="{FF2B5EF4-FFF2-40B4-BE49-F238E27FC236}">
                <a16:creationId xmlns:a16="http://schemas.microsoft.com/office/drawing/2014/main" id="{6B86D48C-3F52-C94F-816D-FF16B9B5F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548" y="1204283"/>
            <a:ext cx="941331" cy="815820"/>
          </a:xfrm>
          <a:prstGeom prst="rect">
            <a:avLst/>
          </a:prstGeom>
        </p:spPr>
      </p:pic>
      <p:pic>
        <p:nvPicPr>
          <p:cNvPr id="8" name="Picture 7" descr="A picture containing text, vector graphics&#10;&#10;Description automatically generated">
            <a:extLst>
              <a:ext uri="{FF2B5EF4-FFF2-40B4-BE49-F238E27FC236}">
                <a16:creationId xmlns:a16="http://schemas.microsoft.com/office/drawing/2014/main" id="{85F87460-34D0-4347-ABD7-6BAD6FCAEF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1213" y="3222960"/>
            <a:ext cx="762000" cy="660400"/>
          </a:xfrm>
          <a:prstGeom prst="rect">
            <a:avLst/>
          </a:prstGeom>
        </p:spPr>
      </p:pic>
      <p:pic>
        <p:nvPicPr>
          <p:cNvPr id="10" name="Picture 9" descr="Icon&#10;&#10;Description automatically generated">
            <a:extLst>
              <a:ext uri="{FF2B5EF4-FFF2-40B4-BE49-F238E27FC236}">
                <a16:creationId xmlns:a16="http://schemas.microsoft.com/office/drawing/2014/main" id="{4626B3FE-B0F9-5244-B08E-2F1311EE48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1213" y="4296615"/>
            <a:ext cx="762000" cy="660400"/>
          </a:xfrm>
          <a:prstGeom prst="rect">
            <a:avLst/>
          </a:prstGeom>
        </p:spPr>
      </p:pic>
      <p:pic>
        <p:nvPicPr>
          <p:cNvPr id="13" name="Picture 12" descr="Icon&#10;&#10;Description automatically generated">
            <a:extLst>
              <a:ext uri="{FF2B5EF4-FFF2-40B4-BE49-F238E27FC236}">
                <a16:creationId xmlns:a16="http://schemas.microsoft.com/office/drawing/2014/main" id="{9C8E10EC-118F-A242-A113-A5C93F9D48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334" y="5516424"/>
            <a:ext cx="849758" cy="736457"/>
          </a:xfrm>
          <a:prstGeom prst="rect">
            <a:avLst/>
          </a:prstGeom>
        </p:spPr>
      </p:pic>
      <p:cxnSp>
        <p:nvCxnSpPr>
          <p:cNvPr id="15" name="Straight Connector 14">
            <a:extLst>
              <a:ext uri="{FF2B5EF4-FFF2-40B4-BE49-F238E27FC236}">
                <a16:creationId xmlns:a16="http://schemas.microsoft.com/office/drawing/2014/main" id="{F9F60217-19CF-1F47-A0A4-C0218DBAD68F}"/>
              </a:ext>
            </a:extLst>
          </p:cNvPr>
          <p:cNvCxnSpPr>
            <a:cxnSpLocks/>
          </p:cNvCxnSpPr>
          <p:nvPr/>
        </p:nvCxnSpPr>
        <p:spPr>
          <a:xfrm>
            <a:off x="1751213" y="2020103"/>
            <a:ext cx="8963527" cy="0"/>
          </a:xfrm>
          <a:prstGeom prst="line">
            <a:avLst/>
          </a:prstGeom>
          <a:ln>
            <a:solidFill>
              <a:srgbClr val="28282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32A48C7-2D06-CA4B-9CA0-05F8F77348EE}"/>
              </a:ext>
            </a:extLst>
          </p:cNvPr>
          <p:cNvCxnSpPr>
            <a:cxnSpLocks/>
          </p:cNvCxnSpPr>
          <p:nvPr/>
        </p:nvCxnSpPr>
        <p:spPr>
          <a:xfrm>
            <a:off x="1736555" y="3086903"/>
            <a:ext cx="8963527" cy="0"/>
          </a:xfrm>
          <a:prstGeom prst="line">
            <a:avLst/>
          </a:prstGeom>
          <a:ln>
            <a:solidFill>
              <a:srgbClr val="28282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5203BB-EA0B-524A-AEF1-0C2F99A4F2FE}"/>
              </a:ext>
            </a:extLst>
          </p:cNvPr>
          <p:cNvCxnSpPr>
            <a:cxnSpLocks/>
          </p:cNvCxnSpPr>
          <p:nvPr/>
        </p:nvCxnSpPr>
        <p:spPr>
          <a:xfrm>
            <a:off x="1736555" y="4153703"/>
            <a:ext cx="8963527" cy="0"/>
          </a:xfrm>
          <a:prstGeom prst="line">
            <a:avLst/>
          </a:prstGeom>
          <a:ln>
            <a:solidFill>
              <a:srgbClr val="28282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B32CF1-8897-C943-922A-24C67CD92B96}"/>
              </a:ext>
            </a:extLst>
          </p:cNvPr>
          <p:cNvCxnSpPr>
            <a:cxnSpLocks/>
          </p:cNvCxnSpPr>
          <p:nvPr/>
        </p:nvCxnSpPr>
        <p:spPr>
          <a:xfrm>
            <a:off x="1736555" y="5220503"/>
            <a:ext cx="8963527" cy="0"/>
          </a:xfrm>
          <a:prstGeom prst="line">
            <a:avLst/>
          </a:prstGeom>
          <a:ln>
            <a:solidFill>
              <a:srgbClr val="2828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86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3416A5-8042-754A-BB4E-B0C2004632EB}"/>
              </a:ext>
            </a:extLst>
          </p:cNvPr>
          <p:cNvSpPr/>
          <p:nvPr/>
        </p:nvSpPr>
        <p:spPr>
          <a:xfrm>
            <a:off x="13610" y="908718"/>
            <a:ext cx="12178390" cy="5949282"/>
          </a:xfrm>
          <a:prstGeom prst="rect">
            <a:avLst/>
          </a:prstGeom>
          <a:solidFill>
            <a:srgbClr val="F3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3"/>
          <p:cNvSpPr/>
          <p:nvPr/>
        </p:nvSpPr>
        <p:spPr>
          <a:xfrm>
            <a:off x="0" y="-1"/>
            <a:ext cx="12192000" cy="908722"/>
          </a:xfrm>
          <a:prstGeom prst="rect">
            <a:avLst/>
          </a:prstGeom>
          <a:solidFill>
            <a:srgbClr val="142B52"/>
          </a:solidFill>
          <a:ln w="12700">
            <a:miter lim="400000"/>
          </a:ln>
        </p:spPr>
        <p:txBody>
          <a:bodyPr lIns="45719" rIns="45719" anchor="ctr"/>
          <a:lstStyle/>
          <a:p>
            <a:pPr algn="ctr">
              <a:defRPr>
                <a:solidFill>
                  <a:srgbClr val="FFFFFF"/>
                </a:solidFill>
              </a:defRPr>
            </a:pPr>
            <a:endParaRPr/>
          </a:p>
        </p:txBody>
      </p:sp>
      <p:sp>
        <p:nvSpPr>
          <p:cNvPr id="101" name="TextBox 4"/>
          <p:cNvSpPr txBox="1"/>
          <p:nvPr/>
        </p:nvSpPr>
        <p:spPr>
          <a:xfrm>
            <a:off x="328771" y="161971"/>
            <a:ext cx="7036348"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9" rIns="45719">
            <a:spAutoFit/>
          </a:bodyPr>
          <a:lstStyle>
            <a:lvl1pPr>
              <a:defRPr sz="3200" b="1">
                <a:solidFill>
                  <a:srgbClr val="FFFFFF"/>
                </a:solidFill>
                <a:latin typeface="Arial"/>
                <a:ea typeface="Arial"/>
                <a:cs typeface="Arial"/>
                <a:sym typeface="Arial"/>
              </a:defRPr>
            </a:lvl1pPr>
          </a:lstStyle>
          <a:p>
            <a:r>
              <a:rPr lang="en-GB"/>
              <a:t>The career ‘ecosystem’ in Scotland</a:t>
            </a:r>
            <a:endParaRPr/>
          </a:p>
        </p:txBody>
      </p:sp>
      <p:sp>
        <p:nvSpPr>
          <p:cNvPr id="10" name="TextBox 9">
            <a:extLst>
              <a:ext uri="{FF2B5EF4-FFF2-40B4-BE49-F238E27FC236}">
                <a16:creationId xmlns:a16="http://schemas.microsoft.com/office/drawing/2014/main" id="{5D7A7613-A9FC-4001-9C32-3941514DF875}"/>
              </a:ext>
            </a:extLst>
          </p:cNvPr>
          <p:cNvSpPr txBox="1"/>
          <p:nvPr/>
        </p:nvSpPr>
        <p:spPr>
          <a:xfrm>
            <a:off x="369466" y="1070693"/>
            <a:ext cx="6318981" cy="5262979"/>
          </a:xfrm>
          <a:prstGeom prst="rect">
            <a:avLst/>
          </a:prstGeom>
          <a:noFill/>
        </p:spPr>
        <p:txBody>
          <a:bodyPr wrap="square" lIns="91440" tIns="45720" rIns="91440" bIns="45720" rtlCol="0" anchor="t">
            <a:spAutoFit/>
          </a:bodyPr>
          <a:lstStyle/>
          <a:p>
            <a:r>
              <a:rPr lang="en-GB" sz="2400" b="1">
                <a:solidFill>
                  <a:srgbClr val="142B52"/>
                </a:solidFill>
                <a:effectLst/>
                <a:latin typeface="Arial" panose="020B0604020202020204" pitchFamily="34" charset="0"/>
                <a:ea typeface="Arial Unicode MS"/>
                <a:cs typeface="Arial Unicode MS"/>
              </a:rPr>
              <a:t>Career services are provided by a wide range of organisations and institutions</a:t>
            </a:r>
          </a:p>
          <a:p>
            <a:pPr marL="285750" indent="-285750">
              <a:buFont typeface="Arial" panose="020B0604020202020204" pitchFamily="34" charset="0"/>
              <a:buChar char="•"/>
            </a:pPr>
            <a:endParaRPr lang="en-GB" sz="1800">
              <a:solidFill>
                <a:srgbClr val="282825"/>
              </a:solidFill>
              <a:effectLst/>
              <a:latin typeface="Arial" panose="020B0604020202020204" pitchFamily="34" charset="0"/>
              <a:ea typeface="Arial Unicode MS"/>
              <a:cs typeface="Arial Unicode MS"/>
            </a:endParaRPr>
          </a:p>
          <a:p>
            <a:r>
              <a:rPr lang="en-GB" sz="1800" b="1">
                <a:solidFill>
                  <a:srgbClr val="142B52"/>
                </a:solidFill>
                <a:effectLst/>
                <a:latin typeface="Arial" panose="020B0604020202020204" pitchFamily="34" charset="0"/>
                <a:ea typeface="Arial Unicode MS"/>
                <a:cs typeface="Arial Unicode MS"/>
              </a:rPr>
              <a:t>The following were in scope for the review:</a:t>
            </a:r>
          </a:p>
          <a:p>
            <a:pPr marL="742950" lvl="1" indent="-285750">
              <a:buFont typeface="Arial" panose="020B0604020202020204" pitchFamily="34" charset="0"/>
              <a:buChar char="•"/>
            </a:pPr>
            <a:r>
              <a:rPr lang="en-GB">
                <a:solidFill>
                  <a:srgbClr val="282825"/>
                </a:solidFill>
                <a:latin typeface="Arial" panose="020B0604020202020204" pitchFamily="34" charset="0"/>
                <a:ea typeface="Arial Unicode MS"/>
                <a:cs typeface="Arial Unicode MS"/>
              </a:rPr>
              <a:t>Skills Development Scotland</a:t>
            </a:r>
          </a:p>
          <a:p>
            <a:pPr marL="742950" lvl="1" indent="-285750">
              <a:buFont typeface="Arial" panose="020B0604020202020204" pitchFamily="34" charset="0"/>
              <a:buChar char="•"/>
            </a:pPr>
            <a:r>
              <a:rPr lang="en-GB">
                <a:solidFill>
                  <a:srgbClr val="282825"/>
                </a:solidFill>
                <a:effectLst/>
                <a:latin typeface="Arial" panose="020B0604020202020204" pitchFamily="34" charset="0"/>
                <a:ea typeface="Arial Unicode MS"/>
                <a:cs typeface="Arial Unicode MS"/>
              </a:rPr>
              <a:t>Developing the Young Workforce</a:t>
            </a:r>
          </a:p>
          <a:p>
            <a:pPr marL="742950" lvl="1" indent="-285750">
              <a:buFont typeface="Arial" panose="020B0604020202020204" pitchFamily="34" charset="0"/>
              <a:buChar char="•"/>
            </a:pPr>
            <a:r>
              <a:rPr lang="en-GB">
                <a:solidFill>
                  <a:srgbClr val="282825"/>
                </a:solidFill>
                <a:latin typeface="Arial" panose="020B0604020202020204" pitchFamily="34" charset="0"/>
                <a:ea typeface="Arial Unicode MS"/>
                <a:cs typeface="Arial Unicode MS"/>
              </a:rPr>
              <a:t>Schools</a:t>
            </a:r>
          </a:p>
          <a:p>
            <a:pPr marL="742950" lvl="1" indent="-285750">
              <a:buFont typeface="Arial" panose="020B0604020202020204" pitchFamily="34" charset="0"/>
              <a:buChar char="•"/>
            </a:pPr>
            <a:r>
              <a:rPr lang="en-GB">
                <a:solidFill>
                  <a:srgbClr val="282825"/>
                </a:solidFill>
                <a:effectLst/>
                <a:latin typeface="Arial" panose="020B0604020202020204" pitchFamily="34" charset="0"/>
                <a:ea typeface="Arial Unicode MS"/>
                <a:cs typeface="Arial Unicode MS"/>
              </a:rPr>
              <a:t>Colleges</a:t>
            </a:r>
          </a:p>
          <a:p>
            <a:pPr marL="742950" lvl="1" indent="-285750">
              <a:buFont typeface="Arial" panose="020B0604020202020204" pitchFamily="34" charset="0"/>
              <a:buChar char="•"/>
            </a:pPr>
            <a:r>
              <a:rPr lang="en-GB">
                <a:solidFill>
                  <a:srgbClr val="282825"/>
                </a:solidFill>
                <a:latin typeface="Arial" panose="020B0604020202020204" pitchFamily="34" charset="0"/>
                <a:ea typeface="Arial Unicode MS"/>
                <a:cs typeface="Arial Unicode MS"/>
              </a:rPr>
              <a:t>Universities</a:t>
            </a:r>
          </a:p>
          <a:p>
            <a:pPr lvl="1"/>
            <a:endParaRPr lang="en-GB">
              <a:solidFill>
                <a:srgbClr val="282825"/>
              </a:solidFill>
              <a:latin typeface="Arial" panose="020B0604020202020204" pitchFamily="34" charset="0"/>
              <a:ea typeface="Arial Unicode MS"/>
              <a:cs typeface="Arial Unicode MS"/>
            </a:endParaRPr>
          </a:p>
          <a:p>
            <a:r>
              <a:rPr lang="en-GB" b="1">
                <a:solidFill>
                  <a:srgbClr val="142B52"/>
                </a:solidFill>
                <a:effectLst/>
                <a:latin typeface="Arial" panose="020B0604020202020204" pitchFamily="34" charset="0"/>
                <a:ea typeface="Arial Unicode MS"/>
                <a:cs typeface="Arial Unicode MS"/>
              </a:rPr>
              <a:t>Our research indicates the organisations in scope:</a:t>
            </a:r>
          </a:p>
          <a:p>
            <a:pPr marL="742950" lvl="1" indent="-285750">
              <a:buFont typeface="Arial" panose="020B0604020202020204" pitchFamily="34" charset="0"/>
              <a:buChar char="•"/>
            </a:pPr>
            <a:r>
              <a:rPr lang="en-GB">
                <a:solidFill>
                  <a:srgbClr val="282825"/>
                </a:solidFill>
                <a:effectLst/>
                <a:latin typeface="Arial" panose="020B0604020202020204" pitchFamily="34" charset="0"/>
                <a:ea typeface="Arial Unicode MS"/>
                <a:cs typeface="Arial Unicode MS"/>
              </a:rPr>
              <a:t>invest between £159m – 216m in career services each year</a:t>
            </a:r>
          </a:p>
          <a:p>
            <a:pPr marL="742950" lvl="1" indent="-285750">
              <a:buFont typeface="Arial" panose="020B0604020202020204" pitchFamily="34" charset="0"/>
              <a:buChar char="•"/>
            </a:pPr>
            <a:r>
              <a:rPr lang="en-GB">
                <a:solidFill>
                  <a:srgbClr val="282825"/>
                </a:solidFill>
                <a:effectLst/>
                <a:latin typeface="Arial" panose="020B0604020202020204" pitchFamily="34" charset="0"/>
                <a:ea typeface="Arial Unicode MS"/>
                <a:cs typeface="Arial Unicode MS"/>
              </a:rPr>
              <a:t>have over 1,700 career related staff  </a:t>
            </a:r>
            <a:br>
              <a:rPr lang="en-GB">
                <a:solidFill>
                  <a:srgbClr val="282825"/>
                </a:solidFill>
                <a:effectLst/>
                <a:latin typeface="Arial" panose="020B0604020202020204" pitchFamily="34" charset="0"/>
                <a:ea typeface="Arial Unicode MS"/>
                <a:cs typeface="Arial Unicode MS"/>
              </a:rPr>
            </a:br>
            <a:r>
              <a:rPr lang="en-GB">
                <a:solidFill>
                  <a:srgbClr val="282825"/>
                </a:solidFill>
                <a:effectLst/>
                <a:latin typeface="Arial" panose="020B0604020202020204" pitchFamily="34" charset="0"/>
                <a:ea typeface="Arial Unicode MS"/>
                <a:cs typeface="Arial Unicode MS"/>
              </a:rPr>
              <a:t>(1.2 million young people between ages of 5-25)</a:t>
            </a:r>
          </a:p>
          <a:p>
            <a:pPr marL="742950" lvl="1" indent="-285750">
              <a:buFont typeface="Arial" panose="020B0604020202020204" pitchFamily="34" charset="0"/>
              <a:buChar char="•"/>
            </a:pPr>
            <a:r>
              <a:rPr lang="en-GB">
                <a:solidFill>
                  <a:srgbClr val="282825"/>
                </a:solidFill>
                <a:latin typeface="Arial" panose="020B0604020202020204" pitchFamily="34" charset="0"/>
                <a:ea typeface="Arial Unicode MS"/>
                <a:cs typeface="Arial Unicode MS"/>
              </a:rPr>
              <a:t>career-related specialisms and qualifications are high in SDS and universities and low (but variable) within DYW and colleges </a:t>
            </a:r>
            <a:endParaRPr lang="en-US" sz="1400" b="1">
              <a:solidFill>
                <a:srgbClr val="282825"/>
              </a:solidFill>
              <a:latin typeface="Arial"/>
              <a:ea typeface="Calibri" panose="020F0502020204030204" pitchFamily="34" charset="0"/>
              <a:cs typeface="Arial"/>
            </a:endParaRPr>
          </a:p>
        </p:txBody>
      </p:sp>
      <p:pic>
        <p:nvPicPr>
          <p:cNvPr id="3" name="Picture 2" descr="Graphical user interface&#10;&#10;Description automatically generated with medium confidence">
            <a:extLst>
              <a:ext uri="{FF2B5EF4-FFF2-40B4-BE49-F238E27FC236}">
                <a16:creationId xmlns:a16="http://schemas.microsoft.com/office/drawing/2014/main" id="{9A83CEEB-BE02-E248-BBE7-C598FF55B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087" y="273902"/>
            <a:ext cx="12192000" cy="6856560"/>
          </a:xfrm>
          <a:prstGeom prst="rect">
            <a:avLst/>
          </a:prstGeom>
        </p:spPr>
      </p:pic>
    </p:spTree>
    <p:extLst>
      <p:ext uri="{BB962C8B-B14F-4D97-AF65-F5344CB8AC3E}">
        <p14:creationId xmlns:p14="http://schemas.microsoft.com/office/powerpoint/2010/main" val="427201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2821C6-51B1-E84C-9A87-E73489F03A86}"/>
              </a:ext>
            </a:extLst>
          </p:cNvPr>
          <p:cNvSpPr/>
          <p:nvPr/>
        </p:nvSpPr>
        <p:spPr>
          <a:xfrm>
            <a:off x="13610" y="908718"/>
            <a:ext cx="12178390" cy="5949282"/>
          </a:xfrm>
          <a:prstGeom prst="rect">
            <a:avLst/>
          </a:prstGeom>
          <a:solidFill>
            <a:srgbClr val="F3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3"/>
          <p:cNvSpPr/>
          <p:nvPr/>
        </p:nvSpPr>
        <p:spPr>
          <a:xfrm>
            <a:off x="0" y="-1"/>
            <a:ext cx="12192000" cy="908722"/>
          </a:xfrm>
          <a:prstGeom prst="rect">
            <a:avLst/>
          </a:prstGeom>
          <a:solidFill>
            <a:srgbClr val="142B52"/>
          </a:solidFill>
          <a:ln w="12700">
            <a:miter lim="400000"/>
          </a:ln>
        </p:spPr>
        <p:txBody>
          <a:bodyPr lIns="45719" rIns="45719" anchor="ctr"/>
          <a:lstStyle/>
          <a:p>
            <a:pPr algn="r">
              <a:defRPr>
                <a:solidFill>
                  <a:srgbClr val="FFFFFF"/>
                </a:solidFill>
              </a:defRPr>
            </a:pPr>
            <a:endParaRPr/>
          </a:p>
        </p:txBody>
      </p:sp>
      <p:sp>
        <p:nvSpPr>
          <p:cNvPr id="101" name="TextBox 4"/>
          <p:cNvSpPr txBox="1"/>
          <p:nvPr/>
        </p:nvSpPr>
        <p:spPr>
          <a:xfrm>
            <a:off x="328771" y="161971"/>
            <a:ext cx="5395065"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solidFill>
                  <a:srgbClr val="FFFFFF"/>
                </a:solidFill>
                <a:latin typeface="Arial"/>
                <a:ea typeface="Arial"/>
                <a:cs typeface="Arial"/>
                <a:sym typeface="Arial"/>
              </a:defRPr>
            </a:lvl1pPr>
          </a:lstStyle>
          <a:p>
            <a:r>
              <a:rPr lang="en-GB"/>
              <a:t>Context: drivers of change</a:t>
            </a:r>
            <a:endParaRPr/>
          </a:p>
        </p:txBody>
      </p:sp>
      <p:grpSp>
        <p:nvGrpSpPr>
          <p:cNvPr id="15" name="Group 14">
            <a:extLst>
              <a:ext uri="{FF2B5EF4-FFF2-40B4-BE49-F238E27FC236}">
                <a16:creationId xmlns:a16="http://schemas.microsoft.com/office/drawing/2014/main" id="{237C94F2-10C7-8B4F-837E-270C6B1D9EEB}"/>
              </a:ext>
            </a:extLst>
          </p:cNvPr>
          <p:cNvGrpSpPr/>
          <p:nvPr/>
        </p:nvGrpSpPr>
        <p:grpSpPr>
          <a:xfrm>
            <a:off x="310353" y="1402491"/>
            <a:ext cx="1296931" cy="1262859"/>
            <a:chOff x="1160239" y="1585343"/>
            <a:chExt cx="1296931" cy="1262859"/>
          </a:xfrm>
        </p:grpSpPr>
        <p:sp>
          <p:nvSpPr>
            <p:cNvPr id="27" name="TextBox 26">
              <a:extLst>
                <a:ext uri="{FF2B5EF4-FFF2-40B4-BE49-F238E27FC236}">
                  <a16:creationId xmlns:a16="http://schemas.microsoft.com/office/drawing/2014/main" id="{4FCFF590-1648-4E27-B39F-1A0D360F8428}"/>
                </a:ext>
              </a:extLst>
            </p:cNvPr>
            <p:cNvSpPr txBox="1"/>
            <p:nvPr/>
          </p:nvSpPr>
          <p:spPr>
            <a:xfrm>
              <a:off x="1160239" y="2474445"/>
              <a:ext cx="1296931" cy="373757"/>
            </a:xfrm>
            <a:prstGeom prst="rect">
              <a:avLst/>
            </a:prstGeom>
            <a:noFill/>
          </p:spPr>
          <p:txBody>
            <a:bodyPr wrap="square">
              <a:spAutoFit/>
            </a:bodyPr>
            <a:lstStyle/>
            <a:p>
              <a:pPr algn="ctr">
                <a:lnSpc>
                  <a:spcPct val="107000"/>
                </a:lnSpc>
                <a:spcAft>
                  <a:spcPts val="800"/>
                </a:spcAft>
              </a:pPr>
              <a: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t>COVID-19</a:t>
              </a:r>
              <a:endParaRPr lang="en-GB" sz="1800">
                <a:ln>
                  <a:noFill/>
                </a:ln>
                <a:solidFill>
                  <a:srgbClr val="000000"/>
                </a:solidFill>
                <a:effectLst/>
                <a:uFill>
                  <a:solidFill>
                    <a:srgbClr val="000000"/>
                  </a:solidFill>
                </a:uFill>
                <a:latin typeface="Calibri" panose="020F0502020204030204" pitchFamily="34" charset="0"/>
                <a:ea typeface="Arial Unicode MS"/>
                <a:cs typeface="Arial Unicode MS"/>
              </a:endParaRPr>
            </a:p>
          </p:txBody>
        </p:sp>
        <p:pic>
          <p:nvPicPr>
            <p:cNvPr id="3" name="Picture 2" descr="Icon&#10;&#10;Description automatically generated">
              <a:extLst>
                <a:ext uri="{FF2B5EF4-FFF2-40B4-BE49-F238E27FC236}">
                  <a16:creationId xmlns:a16="http://schemas.microsoft.com/office/drawing/2014/main" id="{076A3052-2E88-3A48-862D-496A57AC4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171" y="1585343"/>
              <a:ext cx="1099066" cy="952524"/>
            </a:xfrm>
            <a:prstGeom prst="rect">
              <a:avLst/>
            </a:prstGeom>
          </p:spPr>
        </p:pic>
      </p:grpSp>
      <p:grpSp>
        <p:nvGrpSpPr>
          <p:cNvPr id="16" name="Group 15">
            <a:extLst>
              <a:ext uri="{FF2B5EF4-FFF2-40B4-BE49-F238E27FC236}">
                <a16:creationId xmlns:a16="http://schemas.microsoft.com/office/drawing/2014/main" id="{E66DC3E9-1CAB-EA4D-B257-A0DFA6087ACB}"/>
              </a:ext>
            </a:extLst>
          </p:cNvPr>
          <p:cNvGrpSpPr/>
          <p:nvPr/>
        </p:nvGrpSpPr>
        <p:grpSpPr>
          <a:xfrm>
            <a:off x="2809924" y="1238809"/>
            <a:ext cx="1410865" cy="1710825"/>
            <a:chOff x="4968860" y="1493999"/>
            <a:chExt cx="1410865" cy="1710825"/>
          </a:xfrm>
        </p:grpSpPr>
        <p:sp>
          <p:nvSpPr>
            <p:cNvPr id="23" name="TextBox 22">
              <a:extLst>
                <a:ext uri="{FF2B5EF4-FFF2-40B4-BE49-F238E27FC236}">
                  <a16:creationId xmlns:a16="http://schemas.microsoft.com/office/drawing/2014/main" id="{15385EC8-285C-4BD6-BCEE-6083EE9FF690}"/>
                </a:ext>
              </a:extLst>
            </p:cNvPr>
            <p:cNvSpPr txBox="1"/>
            <p:nvPr/>
          </p:nvSpPr>
          <p:spPr>
            <a:xfrm>
              <a:off x="4968860" y="2534704"/>
              <a:ext cx="1410865" cy="670120"/>
            </a:xfrm>
            <a:prstGeom prst="rect">
              <a:avLst/>
            </a:prstGeom>
            <a:noFill/>
          </p:spPr>
          <p:txBody>
            <a:bodyPr wrap="square">
              <a:spAutoFit/>
            </a:bodyPr>
            <a:lstStyle/>
            <a:p>
              <a:pPr algn="ctr">
                <a:lnSpc>
                  <a:spcPct val="107000"/>
                </a:lnSpc>
                <a:spcAft>
                  <a:spcPts val="800"/>
                </a:spcAft>
              </a:pPr>
              <a: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t>The climate </a:t>
              </a:r>
              <a:b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br>
              <a: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t>emergency</a:t>
              </a:r>
              <a:endParaRPr lang="en-GB" sz="1800">
                <a:ln>
                  <a:noFill/>
                </a:ln>
                <a:solidFill>
                  <a:srgbClr val="000000"/>
                </a:solidFill>
                <a:effectLst/>
                <a:uFill>
                  <a:solidFill>
                    <a:srgbClr val="000000"/>
                  </a:solidFill>
                </a:uFill>
                <a:latin typeface="Calibri" panose="020F0502020204030204" pitchFamily="34" charset="0"/>
                <a:ea typeface="Arial Unicode MS"/>
                <a:cs typeface="Arial Unicode MS"/>
              </a:endParaRPr>
            </a:p>
          </p:txBody>
        </p:sp>
        <p:pic>
          <p:nvPicPr>
            <p:cNvPr id="5" name="Picture 4" descr="Logo&#10;&#10;Description automatically generated">
              <a:extLst>
                <a:ext uri="{FF2B5EF4-FFF2-40B4-BE49-F238E27FC236}">
                  <a16:creationId xmlns:a16="http://schemas.microsoft.com/office/drawing/2014/main" id="{4F45B238-47D5-4549-875F-DFDA2B5D2E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7541" y="1493999"/>
              <a:ext cx="1133502" cy="982368"/>
            </a:xfrm>
            <a:prstGeom prst="rect">
              <a:avLst/>
            </a:prstGeom>
          </p:spPr>
        </p:pic>
      </p:grpSp>
      <p:grpSp>
        <p:nvGrpSpPr>
          <p:cNvPr id="19" name="Group 18">
            <a:extLst>
              <a:ext uri="{FF2B5EF4-FFF2-40B4-BE49-F238E27FC236}">
                <a16:creationId xmlns:a16="http://schemas.microsoft.com/office/drawing/2014/main" id="{1371115F-4085-F043-8AAB-42FF55EB74DC}"/>
              </a:ext>
            </a:extLst>
          </p:cNvPr>
          <p:cNvGrpSpPr/>
          <p:nvPr/>
        </p:nvGrpSpPr>
        <p:grpSpPr>
          <a:xfrm>
            <a:off x="5041486" y="1305691"/>
            <a:ext cx="2595283" cy="1691793"/>
            <a:chOff x="8802867" y="1156409"/>
            <a:chExt cx="2595283" cy="1691793"/>
          </a:xfrm>
        </p:grpSpPr>
        <p:sp>
          <p:nvSpPr>
            <p:cNvPr id="18" name="TextBox 17">
              <a:extLst>
                <a:ext uri="{FF2B5EF4-FFF2-40B4-BE49-F238E27FC236}">
                  <a16:creationId xmlns:a16="http://schemas.microsoft.com/office/drawing/2014/main" id="{93D11F7F-F78E-4B26-8FF0-34A13C3771A9}"/>
                </a:ext>
              </a:extLst>
            </p:cNvPr>
            <p:cNvSpPr txBox="1"/>
            <p:nvPr/>
          </p:nvSpPr>
          <p:spPr>
            <a:xfrm>
              <a:off x="8802867" y="2178082"/>
              <a:ext cx="2595283" cy="670120"/>
            </a:xfrm>
            <a:prstGeom prst="rect">
              <a:avLst/>
            </a:prstGeom>
            <a:noFill/>
          </p:spPr>
          <p:txBody>
            <a:bodyPr wrap="square">
              <a:spAutoFit/>
            </a:bodyPr>
            <a:lstStyle/>
            <a:p>
              <a:pPr algn="ctr">
                <a:lnSpc>
                  <a:spcPct val="107000"/>
                </a:lnSpc>
                <a:spcAft>
                  <a:spcPts val="800"/>
                </a:spcAft>
              </a:pPr>
              <a: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t>Industry 4.0 &amp; </a:t>
              </a:r>
              <a:b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br>
              <a: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t>disruptive technologies</a:t>
              </a:r>
              <a:endParaRPr lang="en-GB" sz="1800">
                <a:ln>
                  <a:noFill/>
                </a:ln>
                <a:solidFill>
                  <a:srgbClr val="000000"/>
                </a:solidFill>
                <a:effectLst/>
                <a:uFill>
                  <a:solidFill>
                    <a:srgbClr val="000000"/>
                  </a:solidFill>
                </a:uFill>
                <a:latin typeface="Calibri" panose="020F0502020204030204" pitchFamily="34" charset="0"/>
                <a:ea typeface="Arial Unicode MS"/>
                <a:cs typeface="Arial Unicode MS"/>
              </a:endParaRPr>
            </a:p>
          </p:txBody>
        </p:sp>
        <p:pic>
          <p:nvPicPr>
            <p:cNvPr id="7" name="Picture 6" descr="Icon&#10;&#10;Description automatically generated">
              <a:extLst>
                <a:ext uri="{FF2B5EF4-FFF2-40B4-BE49-F238E27FC236}">
                  <a16:creationId xmlns:a16="http://schemas.microsoft.com/office/drawing/2014/main" id="{49A89182-733E-3648-8D2B-2146B7BB1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6401" y="1156409"/>
              <a:ext cx="1148215" cy="995120"/>
            </a:xfrm>
            <a:prstGeom prst="rect">
              <a:avLst/>
            </a:prstGeom>
          </p:spPr>
        </p:pic>
      </p:grpSp>
      <p:grpSp>
        <p:nvGrpSpPr>
          <p:cNvPr id="20" name="Group 19">
            <a:extLst>
              <a:ext uri="{FF2B5EF4-FFF2-40B4-BE49-F238E27FC236}">
                <a16:creationId xmlns:a16="http://schemas.microsoft.com/office/drawing/2014/main" id="{D1DFD0CB-B0BC-A043-B6E0-5BF7E11AA024}"/>
              </a:ext>
            </a:extLst>
          </p:cNvPr>
          <p:cNvGrpSpPr/>
          <p:nvPr/>
        </p:nvGrpSpPr>
        <p:grpSpPr>
          <a:xfrm>
            <a:off x="199567" y="4876319"/>
            <a:ext cx="1484029" cy="1791115"/>
            <a:chOff x="1055062" y="3377853"/>
            <a:chExt cx="1484029" cy="1791115"/>
          </a:xfrm>
        </p:grpSpPr>
        <p:sp>
          <p:nvSpPr>
            <p:cNvPr id="22" name="TextBox 21">
              <a:extLst>
                <a:ext uri="{FF2B5EF4-FFF2-40B4-BE49-F238E27FC236}">
                  <a16:creationId xmlns:a16="http://schemas.microsoft.com/office/drawing/2014/main" id="{23CCE8B5-BE57-4A22-BF10-5D0F81D9AAB9}"/>
                </a:ext>
              </a:extLst>
            </p:cNvPr>
            <p:cNvSpPr txBox="1"/>
            <p:nvPr/>
          </p:nvSpPr>
          <p:spPr>
            <a:xfrm>
              <a:off x="1055062" y="4498848"/>
              <a:ext cx="1484029" cy="670120"/>
            </a:xfrm>
            <a:prstGeom prst="rect">
              <a:avLst/>
            </a:prstGeom>
            <a:noFill/>
          </p:spPr>
          <p:txBody>
            <a:bodyPr wrap="square">
              <a:spAutoFit/>
            </a:bodyPr>
            <a:lstStyle/>
            <a:p>
              <a:pPr algn="ctr">
                <a:lnSpc>
                  <a:spcPct val="107000"/>
                </a:lnSpc>
                <a:spcAft>
                  <a:spcPts val="800"/>
                </a:spcAft>
              </a:pPr>
              <a: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t>Poverty and </a:t>
              </a:r>
              <a:b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br>
              <a: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t>inequality</a:t>
              </a:r>
              <a:endParaRPr lang="en-GB" sz="1800">
                <a:ln>
                  <a:noFill/>
                </a:ln>
                <a:solidFill>
                  <a:srgbClr val="000000"/>
                </a:solidFill>
                <a:effectLst/>
                <a:uFill>
                  <a:solidFill>
                    <a:srgbClr val="000000"/>
                  </a:solidFill>
                </a:uFill>
                <a:latin typeface="Calibri" panose="020F0502020204030204" pitchFamily="34" charset="0"/>
                <a:ea typeface="Arial Unicode MS"/>
                <a:cs typeface="Arial Unicode MS"/>
              </a:endParaRPr>
            </a:p>
          </p:txBody>
        </p:sp>
        <p:pic>
          <p:nvPicPr>
            <p:cNvPr id="9" name="Picture 8" descr="Icon&#10;&#10;Description automatically generated">
              <a:extLst>
                <a:ext uri="{FF2B5EF4-FFF2-40B4-BE49-F238E27FC236}">
                  <a16:creationId xmlns:a16="http://schemas.microsoft.com/office/drawing/2014/main" id="{3FB60351-F3DE-E14E-ABC2-D2A584CC7B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0237" y="3377853"/>
              <a:ext cx="1273679" cy="1103855"/>
            </a:xfrm>
            <a:prstGeom prst="rect">
              <a:avLst/>
            </a:prstGeom>
          </p:spPr>
        </p:pic>
      </p:grpSp>
      <p:grpSp>
        <p:nvGrpSpPr>
          <p:cNvPr id="21" name="Group 20">
            <a:extLst>
              <a:ext uri="{FF2B5EF4-FFF2-40B4-BE49-F238E27FC236}">
                <a16:creationId xmlns:a16="http://schemas.microsoft.com/office/drawing/2014/main" id="{E42A3AC5-FB50-2146-8E90-1A9D2A99921D}"/>
              </a:ext>
            </a:extLst>
          </p:cNvPr>
          <p:cNvGrpSpPr/>
          <p:nvPr/>
        </p:nvGrpSpPr>
        <p:grpSpPr>
          <a:xfrm>
            <a:off x="2457774" y="5117156"/>
            <a:ext cx="2334367" cy="1636390"/>
            <a:chOff x="4610590" y="3541132"/>
            <a:chExt cx="2334367" cy="1636390"/>
          </a:xfrm>
        </p:grpSpPr>
        <p:sp>
          <p:nvSpPr>
            <p:cNvPr id="17" name="TextBox 16">
              <a:extLst>
                <a:ext uri="{FF2B5EF4-FFF2-40B4-BE49-F238E27FC236}">
                  <a16:creationId xmlns:a16="http://schemas.microsoft.com/office/drawing/2014/main" id="{0A4D2C27-A4C2-4952-B5E8-235D480E7777}"/>
                </a:ext>
              </a:extLst>
            </p:cNvPr>
            <p:cNvSpPr txBox="1"/>
            <p:nvPr/>
          </p:nvSpPr>
          <p:spPr>
            <a:xfrm>
              <a:off x="4610590" y="4507402"/>
              <a:ext cx="2334367" cy="670120"/>
            </a:xfrm>
            <a:prstGeom prst="rect">
              <a:avLst/>
            </a:prstGeom>
            <a:noFill/>
          </p:spPr>
          <p:txBody>
            <a:bodyPr wrap="square">
              <a:spAutoFit/>
            </a:bodyPr>
            <a:lstStyle/>
            <a:p>
              <a:pPr algn="ctr">
                <a:lnSpc>
                  <a:spcPct val="107000"/>
                </a:lnSpc>
                <a:spcAft>
                  <a:spcPts val="800"/>
                </a:spcAft>
              </a:pPr>
              <a: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t>Education </a:t>
              </a:r>
              <a:b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br>
              <a: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t>reform</a:t>
              </a:r>
              <a:endParaRPr lang="en-GB" sz="1800">
                <a:ln>
                  <a:noFill/>
                </a:ln>
                <a:solidFill>
                  <a:srgbClr val="000000"/>
                </a:solidFill>
                <a:effectLst/>
                <a:uFill>
                  <a:solidFill>
                    <a:srgbClr val="000000"/>
                  </a:solidFill>
                </a:uFill>
                <a:latin typeface="Calibri" panose="020F0502020204030204" pitchFamily="34" charset="0"/>
                <a:ea typeface="Arial Unicode MS"/>
                <a:cs typeface="Arial Unicode MS"/>
              </a:endParaRPr>
            </a:p>
          </p:txBody>
        </p:sp>
        <p:pic>
          <p:nvPicPr>
            <p:cNvPr id="11" name="Picture 10" descr="Icon&#10;&#10;Description automatically generated">
              <a:extLst>
                <a:ext uri="{FF2B5EF4-FFF2-40B4-BE49-F238E27FC236}">
                  <a16:creationId xmlns:a16="http://schemas.microsoft.com/office/drawing/2014/main" id="{DDBEEF88-D694-3C4F-8BFF-7C71CEBE4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6830" y="3541132"/>
              <a:ext cx="1114927" cy="966270"/>
            </a:xfrm>
            <a:prstGeom prst="rect">
              <a:avLst/>
            </a:prstGeom>
          </p:spPr>
        </p:pic>
      </p:grpSp>
      <p:grpSp>
        <p:nvGrpSpPr>
          <p:cNvPr id="28" name="Group 27">
            <a:extLst>
              <a:ext uri="{FF2B5EF4-FFF2-40B4-BE49-F238E27FC236}">
                <a16:creationId xmlns:a16="http://schemas.microsoft.com/office/drawing/2014/main" id="{814C6507-9842-BD47-80D8-2157E164C32C}"/>
              </a:ext>
            </a:extLst>
          </p:cNvPr>
          <p:cNvGrpSpPr/>
          <p:nvPr/>
        </p:nvGrpSpPr>
        <p:grpSpPr>
          <a:xfrm>
            <a:off x="4606981" y="5151256"/>
            <a:ext cx="3854196" cy="1602290"/>
            <a:chOff x="8195029" y="3442181"/>
            <a:chExt cx="3854196" cy="1602290"/>
          </a:xfrm>
        </p:grpSpPr>
        <p:sp>
          <p:nvSpPr>
            <p:cNvPr id="25" name="TextBox 24">
              <a:extLst>
                <a:ext uri="{FF2B5EF4-FFF2-40B4-BE49-F238E27FC236}">
                  <a16:creationId xmlns:a16="http://schemas.microsoft.com/office/drawing/2014/main" id="{D76DE3E5-7A1A-4B9C-B2E2-95998AB3B905}"/>
                </a:ext>
              </a:extLst>
            </p:cNvPr>
            <p:cNvSpPr txBox="1"/>
            <p:nvPr/>
          </p:nvSpPr>
          <p:spPr>
            <a:xfrm>
              <a:off x="8195029" y="4374351"/>
              <a:ext cx="3854196" cy="670120"/>
            </a:xfrm>
            <a:prstGeom prst="rect">
              <a:avLst/>
            </a:prstGeom>
            <a:noFill/>
          </p:spPr>
          <p:txBody>
            <a:bodyPr wrap="square">
              <a:spAutoFit/>
            </a:bodyPr>
            <a:lstStyle/>
            <a:p>
              <a:pPr algn="ctr">
                <a:lnSpc>
                  <a:spcPct val="107000"/>
                </a:lnSpc>
                <a:spcAft>
                  <a:spcPts val="800"/>
                </a:spcAft>
              </a:pPr>
              <a: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t>The changing </a:t>
              </a:r>
              <a:b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br>
              <a: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t>nature of work</a:t>
              </a:r>
              <a:endParaRPr lang="en-GB" sz="1800">
                <a:ln>
                  <a:noFill/>
                </a:ln>
                <a:solidFill>
                  <a:srgbClr val="000000"/>
                </a:solidFill>
                <a:effectLst/>
                <a:uFill>
                  <a:solidFill>
                    <a:srgbClr val="000000"/>
                  </a:solidFill>
                </a:uFill>
                <a:latin typeface="Calibri" panose="020F0502020204030204" pitchFamily="34" charset="0"/>
                <a:ea typeface="Arial Unicode MS"/>
                <a:cs typeface="Arial Unicode MS"/>
              </a:endParaRPr>
            </a:p>
          </p:txBody>
        </p:sp>
        <p:pic>
          <p:nvPicPr>
            <p:cNvPr id="14" name="Picture 13" descr="Icon&#10;&#10;Description automatically generated">
              <a:extLst>
                <a:ext uri="{FF2B5EF4-FFF2-40B4-BE49-F238E27FC236}">
                  <a16:creationId xmlns:a16="http://schemas.microsoft.com/office/drawing/2014/main" id="{2270A629-E612-004B-8CA4-B473BA6513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0011" y="3442181"/>
              <a:ext cx="1140996" cy="988863"/>
            </a:xfrm>
            <a:prstGeom prst="rect">
              <a:avLst/>
            </a:prstGeom>
          </p:spPr>
        </p:pic>
      </p:grpSp>
      <p:grpSp>
        <p:nvGrpSpPr>
          <p:cNvPr id="31" name="Group 30">
            <a:extLst>
              <a:ext uri="{FF2B5EF4-FFF2-40B4-BE49-F238E27FC236}">
                <a16:creationId xmlns:a16="http://schemas.microsoft.com/office/drawing/2014/main" id="{B88CA1D5-B328-6B42-8B47-AC116DDAAB0C}"/>
              </a:ext>
            </a:extLst>
          </p:cNvPr>
          <p:cNvGrpSpPr/>
          <p:nvPr/>
        </p:nvGrpSpPr>
        <p:grpSpPr>
          <a:xfrm>
            <a:off x="550673" y="3389411"/>
            <a:ext cx="3193903" cy="1453595"/>
            <a:chOff x="2118761" y="3325520"/>
            <a:chExt cx="3193903" cy="1453595"/>
          </a:xfrm>
        </p:grpSpPr>
        <p:sp>
          <p:nvSpPr>
            <p:cNvPr id="26" name="TextBox 25">
              <a:extLst>
                <a:ext uri="{FF2B5EF4-FFF2-40B4-BE49-F238E27FC236}">
                  <a16:creationId xmlns:a16="http://schemas.microsoft.com/office/drawing/2014/main" id="{422BAFEA-088E-4AA9-BF22-863ABE1BA107}"/>
                </a:ext>
              </a:extLst>
            </p:cNvPr>
            <p:cNvSpPr txBox="1"/>
            <p:nvPr/>
          </p:nvSpPr>
          <p:spPr>
            <a:xfrm>
              <a:off x="2118761" y="4132784"/>
              <a:ext cx="3193903" cy="646331"/>
            </a:xfrm>
            <a:prstGeom prst="rect">
              <a:avLst/>
            </a:prstGeom>
            <a:noFill/>
          </p:spPr>
          <p:txBody>
            <a:bodyPr wrap="square">
              <a:spAutoFit/>
            </a:bodyPr>
            <a:lstStyle/>
            <a:p>
              <a:pPr algn="ctr"/>
              <a:r>
                <a:rPr lang="en-US">
                  <a:effectLst/>
                  <a:latin typeface="Arial" panose="020B0604020202020204" pitchFamily="34" charset="0"/>
                  <a:ea typeface="Arial Unicode MS"/>
                  <a:cs typeface="Times New Roman" panose="02020603050405020304" pitchFamily="18" charset="0"/>
                </a:rPr>
                <a:t>Stretched public </a:t>
              </a:r>
              <a:br>
                <a:rPr lang="en-US">
                  <a:effectLst/>
                  <a:latin typeface="Arial" panose="020B0604020202020204" pitchFamily="34" charset="0"/>
                  <a:ea typeface="Arial Unicode MS"/>
                  <a:cs typeface="Times New Roman" panose="02020603050405020304" pitchFamily="18" charset="0"/>
                </a:rPr>
              </a:br>
              <a:r>
                <a:rPr lang="en-US">
                  <a:effectLst/>
                  <a:latin typeface="Arial" panose="020B0604020202020204" pitchFamily="34" charset="0"/>
                  <a:ea typeface="Arial Unicode MS"/>
                  <a:cs typeface="Times New Roman" panose="02020603050405020304" pitchFamily="18" charset="0"/>
                </a:rPr>
                <a:t>finances</a:t>
              </a:r>
              <a:endParaRPr lang="en-GB" sz="1600"/>
            </a:p>
          </p:txBody>
        </p:sp>
        <p:pic>
          <p:nvPicPr>
            <p:cNvPr id="29" name="Picture 28">
              <a:extLst>
                <a:ext uri="{FF2B5EF4-FFF2-40B4-BE49-F238E27FC236}">
                  <a16:creationId xmlns:a16="http://schemas.microsoft.com/office/drawing/2014/main" id="{489BB481-E3DB-9945-8888-43A14B4DB65A}"/>
                </a:ext>
              </a:extLst>
            </p:cNvPr>
            <p:cNvPicPr>
              <a:picLocks noChangeAspect="1"/>
            </p:cNvPicPr>
            <p:nvPr/>
          </p:nvPicPr>
          <p:blipFill>
            <a:blip r:embed="rId9"/>
            <a:stretch>
              <a:fillRect/>
            </a:stretch>
          </p:blipFill>
          <p:spPr>
            <a:xfrm>
              <a:off x="3366089" y="3325520"/>
              <a:ext cx="699247" cy="786653"/>
            </a:xfrm>
            <a:prstGeom prst="rect">
              <a:avLst/>
            </a:prstGeom>
          </p:spPr>
        </p:pic>
      </p:grpSp>
      <p:grpSp>
        <p:nvGrpSpPr>
          <p:cNvPr id="32" name="Group 31">
            <a:extLst>
              <a:ext uri="{FF2B5EF4-FFF2-40B4-BE49-F238E27FC236}">
                <a16:creationId xmlns:a16="http://schemas.microsoft.com/office/drawing/2014/main" id="{6E9FDFB7-A4AA-BE41-ADF5-963B09E9161C}"/>
              </a:ext>
            </a:extLst>
          </p:cNvPr>
          <p:cNvGrpSpPr/>
          <p:nvPr/>
        </p:nvGrpSpPr>
        <p:grpSpPr>
          <a:xfrm>
            <a:off x="3472357" y="3389411"/>
            <a:ext cx="2945130" cy="1426589"/>
            <a:chOff x="6272022" y="3376315"/>
            <a:chExt cx="2945130" cy="1426589"/>
          </a:xfrm>
        </p:grpSpPr>
        <p:sp>
          <p:nvSpPr>
            <p:cNvPr id="24" name="TextBox 23">
              <a:extLst>
                <a:ext uri="{FF2B5EF4-FFF2-40B4-BE49-F238E27FC236}">
                  <a16:creationId xmlns:a16="http://schemas.microsoft.com/office/drawing/2014/main" id="{3A1ABB9F-1A19-4F43-9675-0475A3178CF8}"/>
                </a:ext>
              </a:extLst>
            </p:cNvPr>
            <p:cNvSpPr txBox="1"/>
            <p:nvPr/>
          </p:nvSpPr>
          <p:spPr>
            <a:xfrm>
              <a:off x="6272022" y="4132784"/>
              <a:ext cx="2945130" cy="670120"/>
            </a:xfrm>
            <a:prstGeom prst="rect">
              <a:avLst/>
            </a:prstGeom>
            <a:noFill/>
          </p:spPr>
          <p:txBody>
            <a:bodyPr wrap="square">
              <a:spAutoFit/>
            </a:bodyPr>
            <a:lstStyle/>
            <a:p>
              <a:pPr algn="ctr">
                <a:lnSpc>
                  <a:spcPct val="107000"/>
                </a:lnSpc>
                <a:spcAft>
                  <a:spcPts val="800"/>
                </a:spcAft>
              </a:pPr>
              <a: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t>A dynamic </a:t>
              </a:r>
              <a:b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br>
              <a:r>
                <a:rPr lang="en-US" sz="1800">
                  <a:ln>
                    <a:noFill/>
                  </a:ln>
                  <a:solidFill>
                    <a:srgbClr val="000000"/>
                  </a:solidFill>
                  <a:effectLst/>
                  <a:uFill>
                    <a:solidFill>
                      <a:srgbClr val="000000"/>
                    </a:solidFill>
                  </a:uFill>
                  <a:latin typeface="Arial" panose="020B0604020202020204" pitchFamily="34" charset="0"/>
                  <a:ea typeface="Arial Unicode MS"/>
                  <a:cs typeface="Arial Unicode MS"/>
                </a:rPr>
                <a:t>labour market</a:t>
              </a:r>
              <a:endParaRPr lang="en-GB" sz="1800">
                <a:ln>
                  <a:noFill/>
                </a:ln>
                <a:solidFill>
                  <a:srgbClr val="000000"/>
                </a:solidFill>
                <a:effectLst/>
                <a:uFill>
                  <a:solidFill>
                    <a:srgbClr val="000000"/>
                  </a:solidFill>
                </a:uFill>
                <a:latin typeface="Calibri" panose="020F0502020204030204" pitchFamily="34" charset="0"/>
                <a:ea typeface="Arial Unicode MS"/>
                <a:cs typeface="Arial Unicode MS"/>
              </a:endParaRPr>
            </a:p>
          </p:txBody>
        </p:sp>
        <p:pic>
          <p:nvPicPr>
            <p:cNvPr id="30" name="Picture 29">
              <a:extLst>
                <a:ext uri="{FF2B5EF4-FFF2-40B4-BE49-F238E27FC236}">
                  <a16:creationId xmlns:a16="http://schemas.microsoft.com/office/drawing/2014/main" id="{2BB44D85-4C11-484D-B75D-8CBFB9588A66}"/>
                </a:ext>
              </a:extLst>
            </p:cNvPr>
            <p:cNvPicPr>
              <a:picLocks noChangeAspect="1"/>
            </p:cNvPicPr>
            <p:nvPr/>
          </p:nvPicPr>
          <p:blipFill>
            <a:blip r:embed="rId10"/>
            <a:stretch>
              <a:fillRect/>
            </a:stretch>
          </p:blipFill>
          <p:spPr>
            <a:xfrm>
              <a:off x="7258444" y="3376315"/>
              <a:ext cx="1187439" cy="685061"/>
            </a:xfrm>
            <a:prstGeom prst="rect">
              <a:avLst/>
            </a:prstGeom>
          </p:spPr>
        </p:pic>
      </p:grpSp>
      <p:sp>
        <p:nvSpPr>
          <p:cNvPr id="34" name="Rectangle 33">
            <a:extLst>
              <a:ext uri="{FF2B5EF4-FFF2-40B4-BE49-F238E27FC236}">
                <a16:creationId xmlns:a16="http://schemas.microsoft.com/office/drawing/2014/main" id="{6E62F2FA-5CB7-459B-A3C9-36D9F8BB2653}"/>
              </a:ext>
            </a:extLst>
          </p:cNvPr>
          <p:cNvSpPr/>
          <p:nvPr/>
        </p:nvSpPr>
        <p:spPr>
          <a:xfrm>
            <a:off x="7751143" y="908718"/>
            <a:ext cx="4440858" cy="5949282"/>
          </a:xfrm>
          <a:prstGeom prst="rect">
            <a:avLst/>
          </a:prstGeom>
          <a:solidFill>
            <a:srgbClr val="F7C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Text&#10;&#10;Description automatically generated">
            <a:extLst>
              <a:ext uri="{FF2B5EF4-FFF2-40B4-BE49-F238E27FC236}">
                <a16:creationId xmlns:a16="http://schemas.microsoft.com/office/drawing/2014/main" id="{8C7C5442-5A09-1940-A614-DA7A6689CE6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75542" y="1728575"/>
            <a:ext cx="4983436" cy="6416798"/>
          </a:xfrm>
          <a:prstGeom prst="rect">
            <a:avLst/>
          </a:prstGeom>
        </p:spPr>
      </p:pic>
    </p:spTree>
    <p:extLst>
      <p:ext uri="{BB962C8B-B14F-4D97-AF65-F5344CB8AC3E}">
        <p14:creationId xmlns:p14="http://schemas.microsoft.com/office/powerpoint/2010/main" val="34042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descr="Image">
            <a:extLst>
              <a:ext uri="{FF2B5EF4-FFF2-40B4-BE49-F238E27FC236}">
                <a16:creationId xmlns:a16="http://schemas.microsoft.com/office/drawing/2014/main" id="{710F5C67-F142-494E-A764-AD09F31AFC46}"/>
              </a:ext>
            </a:extLst>
          </p:cNvPr>
          <p:cNvPicPr>
            <a:picLocks noChangeAspect="1"/>
          </p:cNvPicPr>
          <p:nvPr/>
        </p:nvPicPr>
        <p:blipFill>
          <a:blip r:embed="rId2"/>
          <a:stretch>
            <a:fillRect/>
          </a:stretch>
        </p:blipFill>
        <p:spPr>
          <a:xfrm>
            <a:off x="466221" y="1494405"/>
            <a:ext cx="192412" cy="187659"/>
          </a:xfrm>
          <a:prstGeom prst="rect">
            <a:avLst/>
          </a:prstGeom>
          <a:ln w="12700">
            <a:miter lim="400000"/>
          </a:ln>
        </p:spPr>
      </p:pic>
      <p:pic>
        <p:nvPicPr>
          <p:cNvPr id="8" name="Picture 7" descr="Graphical user interface&#10;&#10;Description automatically generated with medium confidence">
            <a:extLst>
              <a:ext uri="{FF2B5EF4-FFF2-40B4-BE49-F238E27FC236}">
                <a16:creationId xmlns:a16="http://schemas.microsoft.com/office/drawing/2014/main" id="{B1E170F6-ED7C-9F40-90EF-5567552C2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0"/>
            <a:ext cx="12192000" cy="6856560"/>
          </a:xfrm>
          <a:prstGeom prst="rect">
            <a:avLst/>
          </a:prstGeom>
        </p:spPr>
      </p:pic>
    </p:spTree>
    <p:extLst>
      <p:ext uri="{BB962C8B-B14F-4D97-AF65-F5344CB8AC3E}">
        <p14:creationId xmlns:p14="http://schemas.microsoft.com/office/powerpoint/2010/main" val="145896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F16F91-FF9C-D748-A54C-283B7336BAD3}"/>
              </a:ext>
            </a:extLst>
          </p:cNvPr>
          <p:cNvSpPr/>
          <p:nvPr/>
        </p:nvSpPr>
        <p:spPr>
          <a:xfrm>
            <a:off x="13610" y="908718"/>
            <a:ext cx="12178390" cy="5949282"/>
          </a:xfrm>
          <a:prstGeom prst="rect">
            <a:avLst/>
          </a:prstGeom>
          <a:solidFill>
            <a:srgbClr val="F3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3"/>
          <p:cNvSpPr/>
          <p:nvPr/>
        </p:nvSpPr>
        <p:spPr>
          <a:xfrm>
            <a:off x="0" y="-1"/>
            <a:ext cx="12192000" cy="908722"/>
          </a:xfrm>
          <a:prstGeom prst="rect">
            <a:avLst/>
          </a:prstGeom>
          <a:solidFill>
            <a:srgbClr val="142B52"/>
          </a:solidFill>
          <a:ln w="12700">
            <a:miter lim="400000"/>
          </a:ln>
        </p:spPr>
        <p:txBody>
          <a:bodyPr lIns="45719" rIns="45719" anchor="ctr"/>
          <a:lstStyle/>
          <a:p>
            <a:pPr algn="ctr">
              <a:defRPr>
                <a:solidFill>
                  <a:srgbClr val="FFFFFF"/>
                </a:solidFill>
              </a:defRPr>
            </a:pPr>
            <a:endParaRPr/>
          </a:p>
        </p:txBody>
      </p:sp>
      <p:sp>
        <p:nvSpPr>
          <p:cNvPr id="101" name="TextBox 4"/>
          <p:cNvSpPr txBox="1"/>
          <p:nvPr/>
        </p:nvSpPr>
        <p:spPr>
          <a:xfrm>
            <a:off x="328771" y="161971"/>
            <a:ext cx="3461843"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solidFill>
                  <a:srgbClr val="FFFFFF"/>
                </a:solidFill>
                <a:latin typeface="Arial"/>
                <a:ea typeface="Arial"/>
                <a:cs typeface="Arial"/>
                <a:sym typeface="Arial"/>
              </a:defRPr>
            </a:lvl1pPr>
          </a:lstStyle>
          <a:p>
            <a:r>
              <a:rPr lang="en-GB"/>
              <a:t>Review approach</a:t>
            </a:r>
            <a:endParaRPr/>
          </a:p>
        </p:txBody>
      </p:sp>
      <p:sp>
        <p:nvSpPr>
          <p:cNvPr id="11" name="TextBox 10">
            <a:extLst>
              <a:ext uri="{FF2B5EF4-FFF2-40B4-BE49-F238E27FC236}">
                <a16:creationId xmlns:a16="http://schemas.microsoft.com/office/drawing/2014/main" id="{944A7A15-7378-4811-A692-178168FEFA28}"/>
              </a:ext>
            </a:extLst>
          </p:cNvPr>
          <p:cNvSpPr txBox="1"/>
          <p:nvPr/>
        </p:nvSpPr>
        <p:spPr>
          <a:xfrm>
            <a:off x="328771" y="1337965"/>
            <a:ext cx="11114322" cy="4801314"/>
          </a:xfrm>
          <a:prstGeom prst="rect">
            <a:avLst/>
          </a:prstGeom>
          <a:noFill/>
        </p:spPr>
        <p:txBody>
          <a:bodyPr wrap="square" lIns="91440" tIns="45720" rIns="91440" bIns="45720" numCol="2" spcCol="360000" rtlCol="0" anchor="t">
            <a:spAutoFit/>
          </a:bodyPr>
          <a:lstStyle/>
          <a:p>
            <a:pPr marL="285750" indent="-285750">
              <a:buFont typeface="Arial" panose="020B0604020202020204" pitchFamily="34" charset="0"/>
              <a:buChar char="•"/>
            </a:pPr>
            <a:r>
              <a:rPr lang="en-US">
                <a:solidFill>
                  <a:srgbClr val="25303B"/>
                </a:solidFill>
                <a:latin typeface="Arial"/>
                <a:ea typeface="Calibri" panose="020F0502020204030204" pitchFamily="34" charset="0"/>
                <a:cs typeface="Arial"/>
              </a:rPr>
              <a:t>The most comprehensive review of Scotland’s career services in a generation</a:t>
            </a:r>
          </a:p>
          <a:p>
            <a:pPr marL="285750" indent="-285750">
              <a:buFont typeface="Arial" panose="020B0604020202020204" pitchFamily="34" charset="0"/>
              <a:buChar char="•"/>
            </a:pPr>
            <a:endParaRPr lang="en-US">
              <a:solidFill>
                <a:srgbClr val="25303B"/>
              </a:solidFill>
              <a:latin typeface="Arial"/>
              <a:ea typeface="Calibri" panose="020F0502020204030204" pitchFamily="34" charset="0"/>
              <a:cs typeface="Arial"/>
            </a:endParaRPr>
          </a:p>
          <a:p>
            <a:pPr marL="285750" indent="-285750">
              <a:buFont typeface="Arial" panose="020B0604020202020204" pitchFamily="34" charset="0"/>
              <a:buChar char="•"/>
            </a:pPr>
            <a:r>
              <a:rPr lang="en-US">
                <a:solidFill>
                  <a:srgbClr val="25303B"/>
                </a:solidFill>
                <a:latin typeface="Arial"/>
                <a:ea typeface="Calibri" panose="020F0502020204030204" pitchFamily="34" charset="0"/>
                <a:cs typeface="Arial"/>
              </a:rPr>
              <a:t>Leadership provided by independent Programme Board with representatives from all parts of the career system, chaired by Grahame Smith</a:t>
            </a:r>
          </a:p>
          <a:p>
            <a:pPr marL="285750" indent="-285750">
              <a:buFont typeface="Arial" panose="020B0604020202020204" pitchFamily="34" charset="0"/>
              <a:buChar char="•"/>
            </a:pPr>
            <a:endParaRPr lang="en-US">
              <a:solidFill>
                <a:srgbClr val="25303B"/>
              </a:solidFill>
              <a:latin typeface="Arial"/>
              <a:ea typeface="Calibri" panose="020F0502020204030204" pitchFamily="34" charset="0"/>
              <a:cs typeface="Arial"/>
            </a:endParaRPr>
          </a:p>
          <a:p>
            <a:pPr marL="285750" indent="-285750">
              <a:buFont typeface="Arial" panose="020B0604020202020204" pitchFamily="34" charset="0"/>
              <a:buChar char="•"/>
            </a:pPr>
            <a:r>
              <a:rPr lang="en-US" b="1">
                <a:solidFill>
                  <a:srgbClr val="25303B"/>
                </a:solidFill>
                <a:latin typeface="Arial"/>
                <a:ea typeface="Calibri" panose="020F0502020204030204" pitchFamily="34" charset="0"/>
                <a:cs typeface="Arial"/>
              </a:rPr>
              <a:t>Evidence-led, driven by insight and co-design</a:t>
            </a:r>
          </a:p>
          <a:p>
            <a:pPr marL="285750" indent="-285750">
              <a:buFont typeface="Arial" panose="020B0604020202020204" pitchFamily="34" charset="0"/>
              <a:buChar char="•"/>
            </a:pPr>
            <a:endParaRPr lang="en-US">
              <a:solidFill>
                <a:srgbClr val="25303B"/>
              </a:solidFill>
              <a:latin typeface="Arial"/>
              <a:ea typeface="Calibri" panose="020F0502020204030204" pitchFamily="34" charset="0"/>
              <a:cs typeface="Arial"/>
            </a:endParaRPr>
          </a:p>
          <a:p>
            <a:pPr marL="285750" indent="-285750">
              <a:buFont typeface="Arial" panose="020B0604020202020204" pitchFamily="34" charset="0"/>
              <a:buChar char="•"/>
            </a:pPr>
            <a:r>
              <a:rPr lang="en-US" b="1">
                <a:solidFill>
                  <a:srgbClr val="25303B"/>
                </a:solidFill>
                <a:latin typeface="Arial"/>
                <a:ea typeface="Calibri" panose="020F0502020204030204" pitchFamily="34" charset="0"/>
                <a:cs typeface="Arial"/>
              </a:rPr>
              <a:t>Equity at the core of the approach: </a:t>
            </a:r>
            <a:br>
              <a:rPr lang="en-US" b="1">
                <a:solidFill>
                  <a:srgbClr val="25303B"/>
                </a:solidFill>
                <a:latin typeface="Arial"/>
                <a:ea typeface="Calibri" panose="020F0502020204030204" pitchFamily="34" charset="0"/>
                <a:cs typeface="Arial"/>
              </a:rPr>
            </a:br>
            <a:r>
              <a:rPr lang="en-US">
                <a:solidFill>
                  <a:srgbClr val="25303B"/>
                </a:solidFill>
                <a:latin typeface="Arial"/>
                <a:ea typeface="Calibri" panose="020F0502020204030204" pitchFamily="34" charset="0"/>
                <a:cs typeface="Arial"/>
              </a:rPr>
              <a:t>each recommendation seeks to address inequality, informed by a comprehensive Career Review Equality Impact Assessment</a:t>
            </a:r>
          </a:p>
          <a:p>
            <a:endParaRPr lang="en-US">
              <a:solidFill>
                <a:srgbClr val="25303B"/>
              </a:solidFill>
              <a:latin typeface="Arial"/>
              <a:ea typeface="Calibri" panose="020F0502020204030204" pitchFamily="34" charset="0"/>
              <a:cs typeface="Arial"/>
            </a:endParaRPr>
          </a:p>
          <a:p>
            <a:pPr marL="285750" indent="-285750">
              <a:buFont typeface="Arial" panose="020B0604020202020204" pitchFamily="34" charset="0"/>
              <a:buChar char="•"/>
            </a:pPr>
            <a:r>
              <a:rPr lang="en-US">
                <a:solidFill>
                  <a:srgbClr val="25303B"/>
                </a:solidFill>
                <a:latin typeface="Arial"/>
                <a:ea typeface="Calibri" panose="020F0502020204030204" pitchFamily="34" charset="0"/>
                <a:cs typeface="Arial"/>
              </a:rPr>
              <a:t>Remit focused on young people however in line with the all-age approach outlined in career strategy</a:t>
            </a:r>
          </a:p>
          <a:p>
            <a:pPr marL="285750" indent="-285750">
              <a:buFont typeface="Arial" panose="020B0604020202020204" pitchFamily="34" charset="0"/>
              <a:buChar char="•"/>
            </a:pPr>
            <a:r>
              <a:rPr lang="en-US">
                <a:solidFill>
                  <a:srgbClr val="25303B"/>
                </a:solidFill>
                <a:latin typeface="Arial"/>
                <a:ea typeface="Calibri" panose="020F0502020204030204" pitchFamily="34" charset="0"/>
                <a:cs typeface="Arial"/>
              </a:rPr>
              <a:t>Recommendations represent transformational and deliverable redesign of career system</a:t>
            </a:r>
          </a:p>
          <a:p>
            <a:pPr marL="285750" indent="-285750">
              <a:buFont typeface="Arial" panose="020B0604020202020204" pitchFamily="34" charset="0"/>
              <a:buChar char="•"/>
            </a:pPr>
            <a:endParaRPr lang="en-US">
              <a:solidFill>
                <a:srgbClr val="25303B"/>
              </a:solidFill>
              <a:latin typeface="Arial"/>
              <a:ea typeface="Calibri" panose="020F0502020204030204" pitchFamily="34" charset="0"/>
              <a:cs typeface="Arial"/>
            </a:endParaRPr>
          </a:p>
          <a:p>
            <a:pPr marL="285750" indent="-285750">
              <a:buFont typeface="Arial" panose="020B0604020202020204" pitchFamily="34" charset="0"/>
              <a:buChar char="•"/>
            </a:pPr>
            <a:r>
              <a:rPr lang="en-US">
                <a:solidFill>
                  <a:srgbClr val="25303B"/>
                </a:solidFill>
                <a:latin typeface="Arial"/>
                <a:ea typeface="Calibri" panose="020F0502020204030204" pitchFamily="34" charset="0"/>
                <a:cs typeface="Arial"/>
              </a:rPr>
              <a:t>Critical dependencies on and alignment to ongoing interventions in education, economy and society</a:t>
            </a:r>
          </a:p>
          <a:p>
            <a:pPr marL="285750" indent="-285750">
              <a:buFont typeface="Arial" panose="020B0604020202020204" pitchFamily="34" charset="0"/>
              <a:buChar char="•"/>
            </a:pPr>
            <a:endParaRPr lang="en-US">
              <a:solidFill>
                <a:srgbClr val="25303B"/>
              </a:solidFill>
              <a:latin typeface="Arial"/>
              <a:ea typeface="Calibri" panose="020F0502020204030204" pitchFamily="34" charset="0"/>
              <a:cs typeface="Arial"/>
            </a:endParaRPr>
          </a:p>
          <a:p>
            <a:pPr marL="285750" indent="-285750">
              <a:buFont typeface="Arial" panose="020B0604020202020204" pitchFamily="34" charset="0"/>
              <a:buChar char="•"/>
            </a:pPr>
            <a:r>
              <a:rPr lang="en-US">
                <a:solidFill>
                  <a:srgbClr val="25303B"/>
                </a:solidFill>
                <a:latin typeface="Arial"/>
                <a:ea typeface="Calibri" panose="020F0502020204030204" pitchFamily="34" charset="0"/>
                <a:cs typeface="Arial"/>
              </a:rPr>
              <a:t>Burning need and opportunity to act quickly to maximise recovery and </a:t>
            </a:r>
            <a:r>
              <a:rPr lang="en-US" err="1">
                <a:solidFill>
                  <a:srgbClr val="25303B"/>
                </a:solidFill>
                <a:latin typeface="Arial"/>
                <a:ea typeface="Calibri" panose="020F0502020204030204" pitchFamily="34" charset="0"/>
                <a:cs typeface="Arial"/>
              </a:rPr>
              <a:t>minimise</a:t>
            </a:r>
            <a:r>
              <a:rPr lang="en-US">
                <a:solidFill>
                  <a:srgbClr val="25303B"/>
                </a:solidFill>
                <a:latin typeface="Arial"/>
                <a:ea typeface="Calibri" panose="020F0502020204030204" pitchFamily="34" charset="0"/>
                <a:cs typeface="Arial"/>
              </a:rPr>
              <a:t> scarring impact of pandemic</a:t>
            </a:r>
          </a:p>
          <a:p>
            <a:pPr marL="285750" indent="-285750">
              <a:buFont typeface="Arial" panose="020B0604020202020204" pitchFamily="34" charset="0"/>
              <a:buChar char="•"/>
            </a:pPr>
            <a:endParaRPr lang="en-US">
              <a:solidFill>
                <a:srgbClr val="25303B"/>
              </a:solidFill>
              <a:latin typeface="Arial"/>
              <a:ea typeface="Calibri" panose="020F0502020204030204" pitchFamily="34" charset="0"/>
              <a:cs typeface="Arial"/>
            </a:endParaRPr>
          </a:p>
        </p:txBody>
      </p:sp>
    </p:spTree>
    <p:extLst>
      <p:ext uri="{BB962C8B-B14F-4D97-AF65-F5344CB8AC3E}">
        <p14:creationId xmlns:p14="http://schemas.microsoft.com/office/powerpoint/2010/main" val="92188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2DEFAD0-53A8-B343-8A13-E6F346E729F5}"/>
              </a:ext>
            </a:extLst>
          </p:cNvPr>
          <p:cNvSpPr/>
          <p:nvPr/>
        </p:nvSpPr>
        <p:spPr>
          <a:xfrm>
            <a:off x="13610" y="908718"/>
            <a:ext cx="12178390" cy="5949282"/>
          </a:xfrm>
          <a:prstGeom prst="rect">
            <a:avLst/>
          </a:prstGeom>
          <a:solidFill>
            <a:srgbClr val="F3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F6BC394-AD40-9545-ACDF-04F71F05F51A}"/>
              </a:ext>
            </a:extLst>
          </p:cNvPr>
          <p:cNvSpPr/>
          <p:nvPr/>
        </p:nvSpPr>
        <p:spPr>
          <a:xfrm>
            <a:off x="7751143" y="908718"/>
            <a:ext cx="4440858" cy="5949282"/>
          </a:xfrm>
          <a:prstGeom prst="rect">
            <a:avLst/>
          </a:prstGeom>
          <a:solidFill>
            <a:srgbClr val="F7C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3"/>
          <p:cNvSpPr/>
          <p:nvPr/>
        </p:nvSpPr>
        <p:spPr>
          <a:xfrm>
            <a:off x="0" y="-1"/>
            <a:ext cx="12192000" cy="908722"/>
          </a:xfrm>
          <a:prstGeom prst="rect">
            <a:avLst/>
          </a:prstGeom>
          <a:solidFill>
            <a:srgbClr val="142B52"/>
          </a:solidFill>
          <a:ln w="12700">
            <a:miter lim="400000"/>
          </a:ln>
        </p:spPr>
        <p:txBody>
          <a:bodyPr lIns="45719" rIns="45719" anchor="ctr"/>
          <a:lstStyle/>
          <a:p>
            <a:pPr algn="ctr">
              <a:defRPr>
                <a:solidFill>
                  <a:srgbClr val="FFFFFF"/>
                </a:solidFill>
              </a:defRPr>
            </a:pPr>
            <a:endParaRPr/>
          </a:p>
        </p:txBody>
      </p:sp>
      <p:sp>
        <p:nvSpPr>
          <p:cNvPr id="101" name="TextBox 4"/>
          <p:cNvSpPr txBox="1"/>
          <p:nvPr/>
        </p:nvSpPr>
        <p:spPr>
          <a:xfrm>
            <a:off x="326376" y="161971"/>
            <a:ext cx="6398544"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solidFill>
                  <a:srgbClr val="FFFFFF"/>
                </a:solidFill>
                <a:latin typeface="Arial"/>
                <a:ea typeface="Arial"/>
                <a:cs typeface="Arial"/>
                <a:sym typeface="Arial"/>
              </a:defRPr>
            </a:lvl1pPr>
          </a:lstStyle>
          <a:p>
            <a:r>
              <a:rPr lang="en-GB"/>
              <a:t>Customer centred, evidence led</a:t>
            </a:r>
            <a:endParaRPr/>
          </a:p>
        </p:txBody>
      </p:sp>
      <p:sp>
        <p:nvSpPr>
          <p:cNvPr id="3" name="TextBox 2">
            <a:extLst>
              <a:ext uri="{FF2B5EF4-FFF2-40B4-BE49-F238E27FC236}">
                <a16:creationId xmlns:a16="http://schemas.microsoft.com/office/drawing/2014/main" id="{CD25F5C0-0AC9-42D4-B819-11946DB23ADA}"/>
              </a:ext>
            </a:extLst>
          </p:cNvPr>
          <p:cNvSpPr txBox="1"/>
          <p:nvPr/>
        </p:nvSpPr>
        <p:spPr>
          <a:xfrm>
            <a:off x="326376" y="1199165"/>
            <a:ext cx="4617680" cy="400110"/>
          </a:xfrm>
          <a:prstGeom prst="rect">
            <a:avLst/>
          </a:prstGeom>
          <a:noFill/>
        </p:spPr>
        <p:txBody>
          <a:bodyPr wrap="square" lIns="91440" tIns="45720" rIns="91440" bIns="45720" rtlCol="0" anchor="t">
            <a:spAutoFit/>
          </a:bodyPr>
          <a:lstStyle/>
          <a:p>
            <a:r>
              <a:rPr lang="en-GB" sz="2000" b="1">
                <a:solidFill>
                  <a:srgbClr val="142B52"/>
                </a:solidFill>
                <a:latin typeface="Arial"/>
                <a:ea typeface="Calibri" panose="020F0502020204030204" pitchFamily="34" charset="0"/>
                <a:cs typeface="Arial"/>
              </a:rPr>
              <a:t>Over 250 customer interactions via:</a:t>
            </a:r>
          </a:p>
        </p:txBody>
      </p:sp>
      <p:sp>
        <p:nvSpPr>
          <p:cNvPr id="23" name="TextBox 22">
            <a:extLst>
              <a:ext uri="{FF2B5EF4-FFF2-40B4-BE49-F238E27FC236}">
                <a16:creationId xmlns:a16="http://schemas.microsoft.com/office/drawing/2014/main" id="{83DCB599-DD96-DC49-A4FF-CDAF7BCE7724}"/>
              </a:ext>
            </a:extLst>
          </p:cNvPr>
          <p:cNvSpPr txBox="1"/>
          <p:nvPr/>
        </p:nvSpPr>
        <p:spPr>
          <a:xfrm>
            <a:off x="326376" y="1593901"/>
            <a:ext cx="3194100" cy="2459071"/>
          </a:xfrm>
          <a:prstGeom prst="rect">
            <a:avLst/>
          </a:prstGeom>
          <a:noFill/>
        </p:spPr>
        <p:txBody>
          <a:bodyPr wrap="square" lIns="91440" tIns="45720" rIns="91440" bIns="45720" numCol="1" rtlCol="0" anchor="t">
            <a:spAutoFit/>
          </a:bodyPr>
          <a:lstStyle/>
          <a:p>
            <a:pPr marL="285750" indent="-285750">
              <a:lnSpc>
                <a:spcPct val="200000"/>
              </a:lnSpc>
              <a:buFont typeface="Arial,Sans-Serif" panose="020B0604020202020204" pitchFamily="34" charset="0"/>
              <a:buChar char="•"/>
            </a:pPr>
            <a:r>
              <a:rPr lang="en-GB" sz="2000">
                <a:solidFill>
                  <a:srgbClr val="282825"/>
                </a:solidFill>
                <a:latin typeface="Arial"/>
                <a:cs typeface="Arial"/>
              </a:rPr>
              <a:t>Co-design labs</a:t>
            </a:r>
            <a:endParaRPr lang="en-US" sz="2000">
              <a:solidFill>
                <a:srgbClr val="282825"/>
              </a:solidFill>
              <a:ea typeface="+mn-lt"/>
              <a:cs typeface="+mn-lt"/>
            </a:endParaRPr>
          </a:p>
          <a:p>
            <a:pPr marL="285750" indent="-285750">
              <a:lnSpc>
                <a:spcPct val="200000"/>
              </a:lnSpc>
              <a:buFont typeface="Arial" panose="020B0604020202020204" pitchFamily="34" charset="0"/>
              <a:buChar char="•"/>
            </a:pPr>
            <a:r>
              <a:rPr lang="en-GB" sz="2000">
                <a:solidFill>
                  <a:srgbClr val="282825"/>
                </a:solidFill>
                <a:latin typeface="Arial"/>
                <a:cs typeface="Arial"/>
              </a:rPr>
              <a:t>Engagement sessions</a:t>
            </a:r>
          </a:p>
          <a:p>
            <a:pPr marL="285750" indent="-285750">
              <a:lnSpc>
                <a:spcPct val="200000"/>
              </a:lnSpc>
              <a:buFont typeface="Arial" panose="020B0604020202020204" pitchFamily="34" charset="0"/>
              <a:buChar char="•"/>
            </a:pPr>
            <a:r>
              <a:rPr lang="en-GB" sz="2000">
                <a:solidFill>
                  <a:srgbClr val="282825"/>
                </a:solidFill>
                <a:latin typeface="Arial"/>
                <a:cs typeface="Arial"/>
              </a:rPr>
              <a:t>In-depth workshops</a:t>
            </a:r>
            <a:endParaRPr lang="en-GB" sz="2000">
              <a:solidFill>
                <a:srgbClr val="282825"/>
              </a:solidFill>
            </a:endParaRPr>
          </a:p>
          <a:p>
            <a:pPr marL="285750" indent="-285750">
              <a:lnSpc>
                <a:spcPct val="200000"/>
              </a:lnSpc>
              <a:buFont typeface="Arial" panose="020B0604020202020204" pitchFamily="34" charset="0"/>
              <a:buChar char="•"/>
            </a:pPr>
            <a:r>
              <a:rPr lang="en-GB" sz="2000">
                <a:solidFill>
                  <a:srgbClr val="282825"/>
                </a:solidFill>
                <a:latin typeface="Arial"/>
                <a:cs typeface="Arial"/>
              </a:rPr>
              <a:t>1-2-1 engagements</a:t>
            </a:r>
          </a:p>
        </p:txBody>
      </p:sp>
      <p:sp>
        <p:nvSpPr>
          <p:cNvPr id="24" name="TextBox 23">
            <a:extLst>
              <a:ext uri="{FF2B5EF4-FFF2-40B4-BE49-F238E27FC236}">
                <a16:creationId xmlns:a16="http://schemas.microsoft.com/office/drawing/2014/main" id="{C7CA0048-C748-AB4F-85EC-389CE8BC9D62}"/>
              </a:ext>
            </a:extLst>
          </p:cNvPr>
          <p:cNvSpPr txBox="1"/>
          <p:nvPr/>
        </p:nvSpPr>
        <p:spPr>
          <a:xfrm>
            <a:off x="311231" y="4187284"/>
            <a:ext cx="5256277" cy="1112484"/>
          </a:xfrm>
          <a:prstGeom prst="rect">
            <a:avLst/>
          </a:prstGeom>
          <a:noFill/>
        </p:spPr>
        <p:txBody>
          <a:bodyPr wrap="square" lIns="91440" tIns="45720" rIns="91440" bIns="45720" numCol="1" rtlCol="0" anchor="t">
            <a:spAutoFit/>
          </a:bodyPr>
          <a:lstStyle/>
          <a:p>
            <a:r>
              <a:rPr lang="en-GB" sz="2000">
                <a:solidFill>
                  <a:srgbClr val="282825"/>
                </a:solidFill>
                <a:latin typeface="Arial"/>
                <a:cs typeface="Arial"/>
              </a:rPr>
              <a:t>representing the range of service areas and </a:t>
            </a:r>
            <a:br>
              <a:rPr lang="en-GB" sz="2000">
                <a:solidFill>
                  <a:srgbClr val="282825"/>
                </a:solidFill>
                <a:latin typeface="Arial"/>
                <a:cs typeface="Arial"/>
              </a:rPr>
            </a:br>
            <a:r>
              <a:rPr lang="en-GB" sz="2000">
                <a:solidFill>
                  <a:srgbClr val="282825"/>
                </a:solidFill>
                <a:latin typeface="Arial"/>
                <a:cs typeface="Arial"/>
              </a:rPr>
              <a:t>protected characteristics</a:t>
            </a:r>
            <a:endParaRPr lang="en-GB" sz="2000">
              <a:solidFill>
                <a:srgbClr val="282825"/>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GB" sz="2000">
              <a:solidFill>
                <a:srgbClr val="25303B"/>
              </a:solidFill>
              <a:latin typeface="Arial" panose="020B0604020202020204" pitchFamily="34" charset="0"/>
              <a:cs typeface="Arial" panose="020B0604020202020204" pitchFamily="34" charset="0"/>
            </a:endParaRPr>
          </a:p>
        </p:txBody>
      </p:sp>
      <p:pic>
        <p:nvPicPr>
          <p:cNvPr id="4" name="Picture 3" descr="Text&#10;&#10;Description automatically generated">
            <a:extLst>
              <a:ext uri="{FF2B5EF4-FFF2-40B4-BE49-F238E27FC236}">
                <a16:creationId xmlns:a16="http://schemas.microsoft.com/office/drawing/2014/main" id="{D05D16E6-3FFB-B24C-A925-5AD4A735C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376" y="1004022"/>
            <a:ext cx="5120160" cy="6592848"/>
          </a:xfrm>
          <a:prstGeom prst="rect">
            <a:avLst/>
          </a:prstGeom>
        </p:spPr>
      </p:pic>
      <p:pic>
        <p:nvPicPr>
          <p:cNvPr id="18" name="Picture 17" descr="Icon&#10;&#10;Description automatically generated">
            <a:extLst>
              <a:ext uri="{FF2B5EF4-FFF2-40B4-BE49-F238E27FC236}">
                <a16:creationId xmlns:a16="http://schemas.microsoft.com/office/drawing/2014/main" id="{5B89A282-6884-4648-AED1-02CB4B8DA1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2666" y="5258726"/>
            <a:ext cx="898188" cy="1150379"/>
          </a:xfrm>
          <a:prstGeom prst="rect">
            <a:avLst/>
          </a:prstGeom>
        </p:spPr>
      </p:pic>
      <p:pic>
        <p:nvPicPr>
          <p:cNvPr id="20" name="Picture 19" descr="Icon&#10;&#10;Description automatically generated">
            <a:extLst>
              <a:ext uri="{FF2B5EF4-FFF2-40B4-BE49-F238E27FC236}">
                <a16:creationId xmlns:a16="http://schemas.microsoft.com/office/drawing/2014/main" id="{EF0946B9-86C2-1C4A-8ADC-445D12D853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1346" y="5258725"/>
            <a:ext cx="1158024" cy="1150380"/>
          </a:xfrm>
          <a:prstGeom prst="rect">
            <a:avLst/>
          </a:prstGeom>
        </p:spPr>
      </p:pic>
      <p:pic>
        <p:nvPicPr>
          <p:cNvPr id="26" name="Picture 25" descr="A picture containing text, vector graphics&#10;&#10;Description automatically generated">
            <a:extLst>
              <a:ext uri="{FF2B5EF4-FFF2-40B4-BE49-F238E27FC236}">
                <a16:creationId xmlns:a16="http://schemas.microsoft.com/office/drawing/2014/main" id="{A01559E9-08B7-F143-8093-5AD0FE2F2D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862" y="4999527"/>
            <a:ext cx="898188" cy="1409578"/>
          </a:xfrm>
          <a:prstGeom prst="rect">
            <a:avLst/>
          </a:prstGeom>
        </p:spPr>
      </p:pic>
      <p:pic>
        <p:nvPicPr>
          <p:cNvPr id="27" name="Picture 26" descr="A picture containing text, vector graphics&#10;&#10;Description automatically generated">
            <a:extLst>
              <a:ext uri="{FF2B5EF4-FFF2-40B4-BE49-F238E27FC236}">
                <a16:creationId xmlns:a16="http://schemas.microsoft.com/office/drawing/2014/main" id="{59CBA2AF-50ED-1745-B1C5-7C1E80ECA2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9428" y="5099458"/>
            <a:ext cx="925180" cy="1309647"/>
          </a:xfrm>
          <a:prstGeom prst="rect">
            <a:avLst/>
          </a:prstGeom>
        </p:spPr>
      </p:pic>
      <p:pic>
        <p:nvPicPr>
          <p:cNvPr id="5" name="Picture 5">
            <a:extLst>
              <a:ext uri="{FF2B5EF4-FFF2-40B4-BE49-F238E27FC236}">
                <a16:creationId xmlns:a16="http://schemas.microsoft.com/office/drawing/2014/main" id="{300BB2CB-26CB-4229-8F41-52A8B3563413}"/>
              </a:ext>
            </a:extLst>
          </p:cNvPr>
          <p:cNvPicPr>
            <a:picLocks noChangeAspect="1"/>
          </p:cNvPicPr>
          <p:nvPr/>
        </p:nvPicPr>
        <p:blipFill>
          <a:blip r:embed="rId8"/>
          <a:stretch>
            <a:fillRect/>
          </a:stretch>
        </p:blipFill>
        <p:spPr>
          <a:xfrm>
            <a:off x="4986787" y="5118647"/>
            <a:ext cx="931653" cy="1271781"/>
          </a:xfrm>
          <a:prstGeom prst="rect">
            <a:avLst/>
          </a:prstGeom>
        </p:spPr>
      </p:pic>
    </p:spTree>
    <p:extLst>
      <p:ext uri="{BB962C8B-B14F-4D97-AF65-F5344CB8AC3E}">
        <p14:creationId xmlns:p14="http://schemas.microsoft.com/office/powerpoint/2010/main" val="1679116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hare_PermanentPreservation xmlns="184af400-6cf4-4be6-9056-547874e8c8ee">false</IShare_PermanentPreservation>
    <TaxKeywordTaxHTField xmlns="184af400-6cf4-4be6-9056-547874e8c8ee">
      <Terms xmlns="http://schemas.microsoft.com/office/infopath/2007/PartnerControls"/>
    </TaxKeywordTaxHTField>
    <IShare_Region xmlns="184af400-6cf4-4be6-9056-547874e8c8ee" xsi:nil="true"/>
    <IShare_Status xmlns="184af400-6cf4-4be6-9056-547874e8c8ee">Active</IShare_Status>
    <IShare_InfoClassification xmlns="184af400-6cf4-4be6-9056-547874e8c8ee">Internal</IShare_InfoClassification>
    <IShare_PersonalData xmlns="184af400-6cf4-4be6-9056-547874e8c8ee">false</IShare_PersonalData>
    <IShare_DispositionDeletion xmlns="184af400-6cf4-4be6-9056-547874e8c8ee" xsi:nil="true"/>
    <TaxCatchAll xmlns="184af400-6cf4-4be6-9056-547874e8c8ee" xsi:nil="true"/>
    <IShare_BusinessOwner xmlns="184af400-6cf4-4be6-9056-547874e8c8ee" xsi:nil="true"/>
    <SharedWithUsers xmlns="184af400-6cf4-4be6-9056-547874e8c8ee">
      <UserInfo>
        <DisplayName>Patricia Robertson</DisplayName>
        <AccountId>1257</AccountId>
        <AccountType/>
      </UserInfo>
      <UserInfo>
        <DisplayName>Theresa Olivant</DisplayName>
        <AccountId>1322</AccountId>
        <AccountType/>
      </UserInfo>
      <UserInfo>
        <DisplayName>James Russell</DisplayName>
        <AccountId>1190</AccountId>
        <AccountType/>
      </UserInfo>
      <UserInfo>
        <DisplayName>Christina Goebel</DisplayName>
        <AccountId>1524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SDS 3+1" ma:contentTypeID="0x0101002CFD50891A73487FBF1A841208B5DC080200EF8D2E336A78FC4EB28B2E7B9A3B4442" ma:contentTypeVersion="11" ma:contentTypeDescription="" ma:contentTypeScope="" ma:versionID="8cd416ce598318f15ea8789d6af9e4fe">
  <xsd:schema xmlns:xsd="http://www.w3.org/2001/XMLSchema" xmlns:xs="http://www.w3.org/2001/XMLSchema" xmlns:p="http://schemas.microsoft.com/office/2006/metadata/properties" xmlns:ns2="184af400-6cf4-4be6-9056-547874e8c8ee" xmlns:ns3="8e6933b8-5f97-4be0-b4b8-41ffe1851341" targetNamespace="http://schemas.microsoft.com/office/2006/metadata/properties" ma:root="true" ma:fieldsID="4b5b840ab7ff7e866818002e0f6555dd" ns2:_="" ns3:_="">
    <xsd:import namespace="184af400-6cf4-4be6-9056-547874e8c8ee"/>
    <xsd:import namespace="8e6933b8-5f97-4be0-b4b8-41ffe1851341"/>
    <xsd:element name="properties">
      <xsd:complexType>
        <xsd:sequence>
          <xsd:element name="documentManagement">
            <xsd:complexType>
              <xsd:all>
                <xsd:element ref="ns2:IShare_Status"/>
                <xsd:element ref="ns2:IShare_BusinessOwner" minOccurs="0"/>
                <xsd:element ref="ns2:IShare_InfoClassification"/>
                <xsd:element ref="ns2:IShare_Region" minOccurs="0"/>
                <xsd:element ref="ns2:IShare_PersonalData"/>
                <xsd:element ref="ns2:IShare_PermanentPreservation" minOccurs="0"/>
                <xsd:element ref="ns2:IShare_DispositionDeletion" minOccurs="0"/>
                <xsd:element ref="ns2:TaxKeywordTaxHTField" minOccurs="0"/>
                <xsd:element ref="ns2:TaxCatchAll" minOccurs="0"/>
                <xsd:element ref="ns2:TaxCatchAllLabel"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af400-6cf4-4be6-9056-547874e8c8ee" elementFormDefault="qualified">
    <xsd:import namespace="http://schemas.microsoft.com/office/2006/documentManagement/types"/>
    <xsd:import namespace="http://schemas.microsoft.com/office/infopath/2007/PartnerControls"/>
    <xsd:element name="IShare_Status" ma:index="8" ma:displayName="Item Status" ma:default="Active" ma:internalName="IShare_Status">
      <xsd:simpleType>
        <xsd:restriction base="dms:Choice">
          <xsd:enumeration value="Active"/>
          <xsd:enumeration value="Archived"/>
        </xsd:restriction>
      </xsd:simpleType>
    </xsd:element>
    <xsd:element name="IShare_BusinessOwner" ma:index="9" nillable="true" ma:displayName="Business Owner" ma:internalName="IShare_BusinessOwner">
      <xsd:simpleType>
        <xsd:restriction base="dms:Text"/>
      </xsd:simpleType>
    </xsd:element>
    <xsd:element name="IShare_InfoClassification" ma:index="10" ma:displayName="Info Classification" ma:default="Internal" ma:internalName="IShare_InfoClassification">
      <xsd:simpleType>
        <xsd:restriction base="dms:Choice">
          <xsd:enumeration value="External"/>
          <xsd:enumeration value="Internal"/>
          <xsd:enumeration value="SDS Confidential"/>
        </xsd:restriction>
      </xsd:simpleType>
    </xsd:element>
    <xsd:element name="IShare_Region" ma:index="11" nillable="true" ma:displayName="Region" ma:format="Dropdown" ma:internalName="IShare_Region" ma:readOnly="false">
      <xsd:simpleType>
        <xsd:restriction base="dms:Choice">
          <xsd:enumeration value="Cross-Regional"/>
          <xsd:enumeration value="National"/>
          <xsd:enumeration value="North"/>
          <xsd:enumeration value="North East"/>
          <xsd:enumeration value="South East"/>
          <xsd:enumeration value="West region"/>
          <xsd:enumeration value="South West"/>
          <xsd:enumeration value="West"/>
          <xsd:enumeration value="National CIAG"/>
          <xsd:enumeration value="**Do not use the following**"/>
          <xsd:enumeration value="North region"/>
          <xsd:enumeration value="North East region"/>
          <xsd:enumeration value="Cross-regional CIAG"/>
          <xsd:enumeration value="South West region"/>
          <xsd:enumeration value="South East region"/>
        </xsd:restriction>
      </xsd:simpleType>
    </xsd:element>
    <xsd:element name="IShare_PersonalData" ma:index="12" ma:displayName="Personal Data" ma:default="0" ma:internalName="IShare_PersonalData">
      <xsd:simpleType>
        <xsd:restriction base="dms:Boolean"/>
      </xsd:simpleType>
    </xsd:element>
    <xsd:element name="IShare_PermanentPreservation" ma:index="13" nillable="true" ma:displayName="Permanent Preservation" ma:default="0" ma:internalName="IShare_PermanentPreservation">
      <xsd:simpleType>
        <xsd:restriction base="dms:Boolean"/>
      </xsd:simpleType>
    </xsd:element>
    <xsd:element name="IShare_DispositionDeletion" ma:index="14" nillable="true" ma:displayName="Disposition Deletion" ma:internalName="IShare_DispositionDeletion">
      <xsd:simpleType>
        <xsd:restriction base="dms:DateTime"/>
      </xsd:simpleType>
    </xsd:element>
    <xsd:element name="TaxKeywordTaxHTField" ma:index="15" nillable="true" ma:taxonomy="true" ma:internalName="TaxKeywordTaxHTField" ma:taxonomyFieldName="TaxKeyword" ma:displayName="Enterprise Keywords" ma:fieldId="{23f27201-bee3-471e-b2e7-b64fd8b7ca38}" ma:taxonomyMulti="true" ma:sspId="c6621819-13d1-4a2d-8762-4f615fabf62c"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825aea11-257d-416f-992b-dec2f85e4525}" ma:internalName="TaxCatchAll" ma:showField="CatchAllData"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825aea11-257d-416f-992b-dec2f85e4525}" ma:internalName="TaxCatchAllLabel" ma:readOnly="true" ma:showField="CatchAllDataLabel"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6933b8-5f97-4be0-b4b8-41ffe1851341"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60C46B-7BE6-4871-B860-8C86D7B88DFD}">
  <ds:schemaRef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www.w3.org/XML/1998/namespace"/>
    <ds:schemaRef ds:uri="184af400-6cf4-4be6-9056-547874e8c8ee"/>
    <ds:schemaRef ds:uri="http://schemas.microsoft.com/office/infopath/2007/PartnerControls"/>
    <ds:schemaRef ds:uri="8e6933b8-5f97-4be0-b4b8-41ffe1851341"/>
    <ds:schemaRef ds:uri="http://purl.org/dc/dcmitype/"/>
    <ds:schemaRef ds:uri="http://purl.org/dc/terms/"/>
  </ds:schemaRefs>
</ds:datastoreItem>
</file>

<file path=customXml/itemProps2.xml><?xml version="1.0" encoding="utf-8"?>
<ds:datastoreItem xmlns:ds="http://schemas.openxmlformats.org/officeDocument/2006/customXml" ds:itemID="{41B1F8B9-5A70-4A6E-AEB9-1518B68FB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4af400-6cf4-4be6-9056-547874e8c8ee"/>
    <ds:schemaRef ds:uri="8e6933b8-5f97-4be0-b4b8-41ffe185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90E885-66C7-49AA-A17E-54AB6755ED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3458</Words>
  <Application>Microsoft Office PowerPoint</Application>
  <PresentationFormat>Widescreen</PresentationFormat>
  <Paragraphs>326</Paragraphs>
  <Slides>28</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Arial,Sans-Serif</vt:lpstr>
      <vt:lpstr>Calibri</vt:lpstr>
      <vt:lpstr>Calibri Light</vt:lpstr>
      <vt:lpstr>OpenSans-Regular</vt:lpstr>
      <vt:lpstr>Proxima Nova</vt:lpstr>
      <vt:lpstr>Proxima Nova Rg</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Prentice</dc:creator>
  <cp:lastModifiedBy>James Prentice</cp:lastModifiedBy>
  <cp:revision>2</cp:revision>
  <cp:lastPrinted>2021-11-17T10:42:38Z</cp:lastPrinted>
  <dcterms:created xsi:type="dcterms:W3CDTF">2021-11-16T21:42:43Z</dcterms:created>
  <dcterms:modified xsi:type="dcterms:W3CDTF">2022-02-09T09:06:46Z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0x0101002CFD50891A73487FBF1A841208B5DC080200EF8D2E336A78FC4EB28B2E7B9A3B4442</vt:lpwstr>
  </property>
  <property fmtid="{D5CDD505-2E9C-101B-9397-08002B2CF9AE}" pid="3" name="TaxKeyword">
    <vt:lpwstr/>
  </property>
</Properties>
</file>