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8.xml" ContentType="application/vnd.openxmlformats-officedocument.presentationml.tags+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9.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0.xml" ContentType="application/vnd.openxmlformats-officedocument.presentationml.tags+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1.xml" ContentType="application/vnd.openxmlformats-officedocument.presentationml.tags+xml"/>
  <Override PartName="/ppt/tags/tag12.xml" ContentType="application/vnd.openxmlformats-officedocument.presentationml.tags+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3.xml" ContentType="application/vnd.openxmlformats-officedocument.presentationml.tags+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6.xml" ContentType="application/vnd.openxmlformats-officedocument.presentationml.tags+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22"/>
  </p:notesMasterIdLst>
  <p:sldIdLst>
    <p:sldId id="796" r:id="rId5"/>
    <p:sldId id="778" r:id="rId6"/>
    <p:sldId id="988" r:id="rId7"/>
    <p:sldId id="975" r:id="rId8"/>
    <p:sldId id="971" r:id="rId9"/>
    <p:sldId id="990" r:id="rId10"/>
    <p:sldId id="978" r:id="rId11"/>
    <p:sldId id="984" r:id="rId12"/>
    <p:sldId id="992" r:id="rId13"/>
    <p:sldId id="979" r:id="rId14"/>
    <p:sldId id="985" r:id="rId15"/>
    <p:sldId id="994" r:id="rId16"/>
    <p:sldId id="980" r:id="rId17"/>
    <p:sldId id="986" r:id="rId18"/>
    <p:sldId id="998" r:id="rId19"/>
    <p:sldId id="981" r:id="rId20"/>
    <p:sldId id="987" r:id="rId21"/>
  </p:sldIdLst>
  <p:sldSz cx="12192000" cy="6858000"/>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E9366CF-4F32-429C-9A1D-DE22D451C642}">
          <p14:sldIdLst>
            <p14:sldId id="796"/>
            <p14:sldId id="778"/>
            <p14:sldId id="988"/>
            <p14:sldId id="975"/>
            <p14:sldId id="971"/>
            <p14:sldId id="990"/>
            <p14:sldId id="978"/>
            <p14:sldId id="984"/>
            <p14:sldId id="992"/>
            <p14:sldId id="979"/>
            <p14:sldId id="985"/>
            <p14:sldId id="994"/>
            <p14:sldId id="980"/>
            <p14:sldId id="986"/>
            <p14:sldId id="998"/>
            <p14:sldId id="981"/>
            <p14:sldId id="98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Youngson" initials="KY" lastIdx="2" clrIdx="0">
    <p:extLst>
      <p:ext uri="{19B8F6BF-5375-455C-9EA6-DF929625EA0E}">
        <p15:presenceInfo xmlns:p15="http://schemas.microsoft.com/office/powerpoint/2012/main" userId="S::Karen.Youngson@sds.co.uk::d52d6850-5647-4367-900b-d50ba96bfc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73"/>
    <a:srgbClr val="92AF2B"/>
    <a:srgbClr val="534481"/>
    <a:srgbClr val="4F81BD"/>
    <a:srgbClr val="185C3A"/>
    <a:srgbClr val="0D8919"/>
    <a:srgbClr val="29F424"/>
    <a:srgbClr val="B0E636"/>
    <a:srgbClr val="E5F41C"/>
    <a:srgbClr val="EEFB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3" autoAdjust="0"/>
    <p:restoredTop sz="96247" autoAdjust="0"/>
  </p:normalViewPr>
  <p:slideViewPr>
    <p:cSldViewPr snapToGrid="0">
      <p:cViewPr varScale="1">
        <p:scale>
          <a:sx n="158" d="100"/>
          <a:sy n="158" d="100"/>
        </p:scale>
        <p:origin x="116"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Tourism</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Food and Drink</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Life Sciences</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Relevant work experience</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Having particular academic qualifications</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a:t>
          </a:r>
          <a:r>
            <a:rPr lang="en-US" dirty="0"/>
            <a:t>Meta-skills e.g. problem solving, communication</a:t>
          </a:r>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Tourism</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Food and Drink</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Life Sciences</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Social Care</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Food and Drink</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Engineering</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Social Care</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Food and Drink</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Engineering</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Caring Personal Service Occupations</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Science and Technology Professionals</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Skilled Construction and Building Trades</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Caring Personal Service Occupations</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Science and Technology Professionals</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Skilled Construction and Building Trades</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Graduate Apprenticeship</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College</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University</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Graduate Apprenticeship</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College</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University</a:t>
          </a:r>
          <a:endParaRPr lang="en-US" dirty="0"/>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344EF07-63A5-4F38-ACE0-6C3FD4E90D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7414CB8-5C8C-4D24-AD46-4CED6521F0F9}">
      <dgm:prSet/>
      <dgm:spPr/>
      <dgm:t>
        <a:bodyPr/>
        <a:lstStyle/>
        <a:p>
          <a:r>
            <a:rPr lang="en-GB" dirty="0"/>
            <a:t>A. Relevant work experience</a:t>
          </a:r>
          <a:endParaRPr lang="en-US" dirty="0"/>
        </a:p>
      </dgm:t>
    </dgm:pt>
    <dgm:pt modelId="{46A037FE-3749-4E83-9B59-AE42F5AD36D3}" type="parTrans" cxnId="{C67BB613-F3F3-4E34-AB16-9F3A00B368E6}">
      <dgm:prSet/>
      <dgm:spPr/>
      <dgm:t>
        <a:bodyPr/>
        <a:lstStyle/>
        <a:p>
          <a:endParaRPr lang="en-US"/>
        </a:p>
      </dgm:t>
    </dgm:pt>
    <dgm:pt modelId="{B5F5D6DA-F74D-40F3-ADC8-87C97340CC34}" type="sibTrans" cxnId="{C67BB613-F3F3-4E34-AB16-9F3A00B368E6}">
      <dgm:prSet/>
      <dgm:spPr/>
      <dgm:t>
        <a:bodyPr/>
        <a:lstStyle/>
        <a:p>
          <a:endParaRPr lang="en-US"/>
        </a:p>
      </dgm:t>
    </dgm:pt>
    <dgm:pt modelId="{DD388C44-0756-4AE3-882B-64AC5BC2C348}">
      <dgm:prSet/>
      <dgm:spPr/>
      <dgm:t>
        <a:bodyPr/>
        <a:lstStyle/>
        <a:p>
          <a:r>
            <a:rPr lang="en-GB" dirty="0"/>
            <a:t>B. Having particular academic qualifications</a:t>
          </a:r>
          <a:endParaRPr lang="en-US" dirty="0"/>
        </a:p>
      </dgm:t>
    </dgm:pt>
    <dgm:pt modelId="{C4B507C9-5D71-417B-8191-93691AACA9D8}" type="parTrans" cxnId="{40B1AF6E-F4E4-463E-AD5D-DD85D436BE7D}">
      <dgm:prSet/>
      <dgm:spPr/>
      <dgm:t>
        <a:bodyPr/>
        <a:lstStyle/>
        <a:p>
          <a:endParaRPr lang="en-US"/>
        </a:p>
      </dgm:t>
    </dgm:pt>
    <dgm:pt modelId="{6AEEF70E-8E0C-41FD-835C-E996819C20E9}" type="sibTrans" cxnId="{40B1AF6E-F4E4-463E-AD5D-DD85D436BE7D}">
      <dgm:prSet/>
      <dgm:spPr/>
      <dgm:t>
        <a:bodyPr/>
        <a:lstStyle/>
        <a:p>
          <a:endParaRPr lang="en-US"/>
        </a:p>
      </dgm:t>
    </dgm:pt>
    <dgm:pt modelId="{984CF1ED-4473-44FC-B5A8-990B1538112C}">
      <dgm:prSet/>
      <dgm:spPr/>
      <dgm:t>
        <a:bodyPr/>
        <a:lstStyle/>
        <a:p>
          <a:r>
            <a:rPr lang="en-GB" dirty="0"/>
            <a:t>C. </a:t>
          </a:r>
          <a:r>
            <a:rPr lang="en-US" dirty="0"/>
            <a:t>Meta-skills e.g. problem solving, communication</a:t>
          </a:r>
        </a:p>
      </dgm:t>
    </dgm:pt>
    <dgm:pt modelId="{094EAF19-3C66-4E6D-B5FD-70C3375C29E0}" type="parTrans" cxnId="{6A614EB3-0BDB-4A22-A1D6-9AE3D605F19B}">
      <dgm:prSet/>
      <dgm:spPr/>
      <dgm:t>
        <a:bodyPr/>
        <a:lstStyle/>
        <a:p>
          <a:endParaRPr lang="en-US"/>
        </a:p>
      </dgm:t>
    </dgm:pt>
    <dgm:pt modelId="{288BE017-2AA8-4F56-A10E-8D5B712C0B7B}" type="sibTrans" cxnId="{6A614EB3-0BDB-4A22-A1D6-9AE3D605F19B}">
      <dgm:prSet/>
      <dgm:spPr/>
      <dgm:t>
        <a:bodyPr/>
        <a:lstStyle/>
        <a:p>
          <a:endParaRPr lang="en-US"/>
        </a:p>
      </dgm:t>
    </dgm:pt>
    <dgm:pt modelId="{72132D53-DB49-4E91-BB7A-57F8E59CFB63}" type="pres">
      <dgm:prSet presAssocID="{E344EF07-63A5-4F38-ACE0-6C3FD4E90D32}" presName="vert0" presStyleCnt="0">
        <dgm:presLayoutVars>
          <dgm:dir/>
          <dgm:animOne val="branch"/>
          <dgm:animLvl val="lvl"/>
        </dgm:presLayoutVars>
      </dgm:prSet>
      <dgm:spPr/>
    </dgm:pt>
    <dgm:pt modelId="{ED065CFC-423B-48C0-AE5C-AEFC296B3D1B}" type="pres">
      <dgm:prSet presAssocID="{E7414CB8-5C8C-4D24-AD46-4CED6521F0F9}" presName="thickLine" presStyleLbl="alignNode1" presStyleIdx="0" presStyleCnt="3"/>
      <dgm:spPr/>
    </dgm:pt>
    <dgm:pt modelId="{074A4C8E-95EF-45CE-AE5D-C9672BB5497B}" type="pres">
      <dgm:prSet presAssocID="{E7414CB8-5C8C-4D24-AD46-4CED6521F0F9}" presName="horz1" presStyleCnt="0"/>
      <dgm:spPr/>
    </dgm:pt>
    <dgm:pt modelId="{7E868FA4-842E-452F-8F52-C90788D5877A}" type="pres">
      <dgm:prSet presAssocID="{E7414CB8-5C8C-4D24-AD46-4CED6521F0F9}" presName="tx1" presStyleLbl="revTx" presStyleIdx="0" presStyleCnt="3"/>
      <dgm:spPr/>
    </dgm:pt>
    <dgm:pt modelId="{48818F63-EE15-4141-AC58-A9C7743D8236}" type="pres">
      <dgm:prSet presAssocID="{E7414CB8-5C8C-4D24-AD46-4CED6521F0F9}" presName="vert1" presStyleCnt="0"/>
      <dgm:spPr/>
    </dgm:pt>
    <dgm:pt modelId="{094FFD50-92F8-4AD0-809D-BA1EA2F73FDF}" type="pres">
      <dgm:prSet presAssocID="{DD388C44-0756-4AE3-882B-64AC5BC2C348}" presName="thickLine" presStyleLbl="alignNode1" presStyleIdx="1" presStyleCnt="3"/>
      <dgm:spPr/>
    </dgm:pt>
    <dgm:pt modelId="{D3920947-C63C-41E0-91CC-D54E3896B5A4}" type="pres">
      <dgm:prSet presAssocID="{DD388C44-0756-4AE3-882B-64AC5BC2C348}" presName="horz1" presStyleCnt="0"/>
      <dgm:spPr/>
    </dgm:pt>
    <dgm:pt modelId="{C8EF623C-E5DC-4ABB-B437-C0E8E91EAA2A}" type="pres">
      <dgm:prSet presAssocID="{DD388C44-0756-4AE3-882B-64AC5BC2C348}" presName="tx1" presStyleLbl="revTx" presStyleIdx="1" presStyleCnt="3"/>
      <dgm:spPr/>
    </dgm:pt>
    <dgm:pt modelId="{46A1CC89-1211-4957-A313-B3AA777621FB}" type="pres">
      <dgm:prSet presAssocID="{DD388C44-0756-4AE3-882B-64AC5BC2C348}" presName="vert1" presStyleCnt="0"/>
      <dgm:spPr/>
    </dgm:pt>
    <dgm:pt modelId="{6312F42F-4ED6-4465-BBCC-CDD3161D64CE}" type="pres">
      <dgm:prSet presAssocID="{984CF1ED-4473-44FC-B5A8-990B1538112C}" presName="thickLine" presStyleLbl="alignNode1" presStyleIdx="2" presStyleCnt="3"/>
      <dgm:spPr/>
    </dgm:pt>
    <dgm:pt modelId="{B8C1A537-CBD6-453E-9304-2B5A795784CE}" type="pres">
      <dgm:prSet presAssocID="{984CF1ED-4473-44FC-B5A8-990B1538112C}" presName="horz1" presStyleCnt="0"/>
      <dgm:spPr/>
    </dgm:pt>
    <dgm:pt modelId="{D5AB314F-C990-426A-AFFF-47B3B569CCD9}" type="pres">
      <dgm:prSet presAssocID="{984CF1ED-4473-44FC-B5A8-990B1538112C}" presName="tx1" presStyleLbl="revTx" presStyleIdx="2" presStyleCnt="3"/>
      <dgm:spPr/>
    </dgm:pt>
    <dgm:pt modelId="{62736309-45A4-42C6-867D-FAA2C2736FC5}" type="pres">
      <dgm:prSet presAssocID="{984CF1ED-4473-44FC-B5A8-990B1538112C}" presName="vert1" presStyleCnt="0"/>
      <dgm:spPr/>
    </dgm:pt>
  </dgm:ptLst>
  <dgm:cxnLst>
    <dgm:cxn modelId="{C67BB613-F3F3-4E34-AB16-9F3A00B368E6}" srcId="{E344EF07-63A5-4F38-ACE0-6C3FD4E90D32}" destId="{E7414CB8-5C8C-4D24-AD46-4CED6521F0F9}" srcOrd="0" destOrd="0" parTransId="{46A037FE-3749-4E83-9B59-AE42F5AD36D3}" sibTransId="{B5F5D6DA-F74D-40F3-ADC8-87C97340CC34}"/>
    <dgm:cxn modelId="{EE356F21-F395-4A0A-91A8-19204D9DA391}" type="presOf" srcId="{E7414CB8-5C8C-4D24-AD46-4CED6521F0F9}" destId="{7E868FA4-842E-452F-8F52-C90788D5877A}" srcOrd="0" destOrd="0" presId="urn:microsoft.com/office/officeart/2008/layout/LinedList"/>
    <dgm:cxn modelId="{5E51943C-75C4-422F-B6DB-446477F6C675}" type="presOf" srcId="{984CF1ED-4473-44FC-B5A8-990B1538112C}" destId="{D5AB314F-C990-426A-AFFF-47B3B569CCD9}" srcOrd="0" destOrd="0" presId="urn:microsoft.com/office/officeart/2008/layout/LinedList"/>
    <dgm:cxn modelId="{40B1AF6E-F4E4-463E-AD5D-DD85D436BE7D}" srcId="{E344EF07-63A5-4F38-ACE0-6C3FD4E90D32}" destId="{DD388C44-0756-4AE3-882B-64AC5BC2C348}" srcOrd="1" destOrd="0" parTransId="{C4B507C9-5D71-417B-8191-93691AACA9D8}" sibTransId="{6AEEF70E-8E0C-41FD-835C-E996819C20E9}"/>
    <dgm:cxn modelId="{05B12D7E-9E40-4F39-B14D-ED70481FFF4B}" type="presOf" srcId="{DD388C44-0756-4AE3-882B-64AC5BC2C348}" destId="{C8EF623C-E5DC-4ABB-B437-C0E8E91EAA2A}" srcOrd="0" destOrd="0" presId="urn:microsoft.com/office/officeart/2008/layout/LinedList"/>
    <dgm:cxn modelId="{6A614EB3-0BDB-4A22-A1D6-9AE3D605F19B}" srcId="{E344EF07-63A5-4F38-ACE0-6C3FD4E90D32}" destId="{984CF1ED-4473-44FC-B5A8-990B1538112C}" srcOrd="2" destOrd="0" parTransId="{094EAF19-3C66-4E6D-B5FD-70C3375C29E0}" sibTransId="{288BE017-2AA8-4F56-A10E-8D5B712C0B7B}"/>
    <dgm:cxn modelId="{3F3D47EC-57ED-444D-AF22-6ED8DCC9AAD8}" type="presOf" srcId="{E344EF07-63A5-4F38-ACE0-6C3FD4E90D32}" destId="{72132D53-DB49-4E91-BB7A-57F8E59CFB63}" srcOrd="0" destOrd="0" presId="urn:microsoft.com/office/officeart/2008/layout/LinedList"/>
    <dgm:cxn modelId="{FE18FC1C-94AA-4CF7-8642-886AA7994A06}" type="presParOf" srcId="{72132D53-DB49-4E91-BB7A-57F8E59CFB63}" destId="{ED065CFC-423B-48C0-AE5C-AEFC296B3D1B}" srcOrd="0" destOrd="0" presId="urn:microsoft.com/office/officeart/2008/layout/LinedList"/>
    <dgm:cxn modelId="{F864EF35-4290-4813-B4CB-6870490EB6F6}" type="presParOf" srcId="{72132D53-DB49-4E91-BB7A-57F8E59CFB63}" destId="{074A4C8E-95EF-45CE-AE5D-C9672BB5497B}" srcOrd="1" destOrd="0" presId="urn:microsoft.com/office/officeart/2008/layout/LinedList"/>
    <dgm:cxn modelId="{30AB9865-0A7B-49BB-9899-6193D7623AC6}" type="presParOf" srcId="{074A4C8E-95EF-45CE-AE5D-C9672BB5497B}" destId="{7E868FA4-842E-452F-8F52-C90788D5877A}" srcOrd="0" destOrd="0" presId="urn:microsoft.com/office/officeart/2008/layout/LinedList"/>
    <dgm:cxn modelId="{2AFBC2D3-1266-4276-BEC8-6CB6C4F00030}" type="presParOf" srcId="{074A4C8E-95EF-45CE-AE5D-C9672BB5497B}" destId="{48818F63-EE15-4141-AC58-A9C7743D8236}" srcOrd="1" destOrd="0" presId="urn:microsoft.com/office/officeart/2008/layout/LinedList"/>
    <dgm:cxn modelId="{47FCFDED-9C8A-4055-88FB-0531527E107D}" type="presParOf" srcId="{72132D53-DB49-4E91-BB7A-57F8E59CFB63}" destId="{094FFD50-92F8-4AD0-809D-BA1EA2F73FDF}" srcOrd="2" destOrd="0" presId="urn:microsoft.com/office/officeart/2008/layout/LinedList"/>
    <dgm:cxn modelId="{CDB60247-D270-4A74-8903-CD7DDAC8D271}" type="presParOf" srcId="{72132D53-DB49-4E91-BB7A-57F8E59CFB63}" destId="{D3920947-C63C-41E0-91CC-D54E3896B5A4}" srcOrd="3" destOrd="0" presId="urn:microsoft.com/office/officeart/2008/layout/LinedList"/>
    <dgm:cxn modelId="{7D2029AB-1831-4D22-995A-35BD1138BE90}" type="presParOf" srcId="{D3920947-C63C-41E0-91CC-D54E3896B5A4}" destId="{C8EF623C-E5DC-4ABB-B437-C0E8E91EAA2A}" srcOrd="0" destOrd="0" presId="urn:microsoft.com/office/officeart/2008/layout/LinedList"/>
    <dgm:cxn modelId="{32E765DE-98C1-423B-B5E6-DD6CD6E06CAF}" type="presParOf" srcId="{D3920947-C63C-41E0-91CC-D54E3896B5A4}" destId="{46A1CC89-1211-4957-A313-B3AA777621FB}" srcOrd="1" destOrd="0" presId="urn:microsoft.com/office/officeart/2008/layout/LinedList"/>
    <dgm:cxn modelId="{C7179EE9-E08C-4234-A674-19233CC9F70D}" type="presParOf" srcId="{72132D53-DB49-4E91-BB7A-57F8E59CFB63}" destId="{6312F42F-4ED6-4465-BBCC-CDD3161D64CE}" srcOrd="4" destOrd="0" presId="urn:microsoft.com/office/officeart/2008/layout/LinedList"/>
    <dgm:cxn modelId="{CB53DCB5-F20F-4FCC-9E03-BED96EA9032F}" type="presParOf" srcId="{72132D53-DB49-4E91-BB7A-57F8E59CFB63}" destId="{B8C1A537-CBD6-453E-9304-2B5A795784CE}" srcOrd="5" destOrd="0" presId="urn:microsoft.com/office/officeart/2008/layout/LinedList"/>
    <dgm:cxn modelId="{4F9BC745-0259-478F-9601-72F23AAA886E}" type="presParOf" srcId="{B8C1A537-CBD6-453E-9304-2B5A795784CE}" destId="{D5AB314F-C990-426A-AFFF-47B3B569CCD9}" srcOrd="0" destOrd="0" presId="urn:microsoft.com/office/officeart/2008/layout/LinedList"/>
    <dgm:cxn modelId="{AE30C62F-F2F2-41C3-9000-5642D8EC19C7}" type="presParOf" srcId="{B8C1A537-CBD6-453E-9304-2B5A795784CE}" destId="{62736309-45A4-42C6-867D-FAA2C2736FC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Tourism</a:t>
          </a:r>
          <a:endParaRPr lang="en-US" sz="3900" kern="1200" dirty="0"/>
        </a:p>
      </dsp:txBody>
      <dsp:txXfrm>
        <a:off x="0" y="1247"/>
        <a:ext cx="8085009" cy="850465"/>
      </dsp:txXfrm>
    </dsp:sp>
    <dsp:sp modelId="{094FFD50-92F8-4AD0-809D-BA1EA2F73FDF}">
      <dsp:nvSpPr>
        <dsp:cNvPr id="0" name=""/>
        <dsp:cNvSpPr/>
      </dsp:nvSpPr>
      <dsp:spPr>
        <a:xfrm>
          <a:off x="0" y="851712"/>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Food and Drink</a:t>
          </a:r>
          <a:endParaRPr lang="en-US" sz="3900" kern="1200" dirty="0"/>
        </a:p>
      </dsp:txBody>
      <dsp:txXfrm>
        <a:off x="0" y="851712"/>
        <a:ext cx="8085009" cy="850465"/>
      </dsp:txXfrm>
    </dsp:sp>
    <dsp:sp modelId="{6312F42F-4ED6-4465-BBCC-CDD3161D64CE}">
      <dsp:nvSpPr>
        <dsp:cNvPr id="0" name=""/>
        <dsp:cNvSpPr/>
      </dsp:nvSpPr>
      <dsp:spPr>
        <a:xfrm>
          <a:off x="0" y="1702178"/>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Life Sciences</a:t>
          </a:r>
          <a:endParaRPr lang="en-US" sz="3900" kern="1200" dirty="0"/>
        </a:p>
      </dsp:txBody>
      <dsp:txXfrm>
        <a:off x="0" y="1702178"/>
        <a:ext cx="8085009" cy="85046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104125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1041257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A. Relevant work experience</a:t>
          </a:r>
          <a:endParaRPr lang="en-US" sz="3800" kern="1200" dirty="0"/>
        </a:p>
      </dsp:txBody>
      <dsp:txXfrm>
        <a:off x="0" y="1247"/>
        <a:ext cx="10412573" cy="850465"/>
      </dsp:txXfrm>
    </dsp:sp>
    <dsp:sp modelId="{094FFD50-92F8-4AD0-809D-BA1EA2F73FDF}">
      <dsp:nvSpPr>
        <dsp:cNvPr id="0" name=""/>
        <dsp:cNvSpPr/>
      </dsp:nvSpPr>
      <dsp:spPr>
        <a:xfrm>
          <a:off x="0" y="851712"/>
          <a:ext cx="104125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1041257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B. Having particular academic qualifications</a:t>
          </a:r>
          <a:endParaRPr lang="en-US" sz="3800" kern="1200" dirty="0"/>
        </a:p>
      </dsp:txBody>
      <dsp:txXfrm>
        <a:off x="0" y="851712"/>
        <a:ext cx="10412573" cy="850465"/>
      </dsp:txXfrm>
    </dsp:sp>
    <dsp:sp modelId="{6312F42F-4ED6-4465-BBCC-CDD3161D64CE}">
      <dsp:nvSpPr>
        <dsp:cNvPr id="0" name=""/>
        <dsp:cNvSpPr/>
      </dsp:nvSpPr>
      <dsp:spPr>
        <a:xfrm>
          <a:off x="0" y="1702178"/>
          <a:ext cx="104125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1041257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C. </a:t>
          </a:r>
          <a:r>
            <a:rPr lang="en-US" sz="3800" kern="1200" dirty="0"/>
            <a:t>Meta-skills e.g. problem solving, communication</a:t>
          </a:r>
        </a:p>
      </dsp:txBody>
      <dsp:txXfrm>
        <a:off x="0" y="1702178"/>
        <a:ext cx="10412573" cy="850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Tourism</a:t>
          </a:r>
          <a:endParaRPr lang="en-US" sz="3900" kern="1200" dirty="0"/>
        </a:p>
      </dsp:txBody>
      <dsp:txXfrm>
        <a:off x="0" y="1247"/>
        <a:ext cx="8085009" cy="850465"/>
      </dsp:txXfrm>
    </dsp:sp>
    <dsp:sp modelId="{094FFD50-92F8-4AD0-809D-BA1EA2F73FDF}">
      <dsp:nvSpPr>
        <dsp:cNvPr id="0" name=""/>
        <dsp:cNvSpPr/>
      </dsp:nvSpPr>
      <dsp:spPr>
        <a:xfrm>
          <a:off x="0" y="851712"/>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Food and Drink</a:t>
          </a:r>
          <a:endParaRPr lang="en-US" sz="3900" kern="1200" dirty="0"/>
        </a:p>
      </dsp:txBody>
      <dsp:txXfrm>
        <a:off x="0" y="851712"/>
        <a:ext cx="8085009" cy="850465"/>
      </dsp:txXfrm>
    </dsp:sp>
    <dsp:sp modelId="{6312F42F-4ED6-4465-BBCC-CDD3161D64CE}">
      <dsp:nvSpPr>
        <dsp:cNvPr id="0" name=""/>
        <dsp:cNvSpPr/>
      </dsp:nvSpPr>
      <dsp:spPr>
        <a:xfrm>
          <a:off x="0" y="1702178"/>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Life Sciences</a:t>
          </a:r>
          <a:endParaRPr lang="en-US" sz="3900" kern="1200" dirty="0"/>
        </a:p>
      </dsp:txBody>
      <dsp:txXfrm>
        <a:off x="0" y="1702178"/>
        <a:ext cx="8085009" cy="8504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Social Care</a:t>
          </a:r>
          <a:endParaRPr lang="en-US" sz="3900" kern="1200" dirty="0"/>
        </a:p>
      </dsp:txBody>
      <dsp:txXfrm>
        <a:off x="0" y="1247"/>
        <a:ext cx="8085009" cy="850465"/>
      </dsp:txXfrm>
    </dsp:sp>
    <dsp:sp modelId="{094FFD50-92F8-4AD0-809D-BA1EA2F73FDF}">
      <dsp:nvSpPr>
        <dsp:cNvPr id="0" name=""/>
        <dsp:cNvSpPr/>
      </dsp:nvSpPr>
      <dsp:spPr>
        <a:xfrm>
          <a:off x="0" y="851712"/>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Food and Drink</a:t>
          </a:r>
          <a:endParaRPr lang="en-US" sz="3900" kern="1200" dirty="0"/>
        </a:p>
      </dsp:txBody>
      <dsp:txXfrm>
        <a:off x="0" y="851712"/>
        <a:ext cx="8085009" cy="850465"/>
      </dsp:txXfrm>
    </dsp:sp>
    <dsp:sp modelId="{6312F42F-4ED6-4465-BBCC-CDD3161D64CE}">
      <dsp:nvSpPr>
        <dsp:cNvPr id="0" name=""/>
        <dsp:cNvSpPr/>
      </dsp:nvSpPr>
      <dsp:spPr>
        <a:xfrm>
          <a:off x="0" y="1702178"/>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Engineering</a:t>
          </a:r>
          <a:endParaRPr lang="en-US" sz="3900" kern="1200" dirty="0"/>
        </a:p>
      </dsp:txBody>
      <dsp:txXfrm>
        <a:off x="0" y="1702178"/>
        <a:ext cx="8085009" cy="850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Social Care</a:t>
          </a:r>
          <a:endParaRPr lang="en-US" sz="3900" kern="1200" dirty="0"/>
        </a:p>
      </dsp:txBody>
      <dsp:txXfrm>
        <a:off x="0" y="1247"/>
        <a:ext cx="8085009" cy="850465"/>
      </dsp:txXfrm>
    </dsp:sp>
    <dsp:sp modelId="{094FFD50-92F8-4AD0-809D-BA1EA2F73FDF}">
      <dsp:nvSpPr>
        <dsp:cNvPr id="0" name=""/>
        <dsp:cNvSpPr/>
      </dsp:nvSpPr>
      <dsp:spPr>
        <a:xfrm>
          <a:off x="0" y="851712"/>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Food and Drink</a:t>
          </a:r>
          <a:endParaRPr lang="en-US" sz="3900" kern="1200" dirty="0"/>
        </a:p>
      </dsp:txBody>
      <dsp:txXfrm>
        <a:off x="0" y="851712"/>
        <a:ext cx="8085009" cy="850465"/>
      </dsp:txXfrm>
    </dsp:sp>
    <dsp:sp modelId="{6312F42F-4ED6-4465-BBCC-CDD3161D64CE}">
      <dsp:nvSpPr>
        <dsp:cNvPr id="0" name=""/>
        <dsp:cNvSpPr/>
      </dsp:nvSpPr>
      <dsp:spPr>
        <a:xfrm>
          <a:off x="0" y="1702178"/>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Engineering</a:t>
          </a:r>
          <a:endParaRPr lang="en-US" sz="3900" kern="1200" dirty="0"/>
        </a:p>
      </dsp:txBody>
      <dsp:txXfrm>
        <a:off x="0" y="1702178"/>
        <a:ext cx="8085009" cy="8504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93200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932004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Caring Personal Service Occupations</a:t>
          </a:r>
          <a:endParaRPr lang="en-US" sz="3900" kern="1200" dirty="0"/>
        </a:p>
      </dsp:txBody>
      <dsp:txXfrm>
        <a:off x="0" y="1247"/>
        <a:ext cx="9320043" cy="850465"/>
      </dsp:txXfrm>
    </dsp:sp>
    <dsp:sp modelId="{094FFD50-92F8-4AD0-809D-BA1EA2F73FDF}">
      <dsp:nvSpPr>
        <dsp:cNvPr id="0" name=""/>
        <dsp:cNvSpPr/>
      </dsp:nvSpPr>
      <dsp:spPr>
        <a:xfrm>
          <a:off x="0" y="851712"/>
          <a:ext cx="93200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932004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Science and Technology Professionals</a:t>
          </a:r>
          <a:endParaRPr lang="en-US" sz="3900" kern="1200" dirty="0"/>
        </a:p>
      </dsp:txBody>
      <dsp:txXfrm>
        <a:off x="0" y="851712"/>
        <a:ext cx="9320043" cy="850465"/>
      </dsp:txXfrm>
    </dsp:sp>
    <dsp:sp modelId="{6312F42F-4ED6-4465-BBCC-CDD3161D64CE}">
      <dsp:nvSpPr>
        <dsp:cNvPr id="0" name=""/>
        <dsp:cNvSpPr/>
      </dsp:nvSpPr>
      <dsp:spPr>
        <a:xfrm>
          <a:off x="0" y="1702178"/>
          <a:ext cx="93200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932004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Skilled Construction and Building Trades</a:t>
          </a:r>
          <a:endParaRPr lang="en-US" sz="3900" kern="1200" dirty="0"/>
        </a:p>
      </dsp:txBody>
      <dsp:txXfrm>
        <a:off x="0" y="1702178"/>
        <a:ext cx="9320043" cy="8504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93200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932004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Caring Personal Service Occupations</a:t>
          </a:r>
          <a:endParaRPr lang="en-US" sz="3900" kern="1200" dirty="0"/>
        </a:p>
      </dsp:txBody>
      <dsp:txXfrm>
        <a:off x="0" y="1247"/>
        <a:ext cx="9320043" cy="850465"/>
      </dsp:txXfrm>
    </dsp:sp>
    <dsp:sp modelId="{094FFD50-92F8-4AD0-809D-BA1EA2F73FDF}">
      <dsp:nvSpPr>
        <dsp:cNvPr id="0" name=""/>
        <dsp:cNvSpPr/>
      </dsp:nvSpPr>
      <dsp:spPr>
        <a:xfrm>
          <a:off x="0" y="851712"/>
          <a:ext cx="93200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932004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Science and Technology Professionals</a:t>
          </a:r>
          <a:endParaRPr lang="en-US" sz="3900" kern="1200" dirty="0"/>
        </a:p>
      </dsp:txBody>
      <dsp:txXfrm>
        <a:off x="0" y="851712"/>
        <a:ext cx="9320043" cy="850465"/>
      </dsp:txXfrm>
    </dsp:sp>
    <dsp:sp modelId="{6312F42F-4ED6-4465-BBCC-CDD3161D64CE}">
      <dsp:nvSpPr>
        <dsp:cNvPr id="0" name=""/>
        <dsp:cNvSpPr/>
      </dsp:nvSpPr>
      <dsp:spPr>
        <a:xfrm>
          <a:off x="0" y="1702178"/>
          <a:ext cx="93200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932004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Skilled Construction and Building Trades</a:t>
          </a:r>
          <a:endParaRPr lang="en-US" sz="3900" kern="1200" dirty="0"/>
        </a:p>
      </dsp:txBody>
      <dsp:txXfrm>
        <a:off x="0" y="1702178"/>
        <a:ext cx="9320043" cy="8504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Graduate Apprenticeship</a:t>
          </a:r>
          <a:endParaRPr lang="en-US" sz="3900" kern="1200" dirty="0"/>
        </a:p>
      </dsp:txBody>
      <dsp:txXfrm>
        <a:off x="0" y="1247"/>
        <a:ext cx="8085009" cy="850465"/>
      </dsp:txXfrm>
    </dsp:sp>
    <dsp:sp modelId="{094FFD50-92F8-4AD0-809D-BA1EA2F73FDF}">
      <dsp:nvSpPr>
        <dsp:cNvPr id="0" name=""/>
        <dsp:cNvSpPr/>
      </dsp:nvSpPr>
      <dsp:spPr>
        <a:xfrm>
          <a:off x="0" y="851712"/>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College</a:t>
          </a:r>
          <a:endParaRPr lang="en-US" sz="3900" kern="1200" dirty="0"/>
        </a:p>
      </dsp:txBody>
      <dsp:txXfrm>
        <a:off x="0" y="851712"/>
        <a:ext cx="8085009" cy="850465"/>
      </dsp:txXfrm>
    </dsp:sp>
    <dsp:sp modelId="{6312F42F-4ED6-4465-BBCC-CDD3161D64CE}">
      <dsp:nvSpPr>
        <dsp:cNvPr id="0" name=""/>
        <dsp:cNvSpPr/>
      </dsp:nvSpPr>
      <dsp:spPr>
        <a:xfrm>
          <a:off x="0" y="1702178"/>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University</a:t>
          </a:r>
          <a:endParaRPr lang="en-US" sz="3900" kern="1200" dirty="0"/>
        </a:p>
      </dsp:txBody>
      <dsp:txXfrm>
        <a:off x="0" y="1702178"/>
        <a:ext cx="8085009" cy="85046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A. Graduate Apprenticeship</a:t>
          </a:r>
          <a:endParaRPr lang="en-US" sz="3900" kern="1200" dirty="0"/>
        </a:p>
      </dsp:txBody>
      <dsp:txXfrm>
        <a:off x="0" y="1247"/>
        <a:ext cx="8085009" cy="850465"/>
      </dsp:txXfrm>
    </dsp:sp>
    <dsp:sp modelId="{094FFD50-92F8-4AD0-809D-BA1EA2F73FDF}">
      <dsp:nvSpPr>
        <dsp:cNvPr id="0" name=""/>
        <dsp:cNvSpPr/>
      </dsp:nvSpPr>
      <dsp:spPr>
        <a:xfrm>
          <a:off x="0" y="851712"/>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B. College</a:t>
          </a:r>
          <a:endParaRPr lang="en-US" sz="3900" kern="1200" dirty="0"/>
        </a:p>
      </dsp:txBody>
      <dsp:txXfrm>
        <a:off x="0" y="851712"/>
        <a:ext cx="8085009" cy="850465"/>
      </dsp:txXfrm>
    </dsp:sp>
    <dsp:sp modelId="{6312F42F-4ED6-4465-BBCC-CDD3161D64CE}">
      <dsp:nvSpPr>
        <dsp:cNvPr id="0" name=""/>
        <dsp:cNvSpPr/>
      </dsp:nvSpPr>
      <dsp:spPr>
        <a:xfrm>
          <a:off x="0" y="1702178"/>
          <a:ext cx="808500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8085009"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dirty="0"/>
            <a:t>C. University</a:t>
          </a:r>
          <a:endParaRPr lang="en-US" sz="3900" kern="1200" dirty="0"/>
        </a:p>
      </dsp:txBody>
      <dsp:txXfrm>
        <a:off x="0" y="1702178"/>
        <a:ext cx="8085009" cy="85046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65CFC-423B-48C0-AE5C-AEFC296B3D1B}">
      <dsp:nvSpPr>
        <dsp:cNvPr id="0" name=""/>
        <dsp:cNvSpPr/>
      </dsp:nvSpPr>
      <dsp:spPr>
        <a:xfrm>
          <a:off x="0" y="1247"/>
          <a:ext cx="104125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68FA4-842E-452F-8F52-C90788D5877A}">
      <dsp:nvSpPr>
        <dsp:cNvPr id="0" name=""/>
        <dsp:cNvSpPr/>
      </dsp:nvSpPr>
      <dsp:spPr>
        <a:xfrm>
          <a:off x="0" y="1247"/>
          <a:ext cx="1041257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A. Relevant work experience</a:t>
          </a:r>
          <a:endParaRPr lang="en-US" sz="3800" kern="1200" dirty="0"/>
        </a:p>
      </dsp:txBody>
      <dsp:txXfrm>
        <a:off x="0" y="1247"/>
        <a:ext cx="10412573" cy="850465"/>
      </dsp:txXfrm>
    </dsp:sp>
    <dsp:sp modelId="{094FFD50-92F8-4AD0-809D-BA1EA2F73FDF}">
      <dsp:nvSpPr>
        <dsp:cNvPr id="0" name=""/>
        <dsp:cNvSpPr/>
      </dsp:nvSpPr>
      <dsp:spPr>
        <a:xfrm>
          <a:off x="0" y="851712"/>
          <a:ext cx="104125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F623C-E5DC-4ABB-B437-C0E8E91EAA2A}">
      <dsp:nvSpPr>
        <dsp:cNvPr id="0" name=""/>
        <dsp:cNvSpPr/>
      </dsp:nvSpPr>
      <dsp:spPr>
        <a:xfrm>
          <a:off x="0" y="851712"/>
          <a:ext cx="1041257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B. Having particular academic qualifications</a:t>
          </a:r>
          <a:endParaRPr lang="en-US" sz="3800" kern="1200" dirty="0"/>
        </a:p>
      </dsp:txBody>
      <dsp:txXfrm>
        <a:off x="0" y="851712"/>
        <a:ext cx="10412573" cy="850465"/>
      </dsp:txXfrm>
    </dsp:sp>
    <dsp:sp modelId="{6312F42F-4ED6-4465-BBCC-CDD3161D64CE}">
      <dsp:nvSpPr>
        <dsp:cNvPr id="0" name=""/>
        <dsp:cNvSpPr/>
      </dsp:nvSpPr>
      <dsp:spPr>
        <a:xfrm>
          <a:off x="0" y="1702178"/>
          <a:ext cx="104125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AB314F-C990-426A-AFFF-47B3B569CCD9}">
      <dsp:nvSpPr>
        <dsp:cNvPr id="0" name=""/>
        <dsp:cNvSpPr/>
      </dsp:nvSpPr>
      <dsp:spPr>
        <a:xfrm>
          <a:off x="0" y="1702178"/>
          <a:ext cx="10412573" cy="8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C. </a:t>
          </a:r>
          <a:r>
            <a:rPr lang="en-US" sz="3800" kern="1200" dirty="0"/>
            <a:t>Meta-skills e.g. problem solving, communication</a:t>
          </a:r>
        </a:p>
      </dsp:txBody>
      <dsp:txXfrm>
        <a:off x="0" y="1702178"/>
        <a:ext cx="10412573" cy="85046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26FEBE-8254-40C0-842C-52D5D488B339}" type="datetimeFigureOut">
              <a:rPr lang="en-GB" smtClean="0"/>
              <a:t>25/08/2025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2D95AE-EACD-4FD5-8F98-08C8518702E3}" type="slidenum">
              <a:rPr lang="en-GB" smtClean="0"/>
              <a:t>‹#›</a:t>
            </a:fld>
            <a:endParaRPr lang="en-GB"/>
          </a:p>
        </p:txBody>
      </p:sp>
    </p:spTree>
    <p:extLst>
      <p:ext uri="{BB962C8B-B14F-4D97-AF65-F5344CB8AC3E}">
        <p14:creationId xmlns:p14="http://schemas.microsoft.com/office/powerpoint/2010/main" val="3469743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GB" sz="1000" baseline="0" dirty="0">
              <a:latin typeface="Arial" panose="020B0604020202020204" pitchFamily="34" charset="0"/>
              <a:cs typeface="Arial" panose="020B0604020202020204" pitchFamily="34" charset="0"/>
            </a:endParaRPr>
          </a:p>
          <a:p>
            <a:r>
              <a:rPr lang="en-GB" sz="1000" b="1" dirty="0">
                <a:latin typeface="Arial"/>
                <a:cs typeface="Arial"/>
              </a:rPr>
              <a:t> </a:t>
            </a:r>
            <a:r>
              <a:rPr lang="en-GB" sz="1000" b="1" baseline="0" dirty="0">
                <a:latin typeface="Arial"/>
                <a:cs typeface="Arial"/>
              </a:rPr>
              <a:t>Activity</a:t>
            </a:r>
            <a:endParaRPr lang="en-GB" sz="1000" b="1" dirty="0">
              <a:latin typeface="Arial"/>
              <a:cs typeface="Arial"/>
            </a:endParaRPr>
          </a:p>
          <a:p>
            <a:r>
              <a:rPr lang="en-GB" sz="1000" dirty="0">
                <a:latin typeface="Arial"/>
                <a:cs typeface="Arial"/>
              </a:rPr>
              <a:t>Ask everyone to take a piece of paper to write their responses to multiple choice quiz numbered 1-5. Will see how well people know what's happening in the local labour market.</a:t>
            </a:r>
            <a:endParaRPr lang="en-GB" dirty="0">
              <a:cs typeface="Calibri" panose="020F0502020204030204"/>
            </a:endParaRPr>
          </a:p>
        </p:txBody>
      </p:sp>
      <p:sp>
        <p:nvSpPr>
          <p:cNvPr id="4" name="Slide Number Placeholder 3"/>
          <p:cNvSpPr>
            <a:spLocks noGrp="1"/>
          </p:cNvSpPr>
          <p:nvPr>
            <p:ph type="sldNum" sz="quarter" idx="10"/>
          </p:nvPr>
        </p:nvSpPr>
        <p:spPr/>
        <p:txBody>
          <a:bodyPr/>
          <a:lstStyle/>
          <a:p>
            <a:fld id="{92C9FD01-25D8-4276-99E6-896B4DCE2488}" type="slidenum">
              <a:rPr lang="en-GB" smtClean="0"/>
              <a:pPr/>
              <a:t>1</a:t>
            </a:fld>
            <a:endParaRPr lang="en-GB"/>
          </a:p>
        </p:txBody>
      </p:sp>
    </p:spTree>
    <p:extLst>
      <p:ext uri="{BB962C8B-B14F-4D97-AF65-F5344CB8AC3E}">
        <p14:creationId xmlns:p14="http://schemas.microsoft.com/office/powerpoint/2010/main" val="2215296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10</a:t>
            </a:fld>
            <a:endParaRPr lang="en-GB"/>
          </a:p>
        </p:txBody>
      </p:sp>
    </p:spTree>
    <p:extLst>
      <p:ext uri="{BB962C8B-B14F-4D97-AF65-F5344CB8AC3E}">
        <p14:creationId xmlns:p14="http://schemas.microsoft.com/office/powerpoint/2010/main" val="3565183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12</a:t>
            </a:fld>
            <a:endParaRPr lang="en-GB"/>
          </a:p>
        </p:txBody>
      </p:sp>
    </p:spTree>
    <p:extLst>
      <p:ext uri="{BB962C8B-B14F-4D97-AF65-F5344CB8AC3E}">
        <p14:creationId xmlns:p14="http://schemas.microsoft.com/office/powerpoint/2010/main" val="3436013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13</a:t>
            </a:fld>
            <a:endParaRPr lang="en-GB"/>
          </a:p>
        </p:txBody>
      </p:sp>
    </p:spTree>
    <p:extLst>
      <p:ext uri="{BB962C8B-B14F-4D97-AF65-F5344CB8AC3E}">
        <p14:creationId xmlns:p14="http://schemas.microsoft.com/office/powerpoint/2010/main" val="1148311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15</a:t>
            </a:fld>
            <a:endParaRPr lang="en-GB"/>
          </a:p>
        </p:txBody>
      </p:sp>
    </p:spTree>
    <p:extLst>
      <p:ext uri="{BB962C8B-B14F-4D97-AF65-F5344CB8AC3E}">
        <p14:creationId xmlns:p14="http://schemas.microsoft.com/office/powerpoint/2010/main" val="2799001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16</a:t>
            </a:fld>
            <a:endParaRPr lang="en-GB"/>
          </a:p>
        </p:txBody>
      </p:sp>
    </p:spTree>
    <p:extLst>
      <p:ext uri="{BB962C8B-B14F-4D97-AF65-F5344CB8AC3E}">
        <p14:creationId xmlns:p14="http://schemas.microsoft.com/office/powerpoint/2010/main" val="574135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cs typeface="Calibri" panose="020F0502020204030204"/>
              </a:rPr>
              <a:t>Acknowledge that understanding potential routes and getting a plan in place is important but it also helps to understand where the future opportunities may lie when making decisions about the future. You’re not expected to be an expert on this but there are lots of resources that can help you see the bigger picture. Skills Development Scotland regularly checks what’s happening in the labour market which helps us understand the direction that  the world of work is heading. You can access all of this information on our website but today, we’re going to do a quick quiz to see how much you know about </a:t>
            </a:r>
            <a:r>
              <a:rPr lang="en-GB" dirty="0" err="1">
                <a:cs typeface="Calibri" panose="020F0502020204030204"/>
              </a:rPr>
              <a:t>Scotlands</a:t>
            </a:r>
            <a:r>
              <a:rPr lang="en-GB" dirty="0">
                <a:cs typeface="Calibri" panose="020F0502020204030204"/>
              </a:rPr>
              <a:t> growth sectors and the jobs of the future.</a:t>
            </a:r>
          </a:p>
          <a:p>
            <a:pPr>
              <a:defRPr/>
            </a:pPr>
            <a:endParaRPr lang="en-GB" dirty="0">
              <a:cs typeface="Calibri" panose="020F0502020204030204"/>
            </a:endParaRPr>
          </a:p>
          <a:p>
            <a:pPr>
              <a:defRPr/>
            </a:pPr>
            <a:r>
              <a:rPr lang="en-GB" dirty="0">
                <a:cs typeface="Calibri" panose="020F0502020204030204"/>
              </a:rPr>
              <a:t>Explain what LMI is – data that helps us understand what is happening in the local labour market, growth sectors, where skills are needed now and in the future etc.</a:t>
            </a:r>
          </a:p>
        </p:txBody>
      </p:sp>
      <p:sp>
        <p:nvSpPr>
          <p:cNvPr id="4" name="Slide Number Placeholder 3"/>
          <p:cNvSpPr>
            <a:spLocks noGrp="1"/>
          </p:cNvSpPr>
          <p:nvPr>
            <p:ph type="sldNum" sz="quarter" idx="5"/>
          </p:nvPr>
        </p:nvSpPr>
        <p:spPr/>
        <p:txBody>
          <a:bodyPr/>
          <a:lstStyle/>
          <a:p>
            <a:fld id="{D527C7F1-37BE-4529-BBD8-12EBB4E7D718}" type="slidenum">
              <a:rPr lang="en-GB" smtClean="0"/>
              <a:t>2</a:t>
            </a:fld>
            <a:endParaRPr lang="en-GB"/>
          </a:p>
        </p:txBody>
      </p:sp>
    </p:spTree>
    <p:extLst>
      <p:ext uri="{BB962C8B-B14F-4D97-AF65-F5344CB8AC3E}">
        <p14:creationId xmlns:p14="http://schemas.microsoft.com/office/powerpoint/2010/main" val="3094537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3</a:t>
            </a:fld>
            <a:endParaRPr lang="en-GB"/>
          </a:p>
        </p:txBody>
      </p:sp>
    </p:spTree>
    <p:extLst>
      <p:ext uri="{BB962C8B-B14F-4D97-AF65-F5344CB8AC3E}">
        <p14:creationId xmlns:p14="http://schemas.microsoft.com/office/powerpoint/2010/main" val="3013054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4</a:t>
            </a:fld>
            <a:endParaRPr lang="en-GB"/>
          </a:p>
        </p:txBody>
      </p:sp>
    </p:spTree>
    <p:extLst>
      <p:ext uri="{BB962C8B-B14F-4D97-AF65-F5344CB8AC3E}">
        <p14:creationId xmlns:p14="http://schemas.microsoft.com/office/powerpoint/2010/main" val="4145297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F1396CAB-1240-6D40-B753-F523A89D5ED0}" type="slidenum">
              <a:rPr lang="en-GB" smtClean="0"/>
              <a:pPr>
                <a:defRPr/>
              </a:pPr>
              <a:t>5</a:t>
            </a:fld>
            <a:endParaRPr lang="en-GB"/>
          </a:p>
        </p:txBody>
      </p:sp>
    </p:spTree>
    <p:extLst>
      <p:ext uri="{BB962C8B-B14F-4D97-AF65-F5344CB8AC3E}">
        <p14:creationId xmlns:p14="http://schemas.microsoft.com/office/powerpoint/2010/main" val="1431616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6</a:t>
            </a:fld>
            <a:endParaRPr lang="en-GB"/>
          </a:p>
        </p:txBody>
      </p:sp>
    </p:spTree>
    <p:extLst>
      <p:ext uri="{BB962C8B-B14F-4D97-AF65-F5344CB8AC3E}">
        <p14:creationId xmlns:p14="http://schemas.microsoft.com/office/powerpoint/2010/main" val="810497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7</a:t>
            </a:fld>
            <a:endParaRPr lang="en-GB"/>
          </a:p>
        </p:txBody>
      </p:sp>
    </p:spTree>
    <p:extLst>
      <p:ext uri="{BB962C8B-B14F-4D97-AF65-F5344CB8AC3E}">
        <p14:creationId xmlns:p14="http://schemas.microsoft.com/office/powerpoint/2010/main" val="3296244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396CAB-1240-6D40-B753-F523A89D5ED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9153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2D95AE-EACD-4FD5-8F98-08C8518702E3}" type="slidenum">
              <a:rPr lang="en-GB" smtClean="0"/>
              <a:t>9</a:t>
            </a:fld>
            <a:endParaRPr lang="en-GB"/>
          </a:p>
        </p:txBody>
      </p:sp>
    </p:spTree>
    <p:extLst>
      <p:ext uri="{BB962C8B-B14F-4D97-AF65-F5344CB8AC3E}">
        <p14:creationId xmlns:p14="http://schemas.microsoft.com/office/powerpoint/2010/main" val="3421335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B1B51BB-DD6D-4B4D-B3EC-261489296FB3}"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236330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51BB-DD6D-4B4D-B3EC-261489296FB3}"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104640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51BB-DD6D-4B4D-B3EC-261489296FB3}"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374579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51BB-DD6D-4B4D-B3EC-261489296FB3}"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237579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1B51BB-DD6D-4B4D-B3EC-261489296FB3}"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852703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1B51BB-DD6D-4B4D-B3EC-261489296FB3}"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316660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B1B51BB-DD6D-4B4D-B3EC-261489296FB3}" type="datetimeFigureOut">
              <a:rPr lang="en-US" smtClean="0"/>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173793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B1B51BB-DD6D-4B4D-B3EC-261489296FB3}" type="datetimeFigureOut">
              <a:rPr lang="en-US" smtClean="0"/>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3057140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B51BB-DD6D-4B4D-B3EC-261489296FB3}" type="datetimeFigureOut">
              <a:rPr lang="en-US" smtClean="0"/>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3255180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1B51BB-DD6D-4B4D-B3EC-261489296FB3}"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4025430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1B51BB-DD6D-4B4D-B3EC-261489296FB3}"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523B7-8B44-BE43-9D44-4B0DFBA6278E}" type="slidenum">
              <a:rPr lang="en-US" smtClean="0"/>
              <a:t>‹#›</a:t>
            </a:fld>
            <a:endParaRPr lang="en-US"/>
          </a:p>
        </p:txBody>
      </p:sp>
    </p:spTree>
    <p:extLst>
      <p:ext uri="{BB962C8B-B14F-4D97-AF65-F5344CB8AC3E}">
        <p14:creationId xmlns:p14="http://schemas.microsoft.com/office/powerpoint/2010/main" val="13605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B51BB-DD6D-4B4D-B3EC-261489296FB3}" type="datetimeFigureOut">
              <a:rPr lang="en-US" smtClean="0"/>
              <a:t>8/25/2025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523B7-8B44-BE43-9D44-4B0DFBA6278E}" type="slidenum">
              <a:rPr lang="en-US" smtClean="0"/>
              <a:t>‹#›</a:t>
            </a:fld>
            <a:endParaRPr lang="en-US"/>
          </a:p>
        </p:txBody>
      </p:sp>
    </p:spTree>
    <p:extLst>
      <p:ext uri="{BB962C8B-B14F-4D97-AF65-F5344CB8AC3E}">
        <p14:creationId xmlns:p14="http://schemas.microsoft.com/office/powerpoint/2010/main" val="4662603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2.sv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10.xml"/><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1.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12.xml"/><Relationship Id="rId7" Type="http://schemas.openxmlformats.org/officeDocument/2006/relationships/diagramColors" Target="../diagrams/colors8.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notesSlide" Target="../notesSlides/notesSlide13.xml"/><Relationship Id="rId7" Type="http://schemas.openxmlformats.org/officeDocument/2006/relationships/diagramColors" Target="../diagrams/colors9.xml"/><Relationship Id="rId2"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6.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14.xml"/><Relationship Id="rId7" Type="http://schemas.openxmlformats.org/officeDocument/2006/relationships/diagramColors" Target="../diagrams/colors10.xml"/><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2.xml"/><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4.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6.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7.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DB5"/>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A1B787-0A8B-1C4A-89E2-62A45A527F08}"/>
              </a:ext>
            </a:extLst>
          </p:cNvPr>
          <p:cNvSpPr/>
          <p:nvPr/>
        </p:nvSpPr>
        <p:spPr>
          <a:xfrm>
            <a:off x="1524000" y="0"/>
            <a:ext cx="9144000" cy="688538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969929" y="436339"/>
            <a:ext cx="6264696" cy="1569660"/>
          </a:xfrm>
          <a:prstGeom prst="rect">
            <a:avLst/>
          </a:prstGeom>
          <a:noFill/>
        </p:spPr>
        <p:txBody>
          <a:bodyPr wrap="square" rtlCol="0">
            <a:spAutoFit/>
          </a:bodyPr>
          <a:lstStyle/>
          <a:p>
            <a:pPr algn="ctr"/>
            <a:r>
              <a:rPr lang="en-GB" sz="9600">
                <a:solidFill>
                  <a:schemeClr val="bg1"/>
                </a:solidFill>
                <a:latin typeface="Arial" pitchFamily="34" charset="0"/>
                <a:cs typeface="Arial" pitchFamily="34" charset="0"/>
              </a:rPr>
              <a:t>Activity!</a:t>
            </a:r>
          </a:p>
        </p:txBody>
      </p:sp>
      <p:pic>
        <p:nvPicPr>
          <p:cNvPr id="3" name="Graphic 2" descr="Target Audience">
            <a:extLst>
              <a:ext uri="{FF2B5EF4-FFF2-40B4-BE49-F238E27FC236}">
                <a16:creationId xmlns:a16="http://schemas.microsoft.com/office/drawing/2014/main" id="{2E6FB488-0F2C-4995-9E35-FF5A9CC5479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798021" y="1129002"/>
            <a:ext cx="4608512" cy="4608512"/>
          </a:xfrm>
          <a:prstGeom prst="rect">
            <a:avLst/>
          </a:prstGeom>
        </p:spPr>
      </p:pic>
      <p:sp>
        <p:nvSpPr>
          <p:cNvPr id="4" name="TextBox 3">
            <a:extLst>
              <a:ext uri="{FF2B5EF4-FFF2-40B4-BE49-F238E27FC236}">
                <a16:creationId xmlns:a16="http://schemas.microsoft.com/office/drawing/2014/main" id="{FDE7399A-FC63-EAAD-E08D-6BC24D965583}"/>
              </a:ext>
            </a:extLst>
          </p:cNvPr>
          <p:cNvSpPr txBox="1"/>
          <p:nvPr/>
        </p:nvSpPr>
        <p:spPr>
          <a:xfrm>
            <a:off x="2963652" y="5260430"/>
            <a:ext cx="6264696" cy="584775"/>
          </a:xfrm>
          <a:prstGeom prst="rect">
            <a:avLst/>
          </a:prstGeom>
          <a:noFill/>
        </p:spPr>
        <p:txBody>
          <a:bodyPr wrap="square" lIns="91440" tIns="45720" rIns="91440" bIns="45720" rtlCol="0" anchor="t">
            <a:spAutoFit/>
          </a:bodyPr>
          <a:lstStyle/>
          <a:p>
            <a:pPr algn="ctr"/>
            <a:r>
              <a:rPr lang="en-GB" sz="3200">
                <a:solidFill>
                  <a:schemeClr val="bg1"/>
                </a:solidFill>
                <a:latin typeface="Arial"/>
                <a:cs typeface="Arial"/>
              </a:rPr>
              <a:t>Quick Quiz</a:t>
            </a:r>
            <a:endParaRPr lang="en-GB" sz="3200">
              <a:solidFill>
                <a:schemeClr val="bg1"/>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598478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3</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754326"/>
          </a:xfrm>
          <a:prstGeom prst="rect">
            <a:avLst/>
          </a:prstGeom>
          <a:noFill/>
        </p:spPr>
        <p:txBody>
          <a:bodyPr wrap="square" lIns="91440" tIns="45720" rIns="91440" bIns="45720" rtlCol="0" anchor="t">
            <a:spAutoFit/>
          </a:bodyPr>
          <a:lstStyle/>
          <a:p>
            <a:r>
              <a:rPr lang="en-GB" sz="3600" dirty="0">
                <a:solidFill>
                  <a:srgbClr val="006373"/>
                </a:solidFill>
              </a:rPr>
              <a:t>From 2026 – 2033, which occupational category is predicted to have the highest demand for new and replacement roles in Aberdeenshire?</a:t>
            </a:r>
          </a:p>
        </p:txBody>
      </p:sp>
      <p:graphicFrame>
        <p:nvGraphicFramePr>
          <p:cNvPr id="12" name="TextBox 5">
            <a:extLst>
              <a:ext uri="{FF2B5EF4-FFF2-40B4-BE49-F238E27FC236}">
                <a16:creationId xmlns:a16="http://schemas.microsoft.com/office/drawing/2014/main" id="{0C076055-671A-72A0-60E6-2F6DB36B23C6}"/>
              </a:ext>
            </a:extLst>
          </p:cNvPr>
          <p:cNvGraphicFramePr/>
          <p:nvPr>
            <p:extLst>
              <p:ext uri="{D42A27DB-BD31-4B8C-83A1-F6EECF244321}">
                <p14:modId xmlns:p14="http://schemas.microsoft.com/office/powerpoint/2010/main" val="846527432"/>
              </p:ext>
            </p:extLst>
          </p:nvPr>
        </p:nvGraphicFramePr>
        <p:xfrm>
          <a:off x="512726" y="2909455"/>
          <a:ext cx="9320043"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Rectangle: Rounded Corners 12">
            <a:extLst>
              <a:ext uri="{FF2B5EF4-FFF2-40B4-BE49-F238E27FC236}">
                <a16:creationId xmlns:a16="http://schemas.microsoft.com/office/drawing/2014/main" id="{C2A4DE71-F484-5709-70CC-92BB7EC9A66F}"/>
              </a:ext>
            </a:extLst>
          </p:cNvPr>
          <p:cNvSpPr/>
          <p:nvPr/>
        </p:nvSpPr>
        <p:spPr>
          <a:xfrm>
            <a:off x="512726" y="2938638"/>
            <a:ext cx="9320043" cy="754589"/>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238794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13E9D5-B7CC-7A48-ED3E-A76CDFD07448}"/>
              </a:ext>
            </a:extLst>
          </p:cNvPr>
          <p:cNvPicPr>
            <a:picLocks noChangeAspect="1"/>
          </p:cNvPicPr>
          <p:nvPr/>
        </p:nvPicPr>
        <p:blipFill>
          <a:blip r:embed="rId3"/>
          <a:stretch>
            <a:fillRect/>
          </a:stretch>
        </p:blipFill>
        <p:spPr>
          <a:xfrm>
            <a:off x="375054" y="0"/>
            <a:ext cx="11441891" cy="6858000"/>
          </a:xfrm>
          <a:prstGeom prst="rect">
            <a:avLst/>
          </a:prstGeom>
        </p:spPr>
      </p:pic>
      <p:sp>
        <p:nvSpPr>
          <p:cNvPr id="4" name="TextBox 3">
            <a:extLst>
              <a:ext uri="{FF2B5EF4-FFF2-40B4-BE49-F238E27FC236}">
                <a16:creationId xmlns:a16="http://schemas.microsoft.com/office/drawing/2014/main" id="{6E64268E-4BA8-F8D9-1508-23705665F16A}"/>
              </a:ext>
            </a:extLst>
          </p:cNvPr>
          <p:cNvSpPr txBox="1"/>
          <p:nvPr/>
        </p:nvSpPr>
        <p:spPr>
          <a:xfrm>
            <a:off x="8692737" y="6496306"/>
            <a:ext cx="378644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SDS RSA Data Matrix [Accessed </a:t>
            </a:r>
            <a:r>
              <a:rPr lang="en-GB" sz="1400" dirty="0">
                <a:solidFill>
                  <a:prstClr val="black"/>
                </a:solidFill>
                <a:latin typeface="Calibri" panose="020F0502020204030204"/>
              </a:rPr>
              <a:t>21</a:t>
            </a:r>
            <a:r>
              <a:rPr lang="en-GB" sz="1400" baseline="30000" dirty="0">
                <a:solidFill>
                  <a:prstClr val="black"/>
                </a:solidFill>
                <a:latin typeface="Calibri" panose="020F0502020204030204"/>
              </a:rPr>
              <a:t>st</a:t>
            </a:r>
            <a:r>
              <a:rPr lang="en-GB" sz="1400" dirty="0">
                <a:solidFill>
                  <a:prstClr val="black"/>
                </a:solidFill>
                <a:latin typeface="Calibri" panose="020F0502020204030204"/>
              </a:rPr>
              <a: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Oct 2024]</a:t>
            </a:r>
          </a:p>
        </p:txBody>
      </p:sp>
      <p:sp>
        <p:nvSpPr>
          <p:cNvPr id="2" name="Rectangle: Rounded Corners 1">
            <a:extLst>
              <a:ext uri="{FF2B5EF4-FFF2-40B4-BE49-F238E27FC236}">
                <a16:creationId xmlns:a16="http://schemas.microsoft.com/office/drawing/2014/main" id="{1874B68B-3F22-8F3B-D9B9-8B9B70CAC4A4}"/>
              </a:ext>
            </a:extLst>
          </p:cNvPr>
          <p:cNvSpPr/>
          <p:nvPr/>
        </p:nvSpPr>
        <p:spPr>
          <a:xfrm>
            <a:off x="819398" y="2256312"/>
            <a:ext cx="5276602" cy="273132"/>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277495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4</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In a 2022 survey, which post school pathway had the highest level of satisfaction amongst school leavers?</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8085009"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90644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4</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In a 2022 survey, which post school pathway had the highest level of satisfaction amongst school leavers?</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8085009"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Rectangle: Rounded Corners 12">
            <a:extLst>
              <a:ext uri="{FF2B5EF4-FFF2-40B4-BE49-F238E27FC236}">
                <a16:creationId xmlns:a16="http://schemas.microsoft.com/office/drawing/2014/main" id="{C2A4DE71-F484-5709-70CC-92BB7EC9A66F}"/>
              </a:ext>
            </a:extLst>
          </p:cNvPr>
          <p:cNvSpPr/>
          <p:nvPr/>
        </p:nvSpPr>
        <p:spPr>
          <a:xfrm>
            <a:off x="512726" y="2947923"/>
            <a:ext cx="8085009" cy="754589"/>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1286916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75A40D-DD3F-9DBD-E42F-AF271A35B9BA}"/>
              </a:ext>
            </a:extLst>
          </p:cNvPr>
          <p:cNvPicPr>
            <a:picLocks noChangeAspect="1"/>
          </p:cNvPicPr>
          <p:nvPr/>
        </p:nvPicPr>
        <p:blipFill>
          <a:blip r:embed="rId3"/>
          <a:stretch>
            <a:fillRect/>
          </a:stretch>
        </p:blipFill>
        <p:spPr>
          <a:xfrm>
            <a:off x="0" y="407238"/>
            <a:ext cx="12192000" cy="6043524"/>
          </a:xfrm>
          <a:prstGeom prst="rect">
            <a:avLst/>
          </a:prstGeom>
        </p:spPr>
      </p:pic>
      <p:sp>
        <p:nvSpPr>
          <p:cNvPr id="6" name="TextBox 5">
            <a:extLst>
              <a:ext uri="{FF2B5EF4-FFF2-40B4-BE49-F238E27FC236}">
                <a16:creationId xmlns:a16="http://schemas.microsoft.com/office/drawing/2014/main" id="{C661E983-809A-1588-3BE6-A998B3969FF0}"/>
              </a:ext>
            </a:extLst>
          </p:cNvPr>
          <p:cNvSpPr txBox="1"/>
          <p:nvPr/>
        </p:nvSpPr>
        <p:spPr>
          <a:xfrm>
            <a:off x="8692737" y="6496306"/>
            <a:ext cx="378644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SDS Young People’s Career Ambitions 2022</a:t>
            </a:r>
          </a:p>
        </p:txBody>
      </p:sp>
      <p:sp>
        <p:nvSpPr>
          <p:cNvPr id="2" name="Rectangle: Rounded Corners 1">
            <a:extLst>
              <a:ext uri="{FF2B5EF4-FFF2-40B4-BE49-F238E27FC236}">
                <a16:creationId xmlns:a16="http://schemas.microsoft.com/office/drawing/2014/main" id="{A6A52037-97CC-88CE-7786-DA8146109410}"/>
              </a:ext>
            </a:extLst>
          </p:cNvPr>
          <p:cNvSpPr/>
          <p:nvPr/>
        </p:nvSpPr>
        <p:spPr>
          <a:xfrm>
            <a:off x="5403273" y="1341912"/>
            <a:ext cx="6412675" cy="653143"/>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82886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5</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In a 2022 survey, what was ranked most highly by employers as a consideration when choosing someone for a job?</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10412573"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272163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5</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In a 2022 survey, what was ranked most highly by employers as a consideration when choosing someone for a job?</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10412573"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Rectangle: Rounded Corners 12">
            <a:extLst>
              <a:ext uri="{FF2B5EF4-FFF2-40B4-BE49-F238E27FC236}">
                <a16:creationId xmlns:a16="http://schemas.microsoft.com/office/drawing/2014/main" id="{C2A4DE71-F484-5709-70CC-92BB7EC9A66F}"/>
              </a:ext>
            </a:extLst>
          </p:cNvPr>
          <p:cNvSpPr/>
          <p:nvPr/>
        </p:nvSpPr>
        <p:spPr>
          <a:xfrm>
            <a:off x="512726" y="4601879"/>
            <a:ext cx="10222568" cy="754589"/>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396782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1C5DBF4-CB5E-F6AF-54DF-FA1AAC4FC383}"/>
              </a:ext>
            </a:extLst>
          </p:cNvPr>
          <p:cNvPicPr>
            <a:picLocks noChangeAspect="1"/>
          </p:cNvPicPr>
          <p:nvPr/>
        </p:nvPicPr>
        <p:blipFill>
          <a:blip r:embed="rId3"/>
          <a:stretch>
            <a:fillRect/>
          </a:stretch>
        </p:blipFill>
        <p:spPr>
          <a:xfrm>
            <a:off x="1725706" y="457200"/>
            <a:ext cx="8740587" cy="5943600"/>
          </a:xfrm>
          <a:prstGeom prst="rect">
            <a:avLst/>
          </a:prstGeom>
        </p:spPr>
      </p:pic>
      <p:sp>
        <p:nvSpPr>
          <p:cNvPr id="6" name="TextBox 5">
            <a:extLst>
              <a:ext uri="{FF2B5EF4-FFF2-40B4-BE49-F238E27FC236}">
                <a16:creationId xmlns:a16="http://schemas.microsoft.com/office/drawing/2014/main" id="{6D515922-DC18-273C-B949-79CBC60B180B}"/>
              </a:ext>
            </a:extLst>
          </p:cNvPr>
          <p:cNvSpPr txBox="1"/>
          <p:nvPr/>
        </p:nvSpPr>
        <p:spPr>
          <a:xfrm>
            <a:off x="8405553" y="6436929"/>
            <a:ext cx="378644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Calibri" panose="020F0502020204030204"/>
                <a:ea typeface="+mn-ea"/>
                <a:cs typeface="+mn-cs"/>
              </a:rPr>
              <a:t>Scottish Government Employer Skills Survey 2022</a:t>
            </a:r>
          </a:p>
        </p:txBody>
      </p:sp>
      <p:sp>
        <p:nvSpPr>
          <p:cNvPr id="2" name="Rectangle: Rounded Corners 1">
            <a:extLst>
              <a:ext uri="{FF2B5EF4-FFF2-40B4-BE49-F238E27FC236}">
                <a16:creationId xmlns:a16="http://schemas.microsoft.com/office/drawing/2014/main" id="{30127186-F12A-14C6-320B-8CDCB75CE9FA}"/>
              </a:ext>
            </a:extLst>
          </p:cNvPr>
          <p:cNvSpPr/>
          <p:nvPr/>
        </p:nvSpPr>
        <p:spPr>
          <a:xfrm>
            <a:off x="2256313" y="1963436"/>
            <a:ext cx="7730836" cy="1005395"/>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407106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FEA4C6-5B88-4E86-8BC0-6B6F466956DB}"/>
              </a:ext>
            </a:extLst>
          </p:cNvPr>
          <p:cNvSpPr/>
          <p:nvPr/>
        </p:nvSpPr>
        <p:spPr>
          <a:xfrm>
            <a:off x="186972" y="2049057"/>
            <a:ext cx="11818560" cy="892688"/>
          </a:xfrm>
          <a:prstGeom prst="rect">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9828332" cy="646331"/>
          </a:xfrm>
          <a:prstGeom prst="rect">
            <a:avLst/>
          </a:prstGeom>
          <a:noFill/>
        </p:spPr>
        <p:txBody>
          <a:bodyPr wrap="none" rtlCol="0">
            <a:spAutoFit/>
          </a:bodyPr>
          <a:lstStyle/>
          <a:p>
            <a:r>
              <a:rPr lang="en-GB" sz="3600">
                <a:solidFill>
                  <a:schemeClr val="bg1"/>
                </a:solidFill>
                <a:latin typeface="Arial" panose="020B0604020202020204" pitchFamily="34" charset="0"/>
                <a:cs typeface="Arial" panose="020B0604020202020204" pitchFamily="34" charset="0"/>
              </a:rPr>
              <a:t>Labour Market Information – Future forecasting</a:t>
            </a:r>
          </a:p>
        </p:txBody>
      </p:sp>
      <p:sp>
        <p:nvSpPr>
          <p:cNvPr id="18" name="Rectangle 17">
            <a:extLst>
              <a:ext uri="{FF2B5EF4-FFF2-40B4-BE49-F238E27FC236}">
                <a16:creationId xmlns:a16="http://schemas.microsoft.com/office/drawing/2014/main" id="{E6A003FB-E00D-4F80-830D-A2D4740E4421}"/>
              </a:ext>
            </a:extLst>
          </p:cNvPr>
          <p:cNvSpPr/>
          <p:nvPr/>
        </p:nvSpPr>
        <p:spPr>
          <a:xfrm>
            <a:off x="186972" y="987596"/>
            <a:ext cx="11818560" cy="984910"/>
          </a:xfrm>
          <a:prstGeom prst="rect">
            <a:avLst/>
          </a:prstGeom>
          <a:solidFill>
            <a:srgbClr val="534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C237500E-2AB2-43AE-9CA0-243C85127070}"/>
              </a:ext>
            </a:extLst>
          </p:cNvPr>
          <p:cNvSpPr txBox="1"/>
          <p:nvPr/>
        </p:nvSpPr>
        <p:spPr>
          <a:xfrm>
            <a:off x="1358925" y="1134093"/>
            <a:ext cx="2062007" cy="861774"/>
          </a:xfrm>
          <a:prstGeom prst="rect">
            <a:avLst/>
          </a:prstGeom>
          <a:noFill/>
        </p:spPr>
        <p:txBody>
          <a:bodyPr wrap="square" rtlCol="0">
            <a:spAutoFit/>
          </a:bodyPr>
          <a:lstStyle/>
          <a:p>
            <a:pPr algn="ctr"/>
            <a:r>
              <a:rPr lang="en-GB" sz="1600" b="1" dirty="0">
                <a:solidFill>
                  <a:schemeClr val="bg1"/>
                </a:solidFill>
                <a:cs typeface="Arial" panose="020B0604020202020204" pitchFamily="34" charset="0"/>
              </a:rPr>
              <a:t>Past and current data trends</a:t>
            </a:r>
          </a:p>
          <a:p>
            <a:endParaRPr lang="en-GB" dirty="0"/>
          </a:p>
        </p:txBody>
      </p:sp>
      <p:pic>
        <p:nvPicPr>
          <p:cNvPr id="21" name="Graphic 20" descr="Research">
            <a:extLst>
              <a:ext uri="{FF2B5EF4-FFF2-40B4-BE49-F238E27FC236}">
                <a16:creationId xmlns:a16="http://schemas.microsoft.com/office/drawing/2014/main" id="{CFCB905C-75AC-4F09-94F5-52638063A45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3013" y="1074502"/>
            <a:ext cx="569547" cy="569547"/>
          </a:xfrm>
          <a:prstGeom prst="rect">
            <a:avLst/>
          </a:prstGeom>
          <a:effectLst>
            <a:outerShdw blurRad="50800" dist="38100" dir="2700000" algn="tl" rotWithShape="0">
              <a:prstClr val="black">
                <a:alpha val="40000"/>
              </a:prstClr>
            </a:outerShdw>
          </a:effectLst>
        </p:spPr>
      </p:pic>
      <p:pic>
        <p:nvPicPr>
          <p:cNvPr id="26" name="Graphic 25" descr="Puzzle">
            <a:extLst>
              <a:ext uri="{FF2B5EF4-FFF2-40B4-BE49-F238E27FC236}">
                <a16:creationId xmlns:a16="http://schemas.microsoft.com/office/drawing/2014/main" id="{C0814E37-1891-4008-8E2E-9D85FAEAAD7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80626" y="1100757"/>
            <a:ext cx="529095" cy="529095"/>
          </a:xfrm>
          <a:prstGeom prst="rect">
            <a:avLst/>
          </a:prstGeom>
          <a:effectLst>
            <a:outerShdw blurRad="50800" dist="38100" dir="2700000" algn="tl" rotWithShape="0">
              <a:prstClr val="black">
                <a:alpha val="40000"/>
              </a:prstClr>
            </a:outerShdw>
          </a:effectLst>
        </p:spPr>
      </p:pic>
      <p:sp>
        <p:nvSpPr>
          <p:cNvPr id="27" name="Rectangle 26">
            <a:extLst>
              <a:ext uri="{FF2B5EF4-FFF2-40B4-BE49-F238E27FC236}">
                <a16:creationId xmlns:a16="http://schemas.microsoft.com/office/drawing/2014/main" id="{026008D1-786B-4B3D-930A-C2E1B28CEAC2}"/>
              </a:ext>
            </a:extLst>
          </p:cNvPr>
          <p:cNvSpPr/>
          <p:nvPr/>
        </p:nvSpPr>
        <p:spPr>
          <a:xfrm>
            <a:off x="4590630" y="1092768"/>
            <a:ext cx="3010740" cy="830997"/>
          </a:xfrm>
          <a:prstGeom prst="rect">
            <a:avLst/>
          </a:prstGeom>
        </p:spPr>
        <p:txBody>
          <a:bodyPr wrap="square">
            <a:spAutoFit/>
          </a:bodyPr>
          <a:lstStyle/>
          <a:p>
            <a:pPr algn="ctr"/>
            <a:r>
              <a:rPr lang="en-GB" sz="1600" b="1">
                <a:solidFill>
                  <a:schemeClr val="bg1"/>
                </a:solidFill>
                <a:cs typeface="Arial" panose="020B0604020202020204" pitchFamily="34" charset="0"/>
              </a:rPr>
              <a:t>Show patterns which help us predict possible labour market changes </a:t>
            </a:r>
          </a:p>
        </p:txBody>
      </p:sp>
      <p:pic>
        <p:nvPicPr>
          <p:cNvPr id="29" name="Graphic 28" descr="Bar graph with upward trend">
            <a:extLst>
              <a:ext uri="{FF2B5EF4-FFF2-40B4-BE49-F238E27FC236}">
                <a16:creationId xmlns:a16="http://schemas.microsoft.com/office/drawing/2014/main" id="{C8EF570F-2DD5-4417-9A59-1103E568CF8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262883" y="1115018"/>
            <a:ext cx="545582" cy="545582"/>
          </a:xfrm>
          <a:prstGeom prst="rect">
            <a:avLst/>
          </a:prstGeom>
          <a:effectLst>
            <a:outerShdw blurRad="50800" dist="38100" dir="2700000" algn="tl" rotWithShape="0">
              <a:prstClr val="black">
                <a:alpha val="40000"/>
              </a:prstClr>
            </a:outerShdw>
          </a:effectLst>
        </p:spPr>
      </p:pic>
      <p:sp>
        <p:nvSpPr>
          <p:cNvPr id="30" name="Rectangle 29">
            <a:extLst>
              <a:ext uri="{FF2B5EF4-FFF2-40B4-BE49-F238E27FC236}">
                <a16:creationId xmlns:a16="http://schemas.microsoft.com/office/drawing/2014/main" id="{C57A491E-E1AC-4CCF-B19F-3836435978DA}"/>
              </a:ext>
            </a:extLst>
          </p:cNvPr>
          <p:cNvSpPr/>
          <p:nvPr/>
        </p:nvSpPr>
        <p:spPr>
          <a:xfrm>
            <a:off x="8921676" y="1103640"/>
            <a:ext cx="2493908" cy="584775"/>
          </a:xfrm>
          <a:prstGeom prst="rect">
            <a:avLst/>
          </a:prstGeom>
        </p:spPr>
        <p:txBody>
          <a:bodyPr wrap="square">
            <a:spAutoFit/>
          </a:bodyPr>
          <a:lstStyle/>
          <a:p>
            <a:pPr algn="ctr"/>
            <a:r>
              <a:rPr lang="en-GB" sz="1600" b="1">
                <a:solidFill>
                  <a:schemeClr val="bg1"/>
                </a:solidFill>
                <a:cs typeface="Arial" panose="020B0604020202020204" pitchFamily="34" charset="0"/>
              </a:rPr>
              <a:t>Providing us with future skills forecasts</a:t>
            </a:r>
          </a:p>
        </p:txBody>
      </p:sp>
      <p:pic>
        <p:nvPicPr>
          <p:cNvPr id="12" name="Graphic 11" descr="Lightbulb and gear">
            <a:extLst>
              <a:ext uri="{FF2B5EF4-FFF2-40B4-BE49-F238E27FC236}">
                <a16:creationId xmlns:a16="http://schemas.microsoft.com/office/drawing/2014/main" id="{41D3CC55-68F6-4F88-A91C-3D019DCE967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74132" y="2145442"/>
            <a:ext cx="488977" cy="488977"/>
          </a:xfrm>
          <a:prstGeom prst="rect">
            <a:avLst/>
          </a:prstGeom>
          <a:effectLst>
            <a:outerShdw blurRad="50800" dist="38100" dir="2700000" algn="tl" rotWithShape="0">
              <a:prstClr val="black">
                <a:alpha val="40000"/>
              </a:prstClr>
            </a:outerShdw>
          </a:effectLst>
        </p:spPr>
      </p:pic>
      <p:sp>
        <p:nvSpPr>
          <p:cNvPr id="16" name="Rectangle 15">
            <a:extLst>
              <a:ext uri="{FF2B5EF4-FFF2-40B4-BE49-F238E27FC236}">
                <a16:creationId xmlns:a16="http://schemas.microsoft.com/office/drawing/2014/main" id="{1B22CAF8-6359-4200-A6B5-F6DD1C316E2E}"/>
              </a:ext>
            </a:extLst>
          </p:cNvPr>
          <p:cNvSpPr/>
          <p:nvPr/>
        </p:nvSpPr>
        <p:spPr>
          <a:xfrm>
            <a:off x="8144537" y="3637871"/>
            <a:ext cx="3817958" cy="3094961"/>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55DDF6AD-36C5-450A-BF09-45C9F3145EAD}"/>
              </a:ext>
            </a:extLst>
          </p:cNvPr>
          <p:cNvSpPr/>
          <p:nvPr/>
        </p:nvSpPr>
        <p:spPr>
          <a:xfrm>
            <a:off x="8466378" y="3613932"/>
            <a:ext cx="3420822" cy="3077766"/>
          </a:xfrm>
          <a:prstGeom prst="rect">
            <a:avLst/>
          </a:prstGeom>
          <a:effectLst/>
        </p:spPr>
        <p:txBody>
          <a:bodyPr wrap="square">
            <a:spAutoFit/>
          </a:bodyPr>
          <a:lstStyle/>
          <a:p>
            <a:r>
              <a:rPr lang="en-GB" sz="1600" b="1" dirty="0"/>
              <a:t>Growth forecast in:</a:t>
            </a:r>
          </a:p>
          <a:p>
            <a:endParaRPr lang="en-GB" sz="1600" b="1" dirty="0">
              <a:solidFill>
                <a:srgbClr val="006373"/>
              </a:solidFill>
            </a:endParaRPr>
          </a:p>
          <a:p>
            <a:pPr marL="285750" indent="-285750">
              <a:buFont typeface="Arial" panose="020B0604020202020204" pitchFamily="34" charset="0"/>
              <a:buChar char="•"/>
            </a:pPr>
            <a:r>
              <a:rPr lang="en-GB" b="1" dirty="0">
                <a:solidFill>
                  <a:srgbClr val="006373"/>
                </a:solidFill>
              </a:rPr>
              <a:t>Engineering</a:t>
            </a:r>
          </a:p>
          <a:p>
            <a:pPr marL="285750" indent="-285750">
              <a:buFont typeface="Arial" panose="020B0604020202020204" pitchFamily="34" charset="0"/>
              <a:buChar char="•"/>
            </a:pPr>
            <a:r>
              <a:rPr lang="en-GB" b="1" dirty="0">
                <a:solidFill>
                  <a:srgbClr val="006373"/>
                </a:solidFill>
              </a:rPr>
              <a:t>Health and Social care</a:t>
            </a:r>
          </a:p>
          <a:p>
            <a:pPr marL="285750" indent="-285750">
              <a:buFont typeface="Arial" panose="020B0604020202020204" pitchFamily="34" charset="0"/>
              <a:buChar char="•"/>
            </a:pPr>
            <a:r>
              <a:rPr lang="en-GB" b="1" dirty="0">
                <a:solidFill>
                  <a:srgbClr val="006373"/>
                </a:solidFill>
              </a:rPr>
              <a:t>Food and Drink</a:t>
            </a:r>
          </a:p>
          <a:p>
            <a:pPr marL="285750" indent="-285750">
              <a:buFont typeface="Arial" panose="020B0604020202020204" pitchFamily="34" charset="0"/>
              <a:buChar char="•"/>
            </a:pPr>
            <a:r>
              <a:rPr lang="en-GB" b="1" dirty="0">
                <a:solidFill>
                  <a:srgbClr val="006373"/>
                </a:solidFill>
              </a:rPr>
              <a:t>Energy</a:t>
            </a:r>
          </a:p>
          <a:p>
            <a:pPr marL="285750" indent="-285750">
              <a:buFont typeface="Arial" panose="020B0604020202020204" pitchFamily="34" charset="0"/>
              <a:buChar char="•"/>
            </a:pPr>
            <a:r>
              <a:rPr lang="en-GB" b="1" dirty="0">
                <a:solidFill>
                  <a:srgbClr val="006373"/>
                </a:solidFill>
              </a:rPr>
              <a:t>Tourism</a:t>
            </a:r>
          </a:p>
          <a:p>
            <a:pPr marL="285750" indent="-285750">
              <a:buFont typeface="Arial" panose="020B0604020202020204" pitchFamily="34" charset="0"/>
              <a:buChar char="•"/>
            </a:pPr>
            <a:r>
              <a:rPr lang="en-GB" b="1" dirty="0">
                <a:solidFill>
                  <a:srgbClr val="006373"/>
                </a:solidFill>
              </a:rPr>
              <a:t>Early Learning and Childcare</a:t>
            </a:r>
          </a:p>
          <a:p>
            <a:pPr marL="285750" indent="-285750">
              <a:buFont typeface="Arial" panose="020B0604020202020204" pitchFamily="34" charset="0"/>
              <a:buChar char="•"/>
            </a:pPr>
            <a:r>
              <a:rPr lang="en-GB" b="1" dirty="0">
                <a:solidFill>
                  <a:srgbClr val="006373"/>
                </a:solidFill>
              </a:rPr>
              <a:t>Creative Industries</a:t>
            </a:r>
          </a:p>
          <a:p>
            <a:pPr marL="285750" indent="-285750">
              <a:buFont typeface="Arial" panose="020B0604020202020204" pitchFamily="34" charset="0"/>
              <a:buChar char="•"/>
            </a:pPr>
            <a:r>
              <a:rPr lang="en-GB" b="1" dirty="0">
                <a:solidFill>
                  <a:srgbClr val="006373"/>
                </a:solidFill>
              </a:rPr>
              <a:t>Digital</a:t>
            </a:r>
          </a:p>
          <a:p>
            <a:pPr marL="285750" indent="-285750">
              <a:buFont typeface="Arial" panose="020B0604020202020204" pitchFamily="34" charset="0"/>
              <a:buChar char="•"/>
            </a:pPr>
            <a:r>
              <a:rPr lang="en-GB" b="1" dirty="0">
                <a:solidFill>
                  <a:srgbClr val="006373"/>
                </a:solidFill>
              </a:rPr>
              <a:t>Life Sciences</a:t>
            </a:r>
          </a:p>
        </p:txBody>
      </p:sp>
      <p:sp>
        <p:nvSpPr>
          <p:cNvPr id="32" name="Rectangle 31">
            <a:extLst>
              <a:ext uri="{FF2B5EF4-FFF2-40B4-BE49-F238E27FC236}">
                <a16:creationId xmlns:a16="http://schemas.microsoft.com/office/drawing/2014/main" id="{876BDA29-E6DB-457D-9831-D3BE8E4BCFF7}"/>
              </a:ext>
            </a:extLst>
          </p:cNvPr>
          <p:cNvSpPr/>
          <p:nvPr/>
        </p:nvSpPr>
        <p:spPr>
          <a:xfrm>
            <a:off x="186972" y="3060155"/>
            <a:ext cx="11775523" cy="436662"/>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Aberdeen City and Shire (2023-2026)</a:t>
            </a:r>
          </a:p>
        </p:txBody>
      </p:sp>
      <p:sp>
        <p:nvSpPr>
          <p:cNvPr id="3" name="Rectangle 2">
            <a:extLst>
              <a:ext uri="{FF2B5EF4-FFF2-40B4-BE49-F238E27FC236}">
                <a16:creationId xmlns:a16="http://schemas.microsoft.com/office/drawing/2014/main" id="{0E9ED53C-109B-421E-94B9-A2EA48CEA73E}"/>
              </a:ext>
            </a:extLst>
          </p:cNvPr>
          <p:cNvSpPr/>
          <p:nvPr/>
        </p:nvSpPr>
        <p:spPr>
          <a:xfrm>
            <a:off x="1117027" y="2134521"/>
            <a:ext cx="11057246" cy="646331"/>
          </a:xfrm>
          <a:prstGeom prst="rect">
            <a:avLst/>
          </a:prstGeom>
        </p:spPr>
        <p:txBody>
          <a:bodyPr wrap="square">
            <a:spAutoFit/>
          </a:bodyPr>
          <a:lstStyle/>
          <a:p>
            <a:r>
              <a:rPr lang="en-GB">
                <a:solidFill>
                  <a:schemeClr val="bg1"/>
                </a:solidFill>
              </a:rPr>
              <a:t>Replacement demand, - when people retire from the labour market or change jobs</a:t>
            </a:r>
          </a:p>
          <a:p>
            <a:r>
              <a:rPr lang="en-GB">
                <a:solidFill>
                  <a:schemeClr val="bg1"/>
                </a:solidFill>
              </a:rPr>
              <a:t>Expansion demand – new jobs are created as industry expands.</a:t>
            </a:r>
          </a:p>
        </p:txBody>
      </p:sp>
      <p:pic>
        <p:nvPicPr>
          <p:cNvPr id="10" name="Picture 9">
            <a:extLst>
              <a:ext uri="{FF2B5EF4-FFF2-40B4-BE49-F238E27FC236}">
                <a16:creationId xmlns:a16="http://schemas.microsoft.com/office/drawing/2014/main" id="{ACC41D5B-E1BF-E70D-C555-8766FD7EA345}"/>
              </a:ext>
            </a:extLst>
          </p:cNvPr>
          <p:cNvPicPr>
            <a:picLocks noChangeAspect="1"/>
          </p:cNvPicPr>
          <p:nvPr/>
        </p:nvPicPr>
        <p:blipFill>
          <a:blip r:embed="rId12"/>
          <a:stretch>
            <a:fillRect/>
          </a:stretch>
        </p:blipFill>
        <p:spPr>
          <a:xfrm>
            <a:off x="229505" y="3523360"/>
            <a:ext cx="7599479" cy="3203446"/>
          </a:xfrm>
          <a:prstGeom prst="rect">
            <a:avLst/>
          </a:prstGeom>
        </p:spPr>
      </p:pic>
    </p:spTree>
    <p:custDataLst>
      <p:tags r:id="rId1"/>
    </p:custDataLst>
    <p:extLst>
      <p:ext uri="{BB962C8B-B14F-4D97-AF65-F5344CB8AC3E}">
        <p14:creationId xmlns:p14="http://schemas.microsoft.com/office/powerpoint/2010/main" val="2031315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a:solidFill>
                  <a:schemeClr val="bg1"/>
                </a:solidFill>
                <a:latin typeface="Arial" panose="020B0604020202020204" pitchFamily="34" charset="0"/>
                <a:cs typeface="Arial" panose="020B0604020202020204" pitchFamily="34" charset="0"/>
              </a:rPr>
              <a:t>Question 1</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From 2026 – 2033, which sector is predicted to have the highest replacement demand for people in Aberdeenshire?</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8085009"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77865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a:solidFill>
                  <a:schemeClr val="bg1"/>
                </a:solidFill>
                <a:latin typeface="Arial" panose="020B0604020202020204" pitchFamily="34" charset="0"/>
                <a:cs typeface="Arial" panose="020B0604020202020204" pitchFamily="34" charset="0"/>
              </a:rPr>
              <a:t>Question 1</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From 2026 – 2033, which sector is predicted to have the highest replacement demand for people in Aberdeenshire?</a:t>
            </a:r>
          </a:p>
        </p:txBody>
      </p:sp>
      <p:graphicFrame>
        <p:nvGraphicFramePr>
          <p:cNvPr id="12" name="TextBox 5">
            <a:extLst>
              <a:ext uri="{FF2B5EF4-FFF2-40B4-BE49-F238E27FC236}">
                <a16:creationId xmlns:a16="http://schemas.microsoft.com/office/drawing/2014/main" id="{0C076055-671A-72A0-60E6-2F6DB36B23C6}"/>
              </a:ext>
            </a:extLst>
          </p:cNvPr>
          <p:cNvGraphicFramePr/>
          <p:nvPr>
            <p:extLst>
              <p:ext uri="{D42A27DB-BD31-4B8C-83A1-F6EECF244321}">
                <p14:modId xmlns:p14="http://schemas.microsoft.com/office/powerpoint/2010/main" val="7101191"/>
              </p:ext>
            </p:extLst>
          </p:nvPr>
        </p:nvGraphicFramePr>
        <p:xfrm>
          <a:off x="512726" y="2909455"/>
          <a:ext cx="8085009"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Rectangle: Rounded Corners 12">
            <a:extLst>
              <a:ext uri="{FF2B5EF4-FFF2-40B4-BE49-F238E27FC236}">
                <a16:creationId xmlns:a16="http://schemas.microsoft.com/office/drawing/2014/main" id="{C2A4DE71-F484-5709-70CC-92BB7EC9A66F}"/>
              </a:ext>
            </a:extLst>
          </p:cNvPr>
          <p:cNvSpPr/>
          <p:nvPr/>
        </p:nvSpPr>
        <p:spPr>
          <a:xfrm>
            <a:off x="512726" y="3769910"/>
            <a:ext cx="8085009" cy="754589"/>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390131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0069D5B-3F20-F006-878C-5B1C01F031C4}"/>
              </a:ext>
            </a:extLst>
          </p:cNvPr>
          <p:cNvPicPr>
            <a:picLocks noChangeAspect="1"/>
          </p:cNvPicPr>
          <p:nvPr/>
        </p:nvPicPr>
        <p:blipFill>
          <a:blip r:embed="rId4"/>
          <a:stretch>
            <a:fillRect/>
          </a:stretch>
        </p:blipFill>
        <p:spPr>
          <a:xfrm>
            <a:off x="61518" y="0"/>
            <a:ext cx="12068963" cy="6858000"/>
          </a:xfrm>
          <a:prstGeom prst="rect">
            <a:avLst/>
          </a:prstGeom>
        </p:spPr>
      </p:pic>
      <p:sp>
        <p:nvSpPr>
          <p:cNvPr id="14" name="TextBox 13">
            <a:extLst>
              <a:ext uri="{FF2B5EF4-FFF2-40B4-BE49-F238E27FC236}">
                <a16:creationId xmlns:a16="http://schemas.microsoft.com/office/drawing/2014/main" id="{6A823950-8D62-A9CF-5BD8-92E7B72DC3F2}"/>
              </a:ext>
            </a:extLst>
          </p:cNvPr>
          <p:cNvSpPr txBox="1"/>
          <p:nvPr/>
        </p:nvSpPr>
        <p:spPr>
          <a:xfrm>
            <a:off x="8692737" y="6496306"/>
            <a:ext cx="3786447" cy="307777"/>
          </a:xfrm>
          <a:prstGeom prst="rect">
            <a:avLst/>
          </a:prstGeom>
          <a:noFill/>
        </p:spPr>
        <p:txBody>
          <a:bodyPr wrap="square" rtlCol="0">
            <a:spAutoFit/>
          </a:bodyPr>
          <a:lstStyle/>
          <a:p>
            <a:r>
              <a:rPr lang="en-GB" sz="1400" dirty="0"/>
              <a:t>SDS RSA Data Matrix [Accessed 21</a:t>
            </a:r>
            <a:r>
              <a:rPr lang="en-GB" sz="1400" baseline="30000" dirty="0"/>
              <a:t>st</a:t>
            </a:r>
            <a:r>
              <a:rPr lang="en-GB" sz="1400" dirty="0"/>
              <a:t> Oct 2024]</a:t>
            </a:r>
          </a:p>
        </p:txBody>
      </p:sp>
      <p:sp>
        <p:nvSpPr>
          <p:cNvPr id="2" name="Rectangle: Rounded Corners 1">
            <a:extLst>
              <a:ext uri="{FF2B5EF4-FFF2-40B4-BE49-F238E27FC236}">
                <a16:creationId xmlns:a16="http://schemas.microsoft.com/office/drawing/2014/main" id="{15828B8C-1E10-E1B9-8D39-35FEFF8E771E}"/>
              </a:ext>
            </a:extLst>
          </p:cNvPr>
          <p:cNvSpPr/>
          <p:nvPr/>
        </p:nvSpPr>
        <p:spPr>
          <a:xfrm>
            <a:off x="6759147" y="2612572"/>
            <a:ext cx="5116178" cy="307777"/>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76021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2</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By 2026, which of these three sectors is predicted to employ the most people in Aberdeenshire?</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8085009"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68361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2</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200329"/>
          </a:xfrm>
          <a:prstGeom prst="rect">
            <a:avLst/>
          </a:prstGeom>
          <a:noFill/>
        </p:spPr>
        <p:txBody>
          <a:bodyPr wrap="square" lIns="91440" tIns="45720" rIns="91440" bIns="45720" rtlCol="0" anchor="t">
            <a:spAutoFit/>
          </a:bodyPr>
          <a:lstStyle/>
          <a:p>
            <a:r>
              <a:rPr lang="en-GB" sz="3600" dirty="0">
                <a:solidFill>
                  <a:srgbClr val="006373"/>
                </a:solidFill>
              </a:rPr>
              <a:t>By 2026, which of these three sectors is predicted to employ the most people in Aberdeenshire?</a:t>
            </a:r>
          </a:p>
        </p:txBody>
      </p:sp>
      <p:graphicFrame>
        <p:nvGraphicFramePr>
          <p:cNvPr id="12" name="TextBox 5">
            <a:extLst>
              <a:ext uri="{FF2B5EF4-FFF2-40B4-BE49-F238E27FC236}">
                <a16:creationId xmlns:a16="http://schemas.microsoft.com/office/drawing/2014/main" id="{0C076055-671A-72A0-60E6-2F6DB36B23C6}"/>
              </a:ext>
            </a:extLst>
          </p:cNvPr>
          <p:cNvGraphicFramePr/>
          <p:nvPr>
            <p:extLst>
              <p:ext uri="{D42A27DB-BD31-4B8C-83A1-F6EECF244321}">
                <p14:modId xmlns:p14="http://schemas.microsoft.com/office/powerpoint/2010/main" val="2005160350"/>
              </p:ext>
            </p:extLst>
          </p:nvPr>
        </p:nvGraphicFramePr>
        <p:xfrm>
          <a:off x="512726" y="2909455"/>
          <a:ext cx="8085009" cy="2553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Rectangle: Rounded Corners 12">
            <a:extLst>
              <a:ext uri="{FF2B5EF4-FFF2-40B4-BE49-F238E27FC236}">
                <a16:creationId xmlns:a16="http://schemas.microsoft.com/office/drawing/2014/main" id="{C2A4DE71-F484-5709-70CC-92BB7EC9A66F}"/>
              </a:ext>
            </a:extLst>
          </p:cNvPr>
          <p:cNvSpPr/>
          <p:nvPr/>
        </p:nvSpPr>
        <p:spPr>
          <a:xfrm>
            <a:off x="512726" y="4613058"/>
            <a:ext cx="8085009" cy="754589"/>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1791763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E46911-B471-B4A0-7791-4245AC5476E6}"/>
              </a:ext>
            </a:extLst>
          </p:cNvPr>
          <p:cNvPicPr>
            <a:picLocks noChangeAspect="1"/>
          </p:cNvPicPr>
          <p:nvPr/>
        </p:nvPicPr>
        <p:blipFill>
          <a:blip r:embed="rId4"/>
          <a:stretch>
            <a:fillRect/>
          </a:stretch>
        </p:blipFill>
        <p:spPr>
          <a:xfrm>
            <a:off x="458865" y="0"/>
            <a:ext cx="11274270" cy="6858000"/>
          </a:xfrm>
          <a:prstGeom prst="rect">
            <a:avLst/>
          </a:prstGeom>
        </p:spPr>
      </p:pic>
      <p:sp>
        <p:nvSpPr>
          <p:cNvPr id="14" name="TextBox 13">
            <a:extLst>
              <a:ext uri="{FF2B5EF4-FFF2-40B4-BE49-F238E27FC236}">
                <a16:creationId xmlns:a16="http://schemas.microsoft.com/office/drawing/2014/main" id="{6A823950-8D62-A9CF-5BD8-92E7B72DC3F2}"/>
              </a:ext>
            </a:extLst>
          </p:cNvPr>
          <p:cNvSpPr txBox="1"/>
          <p:nvPr/>
        </p:nvSpPr>
        <p:spPr>
          <a:xfrm>
            <a:off x="8692737" y="6496306"/>
            <a:ext cx="378644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SDS RSA Data Matrix [Accessed </a:t>
            </a:r>
            <a:r>
              <a:rPr lang="en-GB" sz="1400" dirty="0">
                <a:solidFill>
                  <a:prstClr val="black"/>
                </a:solidFill>
                <a:latin typeface="Calibri" panose="020F0502020204030204"/>
              </a:rPr>
              <a:t>21</a:t>
            </a:r>
            <a:r>
              <a:rPr lang="en-GB" sz="1400" baseline="30000" dirty="0">
                <a:solidFill>
                  <a:prstClr val="black"/>
                </a:solidFill>
                <a:latin typeface="Calibri" panose="020F0502020204030204"/>
              </a:rPr>
              <a:t>st</a:t>
            </a:r>
            <a:r>
              <a:rPr lang="en-GB" sz="1400" dirty="0">
                <a:solidFill>
                  <a:prstClr val="black"/>
                </a:solidFill>
                <a:latin typeface="Calibri" panose="020F0502020204030204"/>
              </a:rPr>
              <a: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Oct 2024]</a:t>
            </a:r>
          </a:p>
        </p:txBody>
      </p:sp>
      <p:sp>
        <p:nvSpPr>
          <p:cNvPr id="2" name="Rectangle: Rounded Corners 1">
            <a:extLst>
              <a:ext uri="{FF2B5EF4-FFF2-40B4-BE49-F238E27FC236}">
                <a16:creationId xmlns:a16="http://schemas.microsoft.com/office/drawing/2014/main" id="{2A4293D3-B336-0F1E-7979-3B06D1944A1A}"/>
              </a:ext>
            </a:extLst>
          </p:cNvPr>
          <p:cNvSpPr/>
          <p:nvPr/>
        </p:nvSpPr>
        <p:spPr>
          <a:xfrm>
            <a:off x="1165869" y="3218213"/>
            <a:ext cx="9355669" cy="210787"/>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custDataLst>
      <p:tags r:id="rId1"/>
    </p:custDataLst>
    <p:extLst>
      <p:ext uri="{BB962C8B-B14F-4D97-AF65-F5344CB8AC3E}">
        <p14:creationId xmlns:p14="http://schemas.microsoft.com/office/powerpoint/2010/main" val="421563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51520" y="131194"/>
            <a:ext cx="2416046" cy="646331"/>
          </a:xfrm>
          <a:prstGeom prst="rect">
            <a:avLst/>
          </a:prstGeom>
          <a:noFill/>
        </p:spPr>
        <p:txBody>
          <a:bodyPr wrap="none" rtlCol="0">
            <a:spAutoFit/>
          </a:bodyPr>
          <a:lstStyle/>
          <a:p>
            <a:r>
              <a:rPr lang="en-GB" sz="3600" dirty="0">
                <a:solidFill>
                  <a:schemeClr val="bg1"/>
                </a:solidFill>
                <a:latin typeface="Arial" panose="020B0604020202020204" pitchFamily="34" charset="0"/>
                <a:cs typeface="Arial" panose="020B0604020202020204" pitchFamily="34" charset="0"/>
              </a:rPr>
              <a:t>Question 3</a:t>
            </a:r>
          </a:p>
        </p:txBody>
      </p:sp>
      <p:sp>
        <p:nvSpPr>
          <p:cNvPr id="2" name="TextBox 1">
            <a:extLst>
              <a:ext uri="{FF2B5EF4-FFF2-40B4-BE49-F238E27FC236}">
                <a16:creationId xmlns:a16="http://schemas.microsoft.com/office/drawing/2014/main" id="{392CC721-4045-48C6-9163-06F315664D56}"/>
              </a:ext>
            </a:extLst>
          </p:cNvPr>
          <p:cNvSpPr txBox="1"/>
          <p:nvPr/>
        </p:nvSpPr>
        <p:spPr>
          <a:xfrm>
            <a:off x="390939" y="1025321"/>
            <a:ext cx="11394621" cy="1754326"/>
          </a:xfrm>
          <a:prstGeom prst="rect">
            <a:avLst/>
          </a:prstGeom>
          <a:noFill/>
        </p:spPr>
        <p:txBody>
          <a:bodyPr wrap="square" lIns="91440" tIns="45720" rIns="91440" bIns="45720" rtlCol="0" anchor="t">
            <a:spAutoFit/>
          </a:bodyPr>
          <a:lstStyle/>
          <a:p>
            <a:r>
              <a:rPr lang="en-GB" sz="3600" dirty="0">
                <a:solidFill>
                  <a:srgbClr val="006373"/>
                </a:solidFill>
              </a:rPr>
              <a:t>From 2026 – 2033, which occupational category is predicted to have the highest demand for new and replacement roles in Aberdeenshire?</a:t>
            </a:r>
          </a:p>
        </p:txBody>
      </p:sp>
      <p:graphicFrame>
        <p:nvGraphicFramePr>
          <p:cNvPr id="12" name="TextBox 5">
            <a:extLst>
              <a:ext uri="{FF2B5EF4-FFF2-40B4-BE49-F238E27FC236}">
                <a16:creationId xmlns:a16="http://schemas.microsoft.com/office/drawing/2014/main" id="{0C076055-671A-72A0-60E6-2F6DB36B23C6}"/>
              </a:ext>
            </a:extLst>
          </p:cNvPr>
          <p:cNvGraphicFramePr/>
          <p:nvPr/>
        </p:nvGraphicFramePr>
        <p:xfrm>
          <a:off x="512726" y="2909455"/>
          <a:ext cx="9320043" cy="25538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5138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006373"/>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F08978A963AE4E8A6A015C874ED666" ma:contentTypeVersion="17" ma:contentTypeDescription="Create a new document." ma:contentTypeScope="" ma:versionID="7fadd8449668df07b0f6b06e41991e94">
  <xsd:schema xmlns:xsd="http://www.w3.org/2001/XMLSchema" xmlns:xs="http://www.w3.org/2001/XMLSchema" xmlns:p="http://schemas.microsoft.com/office/2006/metadata/properties" xmlns:ns2="2c9f76ea-b7bc-4e7a-b1b9-78c22fbb4e58" xmlns:ns3="db631fed-98cc-4834-baa3-0275d9903d8b" targetNamespace="http://schemas.microsoft.com/office/2006/metadata/properties" ma:root="true" ma:fieldsID="ea18c7a42a8566f39527fe5fc4bb56ae" ns2:_="" ns3:_="">
    <xsd:import namespace="2c9f76ea-b7bc-4e7a-b1b9-78c22fbb4e58"/>
    <xsd:import namespace="db631fed-98cc-4834-baa3-0275d9903d8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9f76ea-b7bc-4e7a-b1b9-78c22fbb4e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6621819-13d1-4a2d-8762-4f615fabf62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631fed-98cc-4834-baa3-0275d9903d8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a0d5012-5ac1-4e3e-9b22-e0bd01c31df7}" ma:internalName="TaxCatchAll" ma:showField="CatchAllData" ma:web="db631fed-98cc-4834-baa3-0275d9903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b631fed-98cc-4834-baa3-0275d9903d8b" xsi:nil="true"/>
    <lcf76f155ced4ddcb4097134ff3c332f xmlns="2c9f76ea-b7bc-4e7a-b1b9-78c22fbb4e5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1C8893-87AC-4B8E-A2E1-AB0184F4B4CE}">
  <ds:schemaRefs>
    <ds:schemaRef ds:uri="http://schemas.microsoft.com/sharepoint/v3/contenttype/forms"/>
  </ds:schemaRefs>
</ds:datastoreItem>
</file>

<file path=customXml/itemProps2.xml><?xml version="1.0" encoding="utf-8"?>
<ds:datastoreItem xmlns:ds="http://schemas.openxmlformats.org/officeDocument/2006/customXml" ds:itemID="{E0ADCBBC-8A56-4D1F-8458-5AB2F22057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9f76ea-b7bc-4e7a-b1b9-78c22fbb4e58"/>
    <ds:schemaRef ds:uri="db631fed-98cc-4834-baa3-0275d9903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445B28-A6C8-4562-9AD9-CFAFC2ADEAA2}">
  <ds:schemaRefs>
    <ds:schemaRef ds:uri="2c9f76ea-b7bc-4e7a-b1b9-78c22fbb4e58"/>
    <ds:schemaRef ds:uri="http://purl.org/dc/dcmitype/"/>
    <ds:schemaRef ds:uri="http://schemas.openxmlformats.org/package/2006/metadata/core-properties"/>
    <ds:schemaRef ds:uri="db631fed-98cc-4834-baa3-0275d9903d8b"/>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1746</TotalTime>
  <Words>713</Words>
  <Application>Microsoft Office PowerPoint</Application>
  <PresentationFormat>Widescreen</PresentationFormat>
  <Paragraphs>106</Paragraphs>
  <Slides>17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McKinnon</dc:creator>
  <cp:lastModifiedBy>Keith Falconer</cp:lastModifiedBy>
  <cp:revision>54</cp:revision>
  <dcterms:created xsi:type="dcterms:W3CDTF">2019-03-11T11:06:05Z</dcterms:created>
  <dcterms:modified xsi:type="dcterms:W3CDTF">2025-08-25T09:43:00Z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0x01010037F08978A963AE4E8A6A015C874ED666</vt:lpwstr>
  </property>
  <property fmtid="{D5CDD505-2E9C-101B-9397-08002B2CF9AE}" pid="3" name="TaxKeyword">
    <vt:lpwstr/>
  </property>
  <property fmtid="{D5CDD505-2E9C-101B-9397-08002B2CF9AE}" pid="4" name="MediaServiceImageTags">
    <vt:lpwstr/>
  </property>
  <property fmtid="{D5CDD505-2E9C-101B-9397-08002B2CF9AE}" pid="5" name="ArticulateGUID">
    <vt:lpwstr>DC8135D6-A07E-4AF3-A6BF-58AFF353831C</vt:lpwstr>
  </property>
  <property fmtid="{D5CDD505-2E9C-101B-9397-08002B2CF9AE}" pid="6" name="ArticulatePath">
    <vt:lpwstr>FA Enrichment Session 2024 Universal LMI elemts</vt:lpwstr>
  </property>
</Properties>
</file>