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65" r:id="rId6"/>
    <p:sldMasterId id="2147483668" r:id="rId7"/>
    <p:sldMasterId id="2147483672" r:id="rId8"/>
  </p:sldMasterIdLst>
  <p:notesMasterIdLst>
    <p:notesMasterId r:id="rId71"/>
  </p:notesMasterIdLst>
  <p:sldIdLst>
    <p:sldId id="2925" r:id="rId9"/>
    <p:sldId id="256" r:id="rId10"/>
    <p:sldId id="300" r:id="rId11"/>
    <p:sldId id="257" r:id="rId12"/>
    <p:sldId id="293" r:id="rId13"/>
    <p:sldId id="292" r:id="rId14"/>
    <p:sldId id="297" r:id="rId15"/>
    <p:sldId id="296" r:id="rId16"/>
    <p:sldId id="299" r:id="rId17"/>
    <p:sldId id="298" r:id="rId18"/>
    <p:sldId id="286" r:id="rId19"/>
    <p:sldId id="261" r:id="rId20"/>
    <p:sldId id="272" r:id="rId21"/>
    <p:sldId id="260" r:id="rId22"/>
    <p:sldId id="273" r:id="rId23"/>
    <p:sldId id="278" r:id="rId24"/>
    <p:sldId id="276" r:id="rId25"/>
    <p:sldId id="288" r:id="rId26"/>
    <p:sldId id="283" r:id="rId27"/>
    <p:sldId id="274" r:id="rId28"/>
    <p:sldId id="275" r:id="rId29"/>
    <p:sldId id="277" r:id="rId30"/>
    <p:sldId id="279" r:id="rId31"/>
    <p:sldId id="280" r:id="rId32"/>
    <p:sldId id="281" r:id="rId33"/>
    <p:sldId id="285" r:id="rId34"/>
    <p:sldId id="287" r:id="rId35"/>
    <p:sldId id="289" r:id="rId36"/>
    <p:sldId id="267" r:id="rId37"/>
    <p:sldId id="2727" r:id="rId38"/>
    <p:sldId id="2892" r:id="rId39"/>
    <p:sldId id="2901" r:id="rId40"/>
    <p:sldId id="2904" r:id="rId41"/>
    <p:sldId id="2905" r:id="rId42"/>
    <p:sldId id="2906" r:id="rId43"/>
    <p:sldId id="2706" r:id="rId44"/>
    <p:sldId id="2907" r:id="rId45"/>
    <p:sldId id="2908" r:id="rId46"/>
    <p:sldId id="370" r:id="rId47"/>
    <p:sldId id="263" r:id="rId48"/>
    <p:sldId id="266" r:id="rId49"/>
    <p:sldId id="264" r:id="rId50"/>
    <p:sldId id="271" r:id="rId51"/>
    <p:sldId id="265" r:id="rId52"/>
    <p:sldId id="2909" r:id="rId53"/>
    <p:sldId id="2910" r:id="rId54"/>
    <p:sldId id="268" r:id="rId55"/>
    <p:sldId id="2911" r:id="rId56"/>
    <p:sldId id="2912" r:id="rId57"/>
    <p:sldId id="269" r:id="rId58"/>
    <p:sldId id="2913" r:id="rId59"/>
    <p:sldId id="2914" r:id="rId60"/>
    <p:sldId id="2915" r:id="rId61"/>
    <p:sldId id="2916" r:id="rId62"/>
    <p:sldId id="2917" r:id="rId63"/>
    <p:sldId id="2918" r:id="rId64"/>
    <p:sldId id="2919" r:id="rId65"/>
    <p:sldId id="2920" r:id="rId66"/>
    <p:sldId id="2921" r:id="rId67"/>
    <p:sldId id="2922" r:id="rId68"/>
    <p:sldId id="2923" r:id="rId69"/>
    <p:sldId id="2924"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417E"/>
    <a:srgbClr val="009DB5"/>
    <a:srgbClr val="EF4857"/>
    <a:srgbClr val="005F72"/>
    <a:srgbClr val="A0B100"/>
    <a:srgbClr val="004B6C"/>
    <a:srgbClr val="E83C4E"/>
    <a:srgbClr val="E84E0F"/>
    <a:srgbClr val="F59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7"/>
    <p:restoredTop sz="94674"/>
  </p:normalViewPr>
  <p:slideViewPr>
    <p:cSldViewPr>
      <p:cViewPr varScale="1">
        <p:scale>
          <a:sx n="64" d="100"/>
          <a:sy n="64" d="100"/>
        </p:scale>
        <p:origin x="1256" y="40"/>
      </p:cViewPr>
      <p:guideLst>
        <p:guide orient="horz" pos="2160"/>
        <p:guide pos="3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17E52-59FC-400C-B935-F24BB9ABE93C}"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05734A4B-715F-4C0C-BD66-15043C064AC2}">
      <dgm:prSet custT="1"/>
      <dgm:spPr/>
      <dgm:t>
        <a:bodyPr/>
        <a:lstStyle/>
        <a:p>
          <a:r>
            <a:rPr lang="en-GB" sz="2200" baseline="0" dirty="0"/>
            <a:t>Board meetings</a:t>
          </a:r>
          <a:endParaRPr lang="en-US" sz="2200" baseline="0" dirty="0"/>
        </a:p>
      </dgm:t>
    </dgm:pt>
    <dgm:pt modelId="{7BCBCE6C-1346-4791-83D0-0A8DF01C72F2}" type="parTrans" cxnId="{A1CDD705-4D39-44AD-8CDE-1F676C542D32}">
      <dgm:prSet/>
      <dgm:spPr/>
      <dgm:t>
        <a:bodyPr/>
        <a:lstStyle/>
        <a:p>
          <a:endParaRPr lang="en-US"/>
        </a:p>
      </dgm:t>
    </dgm:pt>
    <dgm:pt modelId="{0871D31F-9A54-4553-988D-A075899727C1}" type="sibTrans" cxnId="{A1CDD705-4D39-44AD-8CDE-1F676C542D32}">
      <dgm:prSet/>
      <dgm:spPr/>
      <dgm:t>
        <a:bodyPr/>
        <a:lstStyle/>
        <a:p>
          <a:endParaRPr lang="en-US"/>
        </a:p>
      </dgm:t>
    </dgm:pt>
    <dgm:pt modelId="{027EB160-5279-48F7-BA14-D02F029EDAF3}">
      <dgm:prSet custT="1"/>
      <dgm:spPr/>
      <dgm:t>
        <a:bodyPr/>
        <a:lstStyle/>
        <a:p>
          <a:r>
            <a:rPr lang="en-GB" sz="2200" baseline="0" dirty="0"/>
            <a:t>Partner meetings</a:t>
          </a:r>
          <a:endParaRPr lang="en-US" sz="2200" baseline="0" dirty="0"/>
        </a:p>
      </dgm:t>
    </dgm:pt>
    <dgm:pt modelId="{FD8AF47B-2908-46A1-AD0E-2FEC7EFA8101}" type="parTrans" cxnId="{71732921-39E9-42CD-94F0-6B3D61485E4B}">
      <dgm:prSet/>
      <dgm:spPr/>
      <dgm:t>
        <a:bodyPr/>
        <a:lstStyle/>
        <a:p>
          <a:endParaRPr lang="en-US"/>
        </a:p>
      </dgm:t>
    </dgm:pt>
    <dgm:pt modelId="{E50EA48C-55EE-416D-ACEA-05ED8AA01607}" type="sibTrans" cxnId="{71732921-39E9-42CD-94F0-6B3D61485E4B}">
      <dgm:prSet/>
      <dgm:spPr/>
      <dgm:t>
        <a:bodyPr/>
        <a:lstStyle/>
        <a:p>
          <a:endParaRPr lang="en-US"/>
        </a:p>
      </dgm:t>
    </dgm:pt>
    <dgm:pt modelId="{4D0392AE-BC92-4EB3-B321-A943D052D82C}">
      <dgm:prSet custT="1"/>
      <dgm:spPr/>
      <dgm:t>
        <a:bodyPr/>
        <a:lstStyle/>
        <a:p>
          <a:r>
            <a:rPr lang="en-GB" sz="2200" baseline="0" dirty="0"/>
            <a:t>Handover events</a:t>
          </a:r>
          <a:endParaRPr lang="en-US" sz="2200" baseline="0" dirty="0"/>
        </a:p>
      </dgm:t>
    </dgm:pt>
    <dgm:pt modelId="{43C4DFE3-763C-455E-AF4E-548DC95F1501}" type="parTrans" cxnId="{AD46C4D1-F36B-47ED-82AA-DDB749919034}">
      <dgm:prSet/>
      <dgm:spPr/>
      <dgm:t>
        <a:bodyPr/>
        <a:lstStyle/>
        <a:p>
          <a:endParaRPr lang="en-US"/>
        </a:p>
      </dgm:t>
    </dgm:pt>
    <dgm:pt modelId="{7A8D3A09-2CFE-4FC6-95C8-550894849B78}" type="sibTrans" cxnId="{AD46C4D1-F36B-47ED-82AA-DDB749919034}">
      <dgm:prSet/>
      <dgm:spPr/>
      <dgm:t>
        <a:bodyPr/>
        <a:lstStyle/>
        <a:p>
          <a:endParaRPr lang="en-US"/>
        </a:p>
      </dgm:t>
    </dgm:pt>
    <dgm:pt modelId="{517791FD-369C-4B49-B620-F33AF927A918}">
      <dgm:prSet custT="1"/>
      <dgm:spPr/>
      <dgm:t>
        <a:bodyPr/>
        <a:lstStyle/>
        <a:p>
          <a:r>
            <a:rPr lang="en-GB" sz="2200" baseline="0" dirty="0"/>
            <a:t>Recruitment and retention</a:t>
          </a:r>
          <a:endParaRPr lang="en-US" sz="2200" baseline="0" dirty="0"/>
        </a:p>
      </dgm:t>
    </dgm:pt>
    <dgm:pt modelId="{2902AE27-E501-4E86-9FDD-3BB081206F86}" type="parTrans" cxnId="{81DEFB6D-F21E-4F04-9214-44B9DDDF90DE}">
      <dgm:prSet/>
      <dgm:spPr/>
      <dgm:t>
        <a:bodyPr/>
        <a:lstStyle/>
        <a:p>
          <a:endParaRPr lang="en-US"/>
        </a:p>
      </dgm:t>
    </dgm:pt>
    <dgm:pt modelId="{2601C6BE-3A3D-4E23-89C3-D9619AB366E3}" type="sibTrans" cxnId="{81DEFB6D-F21E-4F04-9214-44B9DDDF90DE}">
      <dgm:prSet/>
      <dgm:spPr/>
      <dgm:t>
        <a:bodyPr/>
        <a:lstStyle/>
        <a:p>
          <a:endParaRPr lang="en-US"/>
        </a:p>
      </dgm:t>
    </dgm:pt>
    <dgm:pt modelId="{816B9986-C62A-48B9-B57E-7C84FA549B82}">
      <dgm:prSet custT="1"/>
      <dgm:spPr/>
      <dgm:t>
        <a:bodyPr/>
        <a:lstStyle/>
        <a:p>
          <a:r>
            <a:rPr lang="en-GB" sz="2200" baseline="0" dirty="0"/>
            <a:t>Communication tools</a:t>
          </a:r>
          <a:endParaRPr lang="en-US" sz="2200" baseline="0" dirty="0"/>
        </a:p>
      </dgm:t>
    </dgm:pt>
    <dgm:pt modelId="{DCD7DD6F-6566-45E3-80FE-C8EEA96312E1}" type="parTrans" cxnId="{3652F70E-99E5-4D15-89F2-FE3E1708F3DD}">
      <dgm:prSet/>
      <dgm:spPr/>
      <dgm:t>
        <a:bodyPr/>
        <a:lstStyle/>
        <a:p>
          <a:endParaRPr lang="en-US"/>
        </a:p>
      </dgm:t>
    </dgm:pt>
    <dgm:pt modelId="{0791A8CE-B66A-4BB8-86E0-33219E72CFE1}" type="sibTrans" cxnId="{3652F70E-99E5-4D15-89F2-FE3E1708F3DD}">
      <dgm:prSet/>
      <dgm:spPr/>
      <dgm:t>
        <a:bodyPr/>
        <a:lstStyle/>
        <a:p>
          <a:endParaRPr lang="en-US"/>
        </a:p>
      </dgm:t>
    </dgm:pt>
    <dgm:pt modelId="{CF4DF966-A7DE-4C8A-AF1C-0856BF3819C5}">
      <dgm:prSet custT="1"/>
      <dgm:spPr/>
      <dgm:t>
        <a:bodyPr/>
        <a:lstStyle/>
        <a:p>
          <a:r>
            <a:rPr lang="en-GB" sz="2200" baseline="0" dirty="0"/>
            <a:t>All of this drives quality and consensus to excellence</a:t>
          </a:r>
          <a:endParaRPr lang="en-US" sz="2200" baseline="0" dirty="0"/>
        </a:p>
      </dgm:t>
    </dgm:pt>
    <dgm:pt modelId="{8E28150D-C178-4CDF-94AF-464E03A6C2CB}" type="parTrans" cxnId="{3AD9F695-912B-4F50-B919-86CD4ABE70A4}">
      <dgm:prSet/>
      <dgm:spPr/>
      <dgm:t>
        <a:bodyPr/>
        <a:lstStyle/>
        <a:p>
          <a:endParaRPr lang="en-US"/>
        </a:p>
      </dgm:t>
    </dgm:pt>
    <dgm:pt modelId="{313D26E3-76A0-4599-8679-1239A77247DF}" type="sibTrans" cxnId="{3AD9F695-912B-4F50-B919-86CD4ABE70A4}">
      <dgm:prSet/>
      <dgm:spPr/>
      <dgm:t>
        <a:bodyPr/>
        <a:lstStyle/>
        <a:p>
          <a:endParaRPr lang="en-US"/>
        </a:p>
      </dgm:t>
    </dgm:pt>
    <dgm:pt modelId="{75D04862-4274-4F0C-98EA-1B102580F91F}" type="pres">
      <dgm:prSet presAssocID="{F4F17E52-59FC-400C-B935-F24BB9ABE93C}" presName="vert0" presStyleCnt="0">
        <dgm:presLayoutVars>
          <dgm:dir/>
          <dgm:animOne val="branch"/>
          <dgm:animLvl val="lvl"/>
        </dgm:presLayoutVars>
      </dgm:prSet>
      <dgm:spPr/>
    </dgm:pt>
    <dgm:pt modelId="{F937B816-991D-4FA1-AB76-18E47A3EFB4C}" type="pres">
      <dgm:prSet presAssocID="{05734A4B-715F-4C0C-BD66-15043C064AC2}" presName="thickLine" presStyleLbl="alignNode1" presStyleIdx="0" presStyleCnt="6"/>
      <dgm:spPr/>
    </dgm:pt>
    <dgm:pt modelId="{B53EF061-6E69-4079-846F-F43B0D6FA3AC}" type="pres">
      <dgm:prSet presAssocID="{05734A4B-715F-4C0C-BD66-15043C064AC2}" presName="horz1" presStyleCnt="0"/>
      <dgm:spPr/>
    </dgm:pt>
    <dgm:pt modelId="{AD0CE3F2-1CC7-4C89-A6BB-6C1F999B0B53}" type="pres">
      <dgm:prSet presAssocID="{05734A4B-715F-4C0C-BD66-15043C064AC2}" presName="tx1" presStyleLbl="revTx" presStyleIdx="0" presStyleCnt="6"/>
      <dgm:spPr/>
    </dgm:pt>
    <dgm:pt modelId="{2270EFAC-CBDF-4E24-8E17-AC106172BC2D}" type="pres">
      <dgm:prSet presAssocID="{05734A4B-715F-4C0C-BD66-15043C064AC2}" presName="vert1" presStyleCnt="0"/>
      <dgm:spPr/>
    </dgm:pt>
    <dgm:pt modelId="{26200A10-0439-4CC7-8EB8-3195BEE578B7}" type="pres">
      <dgm:prSet presAssocID="{027EB160-5279-48F7-BA14-D02F029EDAF3}" presName="thickLine" presStyleLbl="alignNode1" presStyleIdx="1" presStyleCnt="6"/>
      <dgm:spPr/>
    </dgm:pt>
    <dgm:pt modelId="{3C4D06E1-8153-47E5-BD22-0A50BBD8BF22}" type="pres">
      <dgm:prSet presAssocID="{027EB160-5279-48F7-BA14-D02F029EDAF3}" presName="horz1" presStyleCnt="0"/>
      <dgm:spPr/>
    </dgm:pt>
    <dgm:pt modelId="{0A5BA661-8DAF-4DBB-899F-CA8CBDA2E823}" type="pres">
      <dgm:prSet presAssocID="{027EB160-5279-48F7-BA14-D02F029EDAF3}" presName="tx1" presStyleLbl="revTx" presStyleIdx="1" presStyleCnt="6"/>
      <dgm:spPr/>
    </dgm:pt>
    <dgm:pt modelId="{96E072A3-4EF8-4C38-A815-91B906510E03}" type="pres">
      <dgm:prSet presAssocID="{027EB160-5279-48F7-BA14-D02F029EDAF3}" presName="vert1" presStyleCnt="0"/>
      <dgm:spPr/>
    </dgm:pt>
    <dgm:pt modelId="{C5E1929C-4813-4ABB-A119-E79C1CB3DA49}" type="pres">
      <dgm:prSet presAssocID="{4D0392AE-BC92-4EB3-B321-A943D052D82C}" presName="thickLine" presStyleLbl="alignNode1" presStyleIdx="2" presStyleCnt="6"/>
      <dgm:spPr/>
    </dgm:pt>
    <dgm:pt modelId="{00BD46D6-01CB-403A-84E7-399FC8B4F78F}" type="pres">
      <dgm:prSet presAssocID="{4D0392AE-BC92-4EB3-B321-A943D052D82C}" presName="horz1" presStyleCnt="0"/>
      <dgm:spPr/>
    </dgm:pt>
    <dgm:pt modelId="{56E52A65-667D-4AF7-8BF5-ED883E0A8D57}" type="pres">
      <dgm:prSet presAssocID="{4D0392AE-BC92-4EB3-B321-A943D052D82C}" presName="tx1" presStyleLbl="revTx" presStyleIdx="2" presStyleCnt="6"/>
      <dgm:spPr/>
    </dgm:pt>
    <dgm:pt modelId="{D57AE951-7001-4CF8-A572-D62A8CB6381B}" type="pres">
      <dgm:prSet presAssocID="{4D0392AE-BC92-4EB3-B321-A943D052D82C}" presName="vert1" presStyleCnt="0"/>
      <dgm:spPr/>
    </dgm:pt>
    <dgm:pt modelId="{780EC638-8448-4034-8019-82A4D0E6B4FC}" type="pres">
      <dgm:prSet presAssocID="{517791FD-369C-4B49-B620-F33AF927A918}" presName="thickLine" presStyleLbl="alignNode1" presStyleIdx="3" presStyleCnt="6"/>
      <dgm:spPr/>
    </dgm:pt>
    <dgm:pt modelId="{8461EE24-94E8-48E8-97EF-66542885D085}" type="pres">
      <dgm:prSet presAssocID="{517791FD-369C-4B49-B620-F33AF927A918}" presName="horz1" presStyleCnt="0"/>
      <dgm:spPr/>
    </dgm:pt>
    <dgm:pt modelId="{813E312D-6568-4151-8E8C-70644BDA1C4A}" type="pres">
      <dgm:prSet presAssocID="{517791FD-369C-4B49-B620-F33AF927A918}" presName="tx1" presStyleLbl="revTx" presStyleIdx="3" presStyleCnt="6"/>
      <dgm:spPr/>
    </dgm:pt>
    <dgm:pt modelId="{EEB44927-FF61-41D8-92E2-844DAF45FD8E}" type="pres">
      <dgm:prSet presAssocID="{517791FD-369C-4B49-B620-F33AF927A918}" presName="vert1" presStyleCnt="0"/>
      <dgm:spPr/>
    </dgm:pt>
    <dgm:pt modelId="{02F1FD3B-E899-4BB4-A9F7-64B18FFA3C01}" type="pres">
      <dgm:prSet presAssocID="{816B9986-C62A-48B9-B57E-7C84FA549B82}" presName="thickLine" presStyleLbl="alignNode1" presStyleIdx="4" presStyleCnt="6"/>
      <dgm:spPr/>
    </dgm:pt>
    <dgm:pt modelId="{7882D686-0375-48AE-A93D-F3699C6DAE89}" type="pres">
      <dgm:prSet presAssocID="{816B9986-C62A-48B9-B57E-7C84FA549B82}" presName="horz1" presStyleCnt="0"/>
      <dgm:spPr/>
    </dgm:pt>
    <dgm:pt modelId="{65C2C27D-BCC2-4057-A517-33638FF22500}" type="pres">
      <dgm:prSet presAssocID="{816B9986-C62A-48B9-B57E-7C84FA549B82}" presName="tx1" presStyleLbl="revTx" presStyleIdx="4" presStyleCnt="6" custLinFactNeighborX="-1133" custLinFactNeighborY="-12234"/>
      <dgm:spPr/>
    </dgm:pt>
    <dgm:pt modelId="{32ACFD76-59CE-4CF0-BDF1-F9ED8ABE7313}" type="pres">
      <dgm:prSet presAssocID="{816B9986-C62A-48B9-B57E-7C84FA549B82}" presName="vert1" presStyleCnt="0"/>
      <dgm:spPr/>
    </dgm:pt>
    <dgm:pt modelId="{A7540F14-E13F-4A41-A3AD-07C71C485731}" type="pres">
      <dgm:prSet presAssocID="{CF4DF966-A7DE-4C8A-AF1C-0856BF3819C5}" presName="thickLine" presStyleLbl="alignNode1" presStyleIdx="5" presStyleCnt="6"/>
      <dgm:spPr/>
    </dgm:pt>
    <dgm:pt modelId="{C190D47F-74AD-4CD5-9F2B-FD0CB4B50BDD}" type="pres">
      <dgm:prSet presAssocID="{CF4DF966-A7DE-4C8A-AF1C-0856BF3819C5}" presName="horz1" presStyleCnt="0"/>
      <dgm:spPr/>
    </dgm:pt>
    <dgm:pt modelId="{B7166940-FF7B-43C4-BBE3-8FFD0AF9DFEA}" type="pres">
      <dgm:prSet presAssocID="{CF4DF966-A7DE-4C8A-AF1C-0856BF3819C5}" presName="tx1" presStyleLbl="revTx" presStyleIdx="5" presStyleCnt="6"/>
      <dgm:spPr/>
    </dgm:pt>
    <dgm:pt modelId="{EBE30A2B-B3F9-4F73-A6DF-C7E81591F3A2}" type="pres">
      <dgm:prSet presAssocID="{CF4DF966-A7DE-4C8A-AF1C-0856BF3819C5}" presName="vert1" presStyleCnt="0"/>
      <dgm:spPr/>
    </dgm:pt>
  </dgm:ptLst>
  <dgm:cxnLst>
    <dgm:cxn modelId="{2DC6D405-B54B-499B-A019-302EA0798723}" type="presOf" srcId="{4D0392AE-BC92-4EB3-B321-A943D052D82C}" destId="{56E52A65-667D-4AF7-8BF5-ED883E0A8D57}" srcOrd="0" destOrd="0" presId="urn:microsoft.com/office/officeart/2008/layout/LinedList"/>
    <dgm:cxn modelId="{A1CDD705-4D39-44AD-8CDE-1F676C542D32}" srcId="{F4F17E52-59FC-400C-B935-F24BB9ABE93C}" destId="{05734A4B-715F-4C0C-BD66-15043C064AC2}" srcOrd="0" destOrd="0" parTransId="{7BCBCE6C-1346-4791-83D0-0A8DF01C72F2}" sibTransId="{0871D31F-9A54-4553-988D-A075899727C1}"/>
    <dgm:cxn modelId="{24C80D07-9E01-43B8-9288-CD18C8FA7FF9}" type="presOf" srcId="{517791FD-369C-4B49-B620-F33AF927A918}" destId="{813E312D-6568-4151-8E8C-70644BDA1C4A}" srcOrd="0" destOrd="0" presId="urn:microsoft.com/office/officeart/2008/layout/LinedList"/>
    <dgm:cxn modelId="{3652F70E-99E5-4D15-89F2-FE3E1708F3DD}" srcId="{F4F17E52-59FC-400C-B935-F24BB9ABE93C}" destId="{816B9986-C62A-48B9-B57E-7C84FA549B82}" srcOrd="4" destOrd="0" parTransId="{DCD7DD6F-6566-45E3-80FE-C8EEA96312E1}" sibTransId="{0791A8CE-B66A-4BB8-86E0-33219E72CFE1}"/>
    <dgm:cxn modelId="{71732921-39E9-42CD-94F0-6B3D61485E4B}" srcId="{F4F17E52-59FC-400C-B935-F24BB9ABE93C}" destId="{027EB160-5279-48F7-BA14-D02F029EDAF3}" srcOrd="1" destOrd="0" parTransId="{FD8AF47B-2908-46A1-AD0E-2FEC7EFA8101}" sibTransId="{E50EA48C-55EE-416D-ACEA-05ED8AA01607}"/>
    <dgm:cxn modelId="{D3C79048-4C20-4BBC-8F99-0CD955C8D949}" type="presOf" srcId="{CF4DF966-A7DE-4C8A-AF1C-0856BF3819C5}" destId="{B7166940-FF7B-43C4-BBE3-8FFD0AF9DFEA}" srcOrd="0" destOrd="0" presId="urn:microsoft.com/office/officeart/2008/layout/LinedList"/>
    <dgm:cxn modelId="{81DEFB6D-F21E-4F04-9214-44B9DDDF90DE}" srcId="{F4F17E52-59FC-400C-B935-F24BB9ABE93C}" destId="{517791FD-369C-4B49-B620-F33AF927A918}" srcOrd="3" destOrd="0" parTransId="{2902AE27-E501-4E86-9FDD-3BB081206F86}" sibTransId="{2601C6BE-3A3D-4E23-89C3-D9619AB366E3}"/>
    <dgm:cxn modelId="{AF2D8C77-A18E-46D2-8874-1BD4C82DC921}" type="presOf" srcId="{F4F17E52-59FC-400C-B935-F24BB9ABE93C}" destId="{75D04862-4274-4F0C-98EA-1B102580F91F}" srcOrd="0" destOrd="0" presId="urn:microsoft.com/office/officeart/2008/layout/LinedList"/>
    <dgm:cxn modelId="{3AD9F695-912B-4F50-B919-86CD4ABE70A4}" srcId="{F4F17E52-59FC-400C-B935-F24BB9ABE93C}" destId="{CF4DF966-A7DE-4C8A-AF1C-0856BF3819C5}" srcOrd="5" destOrd="0" parTransId="{8E28150D-C178-4CDF-94AF-464E03A6C2CB}" sibTransId="{313D26E3-76A0-4599-8679-1239A77247DF}"/>
    <dgm:cxn modelId="{3CCF2B98-E2AD-4106-BB2A-AF73DBC8ABC9}" type="presOf" srcId="{05734A4B-715F-4C0C-BD66-15043C064AC2}" destId="{AD0CE3F2-1CC7-4C89-A6BB-6C1F999B0B53}" srcOrd="0" destOrd="0" presId="urn:microsoft.com/office/officeart/2008/layout/LinedList"/>
    <dgm:cxn modelId="{FF9EFFAA-5672-4A0B-A89C-05BDE0817B95}" type="presOf" srcId="{816B9986-C62A-48B9-B57E-7C84FA549B82}" destId="{65C2C27D-BCC2-4057-A517-33638FF22500}" srcOrd="0" destOrd="0" presId="urn:microsoft.com/office/officeart/2008/layout/LinedList"/>
    <dgm:cxn modelId="{E57722C1-0060-4EA0-B86B-ED4ADD83DD20}" type="presOf" srcId="{027EB160-5279-48F7-BA14-D02F029EDAF3}" destId="{0A5BA661-8DAF-4DBB-899F-CA8CBDA2E823}" srcOrd="0" destOrd="0" presId="urn:microsoft.com/office/officeart/2008/layout/LinedList"/>
    <dgm:cxn modelId="{AD46C4D1-F36B-47ED-82AA-DDB749919034}" srcId="{F4F17E52-59FC-400C-B935-F24BB9ABE93C}" destId="{4D0392AE-BC92-4EB3-B321-A943D052D82C}" srcOrd="2" destOrd="0" parTransId="{43C4DFE3-763C-455E-AF4E-548DC95F1501}" sibTransId="{7A8D3A09-2CFE-4FC6-95C8-550894849B78}"/>
    <dgm:cxn modelId="{735FFB49-3C9D-49F1-89D8-0B2D96D16FED}" type="presParOf" srcId="{75D04862-4274-4F0C-98EA-1B102580F91F}" destId="{F937B816-991D-4FA1-AB76-18E47A3EFB4C}" srcOrd="0" destOrd="0" presId="urn:microsoft.com/office/officeart/2008/layout/LinedList"/>
    <dgm:cxn modelId="{F59E6EC4-8925-4AAD-9233-AD84690F0B3C}" type="presParOf" srcId="{75D04862-4274-4F0C-98EA-1B102580F91F}" destId="{B53EF061-6E69-4079-846F-F43B0D6FA3AC}" srcOrd="1" destOrd="0" presId="urn:microsoft.com/office/officeart/2008/layout/LinedList"/>
    <dgm:cxn modelId="{FF0EA1B7-3764-494C-97AC-AC97A7C9A6CD}" type="presParOf" srcId="{B53EF061-6E69-4079-846F-F43B0D6FA3AC}" destId="{AD0CE3F2-1CC7-4C89-A6BB-6C1F999B0B53}" srcOrd="0" destOrd="0" presId="urn:microsoft.com/office/officeart/2008/layout/LinedList"/>
    <dgm:cxn modelId="{EC6D3723-CEF1-4177-AD37-6F319DABF95C}" type="presParOf" srcId="{B53EF061-6E69-4079-846F-F43B0D6FA3AC}" destId="{2270EFAC-CBDF-4E24-8E17-AC106172BC2D}" srcOrd="1" destOrd="0" presId="urn:microsoft.com/office/officeart/2008/layout/LinedList"/>
    <dgm:cxn modelId="{142542B6-7B4B-4A5F-B4D9-900D013DEC0C}" type="presParOf" srcId="{75D04862-4274-4F0C-98EA-1B102580F91F}" destId="{26200A10-0439-4CC7-8EB8-3195BEE578B7}" srcOrd="2" destOrd="0" presId="urn:microsoft.com/office/officeart/2008/layout/LinedList"/>
    <dgm:cxn modelId="{18B4E912-2725-452B-AD0D-B237FDFDB60C}" type="presParOf" srcId="{75D04862-4274-4F0C-98EA-1B102580F91F}" destId="{3C4D06E1-8153-47E5-BD22-0A50BBD8BF22}" srcOrd="3" destOrd="0" presId="urn:microsoft.com/office/officeart/2008/layout/LinedList"/>
    <dgm:cxn modelId="{48EAB1B2-CEF8-4A9D-93A3-63467ABA2C8A}" type="presParOf" srcId="{3C4D06E1-8153-47E5-BD22-0A50BBD8BF22}" destId="{0A5BA661-8DAF-4DBB-899F-CA8CBDA2E823}" srcOrd="0" destOrd="0" presId="urn:microsoft.com/office/officeart/2008/layout/LinedList"/>
    <dgm:cxn modelId="{9FC313FA-044D-4605-849A-12F6C233591D}" type="presParOf" srcId="{3C4D06E1-8153-47E5-BD22-0A50BBD8BF22}" destId="{96E072A3-4EF8-4C38-A815-91B906510E03}" srcOrd="1" destOrd="0" presId="urn:microsoft.com/office/officeart/2008/layout/LinedList"/>
    <dgm:cxn modelId="{B2A1DCAE-2834-407E-A4C9-75279BBEA6F0}" type="presParOf" srcId="{75D04862-4274-4F0C-98EA-1B102580F91F}" destId="{C5E1929C-4813-4ABB-A119-E79C1CB3DA49}" srcOrd="4" destOrd="0" presId="urn:microsoft.com/office/officeart/2008/layout/LinedList"/>
    <dgm:cxn modelId="{9380ECB4-184D-4CCA-9885-9355D6754140}" type="presParOf" srcId="{75D04862-4274-4F0C-98EA-1B102580F91F}" destId="{00BD46D6-01CB-403A-84E7-399FC8B4F78F}" srcOrd="5" destOrd="0" presId="urn:microsoft.com/office/officeart/2008/layout/LinedList"/>
    <dgm:cxn modelId="{1A7B0AC7-EEDD-4141-8FDB-F12826946F79}" type="presParOf" srcId="{00BD46D6-01CB-403A-84E7-399FC8B4F78F}" destId="{56E52A65-667D-4AF7-8BF5-ED883E0A8D57}" srcOrd="0" destOrd="0" presId="urn:microsoft.com/office/officeart/2008/layout/LinedList"/>
    <dgm:cxn modelId="{1D63BC1F-0F8B-4E9B-A38B-5C9C12517987}" type="presParOf" srcId="{00BD46D6-01CB-403A-84E7-399FC8B4F78F}" destId="{D57AE951-7001-4CF8-A572-D62A8CB6381B}" srcOrd="1" destOrd="0" presId="urn:microsoft.com/office/officeart/2008/layout/LinedList"/>
    <dgm:cxn modelId="{794A677C-60A0-4ABB-96B0-FE0835A364CE}" type="presParOf" srcId="{75D04862-4274-4F0C-98EA-1B102580F91F}" destId="{780EC638-8448-4034-8019-82A4D0E6B4FC}" srcOrd="6" destOrd="0" presId="urn:microsoft.com/office/officeart/2008/layout/LinedList"/>
    <dgm:cxn modelId="{6B3540A8-EA5E-4925-8E6B-5AF93AB59D3A}" type="presParOf" srcId="{75D04862-4274-4F0C-98EA-1B102580F91F}" destId="{8461EE24-94E8-48E8-97EF-66542885D085}" srcOrd="7" destOrd="0" presId="urn:microsoft.com/office/officeart/2008/layout/LinedList"/>
    <dgm:cxn modelId="{C0302FEC-E68F-41A4-ACE1-5619263C413F}" type="presParOf" srcId="{8461EE24-94E8-48E8-97EF-66542885D085}" destId="{813E312D-6568-4151-8E8C-70644BDA1C4A}" srcOrd="0" destOrd="0" presId="urn:microsoft.com/office/officeart/2008/layout/LinedList"/>
    <dgm:cxn modelId="{6453B3BE-BA5B-445C-AC0A-85D9FDEF28E5}" type="presParOf" srcId="{8461EE24-94E8-48E8-97EF-66542885D085}" destId="{EEB44927-FF61-41D8-92E2-844DAF45FD8E}" srcOrd="1" destOrd="0" presId="urn:microsoft.com/office/officeart/2008/layout/LinedList"/>
    <dgm:cxn modelId="{D6D37878-1452-4AB4-B7B6-80EB9C6649D9}" type="presParOf" srcId="{75D04862-4274-4F0C-98EA-1B102580F91F}" destId="{02F1FD3B-E899-4BB4-A9F7-64B18FFA3C01}" srcOrd="8" destOrd="0" presId="urn:microsoft.com/office/officeart/2008/layout/LinedList"/>
    <dgm:cxn modelId="{AC4EEDE3-7CF4-4029-8EB8-AE660CA7A837}" type="presParOf" srcId="{75D04862-4274-4F0C-98EA-1B102580F91F}" destId="{7882D686-0375-48AE-A93D-F3699C6DAE89}" srcOrd="9" destOrd="0" presId="urn:microsoft.com/office/officeart/2008/layout/LinedList"/>
    <dgm:cxn modelId="{E692E37F-CE30-4851-8B8E-2E081E9C6D20}" type="presParOf" srcId="{7882D686-0375-48AE-A93D-F3699C6DAE89}" destId="{65C2C27D-BCC2-4057-A517-33638FF22500}" srcOrd="0" destOrd="0" presId="urn:microsoft.com/office/officeart/2008/layout/LinedList"/>
    <dgm:cxn modelId="{1D040F69-DFC9-4D48-9A80-47F3702FC5D9}" type="presParOf" srcId="{7882D686-0375-48AE-A93D-F3699C6DAE89}" destId="{32ACFD76-59CE-4CF0-BDF1-F9ED8ABE7313}" srcOrd="1" destOrd="0" presId="urn:microsoft.com/office/officeart/2008/layout/LinedList"/>
    <dgm:cxn modelId="{26192DE1-41E7-45BC-90DB-E4FCCEB89FAE}" type="presParOf" srcId="{75D04862-4274-4F0C-98EA-1B102580F91F}" destId="{A7540F14-E13F-4A41-A3AD-07C71C485731}" srcOrd="10" destOrd="0" presId="urn:microsoft.com/office/officeart/2008/layout/LinedList"/>
    <dgm:cxn modelId="{270A1E99-3349-4460-9E86-CADCBB0AF954}" type="presParOf" srcId="{75D04862-4274-4F0C-98EA-1B102580F91F}" destId="{C190D47F-74AD-4CD5-9F2B-FD0CB4B50BDD}" srcOrd="11" destOrd="0" presId="urn:microsoft.com/office/officeart/2008/layout/LinedList"/>
    <dgm:cxn modelId="{8EFF1AA3-0484-4907-856D-0B81EFE8AF64}" type="presParOf" srcId="{C190D47F-74AD-4CD5-9F2B-FD0CB4B50BDD}" destId="{B7166940-FF7B-43C4-BBE3-8FFD0AF9DFEA}" srcOrd="0" destOrd="0" presId="urn:microsoft.com/office/officeart/2008/layout/LinedList"/>
    <dgm:cxn modelId="{15BCF049-CA62-44F2-9CC9-EDBBFC544898}" type="presParOf" srcId="{C190D47F-74AD-4CD5-9F2B-FD0CB4B50BDD}" destId="{EBE30A2B-B3F9-4F73-A6DF-C7E81591F3A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7B816-991D-4FA1-AB76-18E47A3EFB4C}">
      <dsp:nvSpPr>
        <dsp:cNvPr id="0" name=""/>
        <dsp:cNvSpPr/>
      </dsp:nvSpPr>
      <dsp:spPr>
        <a:xfrm>
          <a:off x="0" y="1332"/>
          <a:ext cx="373318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D0CE3F2-1CC7-4C89-A6BB-6C1F999B0B53}">
      <dsp:nvSpPr>
        <dsp:cNvPr id="0" name=""/>
        <dsp:cNvSpPr/>
      </dsp:nvSpPr>
      <dsp:spPr>
        <a:xfrm>
          <a:off x="0" y="1332"/>
          <a:ext cx="3733184" cy="45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baseline="0" dirty="0"/>
            <a:t>Board meetings</a:t>
          </a:r>
          <a:endParaRPr lang="en-US" sz="2200" kern="1200" baseline="0" dirty="0"/>
        </a:p>
      </dsp:txBody>
      <dsp:txXfrm>
        <a:off x="0" y="1332"/>
        <a:ext cx="3733184" cy="454466"/>
      </dsp:txXfrm>
    </dsp:sp>
    <dsp:sp modelId="{26200A10-0439-4CC7-8EB8-3195BEE578B7}">
      <dsp:nvSpPr>
        <dsp:cNvPr id="0" name=""/>
        <dsp:cNvSpPr/>
      </dsp:nvSpPr>
      <dsp:spPr>
        <a:xfrm>
          <a:off x="0" y="455799"/>
          <a:ext cx="3733184" cy="0"/>
        </a:xfrm>
        <a:prstGeom prst="line">
          <a:avLst/>
        </a:prstGeom>
        <a:solidFill>
          <a:schemeClr val="accent5">
            <a:hueOff val="-1986775"/>
            <a:satOff val="7962"/>
            <a:lumOff val="1726"/>
            <a:alphaOff val="0"/>
          </a:schemeClr>
        </a:solidFill>
        <a:ln w="25400" cap="flat" cmpd="sng" algn="ctr">
          <a:solidFill>
            <a:schemeClr val="accent5">
              <a:hueOff val="-1986775"/>
              <a:satOff val="7962"/>
              <a:lumOff val="172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A5BA661-8DAF-4DBB-899F-CA8CBDA2E823}">
      <dsp:nvSpPr>
        <dsp:cNvPr id="0" name=""/>
        <dsp:cNvSpPr/>
      </dsp:nvSpPr>
      <dsp:spPr>
        <a:xfrm>
          <a:off x="0" y="455799"/>
          <a:ext cx="3733184" cy="45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baseline="0" dirty="0"/>
            <a:t>Partner meetings</a:t>
          </a:r>
          <a:endParaRPr lang="en-US" sz="2200" kern="1200" baseline="0" dirty="0"/>
        </a:p>
      </dsp:txBody>
      <dsp:txXfrm>
        <a:off x="0" y="455799"/>
        <a:ext cx="3733184" cy="454466"/>
      </dsp:txXfrm>
    </dsp:sp>
    <dsp:sp modelId="{C5E1929C-4813-4ABB-A119-E79C1CB3DA49}">
      <dsp:nvSpPr>
        <dsp:cNvPr id="0" name=""/>
        <dsp:cNvSpPr/>
      </dsp:nvSpPr>
      <dsp:spPr>
        <a:xfrm>
          <a:off x="0" y="910266"/>
          <a:ext cx="3733184" cy="0"/>
        </a:xfrm>
        <a:prstGeom prst="line">
          <a:avLst/>
        </a:prstGeom>
        <a:solidFill>
          <a:schemeClr val="accent5">
            <a:hueOff val="-3973551"/>
            <a:satOff val="15924"/>
            <a:lumOff val="3451"/>
            <a:alphaOff val="0"/>
          </a:schemeClr>
        </a:solidFill>
        <a:ln w="25400" cap="flat" cmpd="sng" algn="ctr">
          <a:solidFill>
            <a:schemeClr val="accent5">
              <a:hueOff val="-3973551"/>
              <a:satOff val="15924"/>
              <a:lumOff val="345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6E52A65-667D-4AF7-8BF5-ED883E0A8D57}">
      <dsp:nvSpPr>
        <dsp:cNvPr id="0" name=""/>
        <dsp:cNvSpPr/>
      </dsp:nvSpPr>
      <dsp:spPr>
        <a:xfrm>
          <a:off x="0" y="910266"/>
          <a:ext cx="3733184" cy="45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baseline="0" dirty="0"/>
            <a:t>Handover events</a:t>
          </a:r>
          <a:endParaRPr lang="en-US" sz="2200" kern="1200" baseline="0" dirty="0"/>
        </a:p>
      </dsp:txBody>
      <dsp:txXfrm>
        <a:off x="0" y="910266"/>
        <a:ext cx="3733184" cy="454466"/>
      </dsp:txXfrm>
    </dsp:sp>
    <dsp:sp modelId="{780EC638-8448-4034-8019-82A4D0E6B4FC}">
      <dsp:nvSpPr>
        <dsp:cNvPr id="0" name=""/>
        <dsp:cNvSpPr/>
      </dsp:nvSpPr>
      <dsp:spPr>
        <a:xfrm>
          <a:off x="0" y="1364733"/>
          <a:ext cx="3733184" cy="0"/>
        </a:xfrm>
        <a:prstGeom prst="line">
          <a:avLst/>
        </a:prstGeom>
        <a:solidFill>
          <a:schemeClr val="accent5">
            <a:hueOff val="-5960326"/>
            <a:satOff val="23887"/>
            <a:lumOff val="5177"/>
            <a:alphaOff val="0"/>
          </a:schemeClr>
        </a:solidFill>
        <a:ln w="25400" cap="flat" cmpd="sng" algn="ctr">
          <a:solidFill>
            <a:schemeClr val="accent5">
              <a:hueOff val="-5960326"/>
              <a:satOff val="23887"/>
              <a:lumOff val="517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13E312D-6568-4151-8E8C-70644BDA1C4A}">
      <dsp:nvSpPr>
        <dsp:cNvPr id="0" name=""/>
        <dsp:cNvSpPr/>
      </dsp:nvSpPr>
      <dsp:spPr>
        <a:xfrm>
          <a:off x="0" y="1364733"/>
          <a:ext cx="3733184" cy="45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baseline="0" dirty="0"/>
            <a:t>Recruitment and retention</a:t>
          </a:r>
          <a:endParaRPr lang="en-US" sz="2200" kern="1200" baseline="0" dirty="0"/>
        </a:p>
      </dsp:txBody>
      <dsp:txXfrm>
        <a:off x="0" y="1364733"/>
        <a:ext cx="3733184" cy="454466"/>
      </dsp:txXfrm>
    </dsp:sp>
    <dsp:sp modelId="{02F1FD3B-E899-4BB4-A9F7-64B18FFA3C01}">
      <dsp:nvSpPr>
        <dsp:cNvPr id="0" name=""/>
        <dsp:cNvSpPr/>
      </dsp:nvSpPr>
      <dsp:spPr>
        <a:xfrm>
          <a:off x="0" y="1819200"/>
          <a:ext cx="3733184" cy="0"/>
        </a:xfrm>
        <a:prstGeom prst="line">
          <a:avLst/>
        </a:prstGeom>
        <a:solidFill>
          <a:schemeClr val="accent5">
            <a:hueOff val="-7947101"/>
            <a:satOff val="31849"/>
            <a:lumOff val="6902"/>
            <a:alphaOff val="0"/>
          </a:schemeClr>
        </a:solidFill>
        <a:ln w="25400" cap="flat" cmpd="sng" algn="ctr">
          <a:solidFill>
            <a:schemeClr val="accent5">
              <a:hueOff val="-7947101"/>
              <a:satOff val="31849"/>
              <a:lumOff val="690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5C2C27D-BCC2-4057-A517-33638FF22500}">
      <dsp:nvSpPr>
        <dsp:cNvPr id="0" name=""/>
        <dsp:cNvSpPr/>
      </dsp:nvSpPr>
      <dsp:spPr>
        <a:xfrm>
          <a:off x="0" y="1763600"/>
          <a:ext cx="3733184" cy="45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baseline="0" dirty="0"/>
            <a:t>Communication tools</a:t>
          </a:r>
          <a:endParaRPr lang="en-US" sz="2200" kern="1200" baseline="0" dirty="0"/>
        </a:p>
      </dsp:txBody>
      <dsp:txXfrm>
        <a:off x="0" y="1763600"/>
        <a:ext cx="3733184" cy="454466"/>
      </dsp:txXfrm>
    </dsp:sp>
    <dsp:sp modelId="{A7540F14-E13F-4A41-A3AD-07C71C485731}">
      <dsp:nvSpPr>
        <dsp:cNvPr id="0" name=""/>
        <dsp:cNvSpPr/>
      </dsp:nvSpPr>
      <dsp:spPr>
        <a:xfrm>
          <a:off x="0" y="2273667"/>
          <a:ext cx="3733184"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7166940-FF7B-43C4-BBE3-8FFD0AF9DFEA}">
      <dsp:nvSpPr>
        <dsp:cNvPr id="0" name=""/>
        <dsp:cNvSpPr/>
      </dsp:nvSpPr>
      <dsp:spPr>
        <a:xfrm>
          <a:off x="0" y="2273667"/>
          <a:ext cx="3733184" cy="454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baseline="0" dirty="0"/>
            <a:t>All of this drives quality and consensus to excellence</a:t>
          </a:r>
          <a:endParaRPr lang="en-US" sz="2200" kern="1200" baseline="0" dirty="0"/>
        </a:p>
      </dsp:txBody>
      <dsp:txXfrm>
        <a:off x="0" y="2273667"/>
        <a:ext cx="3733184" cy="45446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DAFE7-B3A5-054E-B760-9EC7A9EBF883}" type="datetimeFigureOut">
              <a:rPr lang="en-US" smtClean="0"/>
              <a:pPr/>
              <a:t>8/6/2019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A168A-0AB5-7249-9EA0-71F7DF5A0CDF}" type="slidenum">
              <a:rPr lang="en-US" smtClean="0"/>
              <a:pPr/>
              <a:t>‹#›</a:t>
            </a:fld>
            <a:endParaRPr lang="en-US"/>
          </a:p>
        </p:txBody>
      </p:sp>
    </p:spTree>
    <p:extLst>
      <p:ext uri="{BB962C8B-B14F-4D97-AF65-F5344CB8AC3E}">
        <p14:creationId xmlns:p14="http://schemas.microsoft.com/office/powerpoint/2010/main" val="175683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700" dirty="0"/>
          </a:p>
          <a:p>
            <a:r>
              <a:rPr lang="en-GB" sz="2700" dirty="0"/>
              <a:t>Red = most likely to be severely sectors/LAs to be negatively impacted by No Deal Brexit </a:t>
            </a:r>
          </a:p>
          <a:p>
            <a:endParaRPr lang="en-GB" sz="2700" dirty="0"/>
          </a:p>
          <a:p>
            <a:r>
              <a:rPr lang="en-GB" sz="2700" dirty="0"/>
              <a:t>Amber = likely to be negatively impacted by No Deal Brexit however to a lesser extent than Red </a:t>
            </a:r>
          </a:p>
          <a:p>
            <a:endParaRPr lang="en-GB" sz="2700" dirty="0"/>
          </a:p>
          <a:p>
            <a:r>
              <a:rPr lang="en-GB" sz="2700" dirty="0"/>
              <a:t>Yellow = likely to be negatively impacted by No Deal Brexit, however anticipated to be to a lesser extent than Red/Amber </a:t>
            </a:r>
          </a:p>
        </p:txBody>
      </p:sp>
      <p:sp>
        <p:nvSpPr>
          <p:cNvPr id="4" name="Slide Number Placeholder 3"/>
          <p:cNvSpPr>
            <a:spLocks noGrp="1"/>
          </p:cNvSpPr>
          <p:nvPr>
            <p:ph type="sldNum" sz="quarter" idx="10"/>
          </p:nvPr>
        </p:nvSpPr>
        <p:spPr/>
        <p:txBody>
          <a:bodyPr/>
          <a:lstStyle/>
          <a:p>
            <a:fld id="{A68A168A-0AB5-7249-9EA0-71F7DF5A0CDF}" type="slidenum">
              <a:rPr lang="en-US" smtClean="0"/>
              <a:pPr/>
              <a:t>8</a:t>
            </a:fld>
            <a:endParaRPr lang="en-US"/>
          </a:p>
        </p:txBody>
      </p:sp>
    </p:spTree>
    <p:extLst>
      <p:ext uri="{BB962C8B-B14F-4D97-AF65-F5344CB8AC3E}">
        <p14:creationId xmlns:p14="http://schemas.microsoft.com/office/powerpoint/2010/main" val="23251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7E7708-FB11-4B4F-B771-10349055C4E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2114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45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102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ACHIEVEMENT RATES - In most providers, apprentice achievement rates are on, or above, the national achievement rate for the sector of 73.8%. In a few cases, Independent Training Providers (ITP) have delivered achievement rates which are significantly higher than the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EQUALITY PIs - The proportion of MA starts self-identifying with an impairment, health condition or disability, and for those MA starts from ethnic minorities, is higher than the SDS national benchmark.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CORE SKILLS - They are making good progress towards achieving their core skill components within programmes. In the best centres, core skills are embedded fully and signposted well within awards.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AWARDS - More than a few providers encourage apprentices to enter nationally recognised competitions, which helps to celebrate apprentice achievement. For example, an apprentice from Training Matters was recognised as </a:t>
            </a:r>
            <a:r>
              <a:rPr lang="en-GB" sz="1200" kern="1200" dirty="0" err="1">
                <a:solidFill>
                  <a:schemeClr val="tx1"/>
                </a:solidFill>
                <a:effectLst/>
                <a:latin typeface="+mn-lt"/>
                <a:ea typeface="+mn-ea"/>
                <a:cs typeface="+mn-cs"/>
              </a:rPr>
              <a:t>SDS’s</a:t>
            </a:r>
            <a:r>
              <a:rPr lang="en-GB" sz="1200" kern="1200" dirty="0">
                <a:solidFill>
                  <a:schemeClr val="tx1"/>
                </a:solidFill>
                <a:effectLst/>
                <a:latin typeface="+mn-lt"/>
                <a:ea typeface="+mn-ea"/>
                <a:cs typeface="+mn-cs"/>
              </a:rPr>
              <a:t> Scotland’s Apprentice of the Year 2017.</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Babcock Training was voted the winner of the Scottish Training Federation’s 2018 Provider of Quality Training award, and GO@L Training was shortlisted for the SDS 2018 MA award for Small to Medium Sized Enterprises.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All colleges and ITPs place a strong emphasis on health and safety practices and legislation.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56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All colleges and ITPs offer a </a:t>
            </a:r>
            <a:r>
              <a:rPr lang="en-GB" sz="1200" b="1" u="sng" kern="1200" dirty="0">
                <a:solidFill>
                  <a:schemeClr val="tx1"/>
                </a:solidFill>
                <a:effectLst/>
                <a:latin typeface="+mn-lt"/>
                <a:ea typeface="+mn-ea"/>
                <a:cs typeface="+mn-cs"/>
              </a:rPr>
              <a:t>comprehensive induction programme </a:t>
            </a:r>
            <a:r>
              <a:rPr lang="en-GB" sz="1200" kern="1200" dirty="0">
                <a:solidFill>
                  <a:schemeClr val="tx1"/>
                </a:solidFill>
                <a:effectLst/>
                <a:latin typeface="+mn-lt"/>
                <a:ea typeface="+mn-ea"/>
                <a:cs typeface="+mn-cs"/>
              </a:rPr>
              <a:t>for apprentices. These programmes are effective in ensuring that candidates understand clearly what is involved in their programme and what types of activities they will be undertaking. For example, DiMaggio’s Restaurant Group have a Declaration of Intent, signed by candidates, which sets out the responsibilities of candidates, employers and assessors and provides a firm idea of what is involved in the programme for apprentices.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ASSESSORS VISIT APPRENTICES - All assessors plan their engagements flexibly to meet the needs of apprentices, including working around rotas and timings in their work places, to ensure candidate evidence can be gathered effectively.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Assessors visit apprentices regularly, which maintains relationships with apprentices and employers, and provides a focus on apprentice progress. Apprentices and employers prepare well for these discussions during progress reviews with assessors.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EMPLOYERS - Almost all employers consider that the programme is adding value to their business and meeting their needs well. They feel that apprentices are more committed to their role, than those entering employment through traditional qualification routes. Those providers which work throughout Scotland, and in particular in remote rural locations, support apprentices well and ensure regular progress visits take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DELIVERY OF TRAINING - Overall, providers deliver programmes well, which are designed in conjunction with employers and support apprentices to improve their skills and enhance their qualifications. They provide suitable career progression and help ensure employers develop a skilled workforce which meets their needs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TRAINING PLANS - Overall, training plans for apprentices are developed in conjunction with employers and apprentices. Optional units are agreed jointly with employers and apprentices. This aligns well apprentices’ learning experiences and the development of skills, with the business need within their employers.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4438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QUALITY</a:t>
            </a:r>
            <a:r>
              <a:rPr lang="en-GB" sz="1200" kern="1200" baseline="0" dirty="0">
                <a:solidFill>
                  <a:schemeClr val="tx1"/>
                </a:solidFill>
                <a:effectLst/>
                <a:latin typeface="+mn-lt"/>
                <a:ea typeface="+mn-ea"/>
                <a:cs typeface="+mn-cs"/>
              </a:rPr>
              <a:t> OF RESOURCES - </a:t>
            </a:r>
            <a:r>
              <a:rPr lang="en-GB" sz="1200" kern="1200" dirty="0">
                <a:solidFill>
                  <a:schemeClr val="tx1"/>
                </a:solidFill>
                <a:effectLst/>
                <a:latin typeface="+mn-lt"/>
                <a:ea typeface="+mn-ea"/>
                <a:cs typeface="+mn-cs"/>
              </a:rPr>
              <a:t>Most assessors adopt a flexible approach to gathering evidence from candidates. Many apprentices are encouraged to use mobile devices to provide relevant evidence, which aids the completion of their portfolios and develops their ICT skills.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availability of high quality dedicated online resources within ePortfolios is valued highly by apprentices. For example, at MGT, the use of ePortfolios assists the delivery of the qualifications and the communication of candidates progress. Assessors can review evidence before a review meeting and make best use of the time spent with the candidates.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QUESTIONING AND CHALLENGE - Almost all assessors in colleges and ITPs use a good range of effective questioning techniques to gauge knowledge and understanding and ensure apprentices are making good progress. They know their apprentices, and their work contexts well, and observation of apprentices activities are carried out in appropriate contexts to support the gathering of evidence.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Most apprentices are suitably challenged by assessors and are often encouraged to stretch themselves to gain further knowledge and skills.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ASSESSORS</a:t>
            </a:r>
            <a:r>
              <a:rPr lang="en-GB" sz="120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In general, assessors are highly qualified and use their extensive experience of the industry effectively, to support apprentices as they progress through their qualifications. For example, in ITPs, assessors regularly identify and access modern work practices and career and lifelong professional learning sessions to ensure their skills and knowledge are current and industry standard.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Almost all assessors develop positive relationships with candidates and employers. Assessors are very approachable and flexible, and build the confidence of apprentices through positive engagement and encouragement.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JOINT</a:t>
            </a:r>
            <a:r>
              <a:rPr lang="en-GB" sz="1200" kern="1200" baseline="0" dirty="0">
                <a:solidFill>
                  <a:schemeClr val="tx1"/>
                </a:solidFill>
                <a:effectLst/>
                <a:latin typeface="+mn-lt"/>
                <a:ea typeface="+mn-ea"/>
                <a:cs typeface="+mn-cs"/>
              </a:rPr>
              <a:t> EVALUATION - </a:t>
            </a:r>
            <a:r>
              <a:rPr lang="en-GB" sz="1200" kern="1200" dirty="0">
                <a:solidFill>
                  <a:schemeClr val="tx1"/>
                </a:solidFill>
                <a:effectLst/>
                <a:latin typeface="+mn-lt"/>
                <a:ea typeface="+mn-ea"/>
                <a:cs typeface="+mn-cs"/>
              </a:rPr>
              <a:t>In most programmes, employers and apprentices actively contribute to the evaluation of the delivery of programmes. They comment positively on the communication between them and the providers.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4220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Overall, providers have strong employer and strategic links which ensures programmes are industry relevant. In doing so, their programmes align well to the needs of the sector.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Almost all providers communicate effectively to staff their vision in relation to the importance of the Hospitality industry to the Scottish economy and the values and aims of delivering high quality training to apprentices. </a:t>
            </a:r>
            <a:endParaRPr lang="en-GB" dirty="0">
              <a:effectLst/>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most providers, key business performance information is communicated well to all staff, particularly contract performance against targets. This knowledge helps the staff to plan their activities with employers and apprentices more effectively.</a:t>
            </a:r>
            <a:endParaRPr lang="en-GB" dirty="0">
              <a:effectLst/>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Team working across staff in almost all of the providers is strong. All staff are highly motivated and engaged in their work, and are committed to delivering high-quality training experiences for apprentices, which meet employer needs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ON THE JOB EXPERIENCES - </a:t>
            </a:r>
            <a:r>
              <a:rPr lang="en-GB" dirty="0"/>
              <a:t>In all on-the-job training activities, assessors are supported well by managers to provide high-quality training experiences and effective support for apprentices.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t>SELF EVALUATION - </a:t>
            </a:r>
            <a:r>
              <a:rPr lang="en-GB" sz="1200" kern="1200" dirty="0">
                <a:solidFill>
                  <a:schemeClr val="tx1"/>
                </a:solidFill>
                <a:effectLst/>
                <a:latin typeface="+mn-lt"/>
                <a:ea typeface="+mn-ea"/>
                <a:cs typeface="+mn-cs"/>
              </a:rPr>
              <a:t>In almost all providers, there is a strong commitment to self-evaluation leading to improving outcomes for apprentices. They react promptly as a result of feedback received from apprentices and employers.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Most providers actively encourage staff to share examples of best practice. Approaches to internal verification are developed well and there are regular staff meetings, which staff value highly.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624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342900" indent="-342900">
              <a:buFont typeface="Arial" panose="020B0604020202020204" pitchFamily="34" charset="0"/>
              <a:buChar char="•"/>
            </a:pPr>
            <a:r>
              <a:rPr lang="en-GB" dirty="0"/>
              <a:t>PROVIDERS - A few providers are performing significantly below the SDS national achievement rate of 73.8% for hospitality programmes, and one provider has been unable to fulfil their SDS contractual obligations for apprentice starts. </a:t>
            </a:r>
          </a:p>
          <a:p>
            <a:pPr marL="342900" indent="-342900">
              <a:buFont typeface="Arial" panose="020B0604020202020204" pitchFamily="34" charset="0"/>
              <a:buChar char="•"/>
            </a:pPr>
            <a:r>
              <a:rPr lang="en-GB" dirty="0"/>
              <a:t>GENDER - More than a few providers are not sufficiently proactive in addressing gender imbalance in programmes, and do not benchmark their recruitment statistics against national targets. </a:t>
            </a:r>
          </a:p>
          <a:p>
            <a:pPr marL="342900" indent="-342900">
              <a:buFont typeface="Arial" panose="020B0604020202020204" pitchFamily="34" charset="0"/>
              <a:buChar char="•"/>
            </a:pPr>
            <a:r>
              <a:rPr lang="en-GB" sz="1200" b="0" i="0" u="none" strike="noStrike" kern="1200" baseline="0" dirty="0">
                <a:solidFill>
                  <a:schemeClr val="tx1"/>
                </a:solidFill>
                <a:latin typeface="+mn-lt"/>
                <a:ea typeface="+mn-ea"/>
                <a:cs typeface="+mn-cs"/>
              </a:rPr>
              <a:t>CHALLENGE - In a few providers, apprentices did not receive sufficient challenge to extend their knowledge and skills. For a few apprentices, this lack of challenge within extension activities and progression opportunities, demotivates them. </a:t>
            </a:r>
          </a:p>
          <a:p>
            <a:pPr marL="342900" indent="-342900">
              <a:buFont typeface="Arial" panose="020B0604020202020204" pitchFamily="34" charset="0"/>
              <a:buChar char="•"/>
            </a:pPr>
            <a:r>
              <a:rPr lang="en-GB" sz="1200" b="0" i="0" u="none" strike="noStrike" kern="1200" baseline="0" dirty="0">
                <a:solidFill>
                  <a:schemeClr val="tx1"/>
                </a:solidFill>
                <a:latin typeface="+mn-lt"/>
                <a:ea typeface="+mn-ea"/>
                <a:cs typeface="+mn-cs"/>
              </a:rPr>
              <a:t>CORE SKILLS - Not all apprentices understand the relevance of core skills within their programme - In more than a few centres, opportunities to reinforce core skills development are not contextualised, and apprentices therefore fail to see the relevance of core skills within their overall MA programme. </a:t>
            </a:r>
          </a:p>
          <a:p>
            <a:pPr marL="342900" indent="-342900">
              <a:buFont typeface="Arial" panose="020B0604020202020204" pitchFamily="34" charset="0"/>
              <a:buChar char="•"/>
            </a:pPr>
            <a:r>
              <a:rPr lang="en-GB" sz="1200" b="0" i="0" u="none" strike="noStrike" kern="1200" baseline="0" dirty="0">
                <a:solidFill>
                  <a:schemeClr val="tx1"/>
                </a:solidFill>
                <a:latin typeface="+mn-lt"/>
                <a:ea typeface="+mn-ea"/>
                <a:cs typeface="+mn-cs"/>
              </a:rPr>
              <a:t>EMPLOYER LINKS - In a few providers, employers have limited communication with college staff and find it frustrating not to discuss the design of the programme, to better reflect the needs of their business and the progress of apprentices. In a few providers, apprentices and employers had no formal opportunities to feedback directly on their programme and were rarely involved in progress review discussions. A few employers would appreciate more effective communication from their provider. This restricts opportunities for employers to influence programmes which lead to improvement in training. For example, in a few providers, there are no systematic arrangements in place to gather feedback from employers about their experiences or levels of satisfaction, to inform improvements. </a:t>
            </a:r>
          </a:p>
          <a:p>
            <a:pPr marL="342900" indent="-34290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342900" indent="-34290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342900" indent="-34290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342900" indent="-342900">
              <a:buFont typeface="Arial" panose="020B0604020202020204" pitchFamily="34" charset="0"/>
              <a:buChar char="•"/>
            </a:pPr>
            <a:endParaRPr lang="en-GB" dirty="0"/>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527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RESOURCES - </a:t>
            </a:r>
            <a:r>
              <a:rPr lang="en-GB" sz="1200" b="0" i="0" u="none" strike="noStrike" kern="1200" baseline="0" dirty="0">
                <a:solidFill>
                  <a:schemeClr val="tx1"/>
                </a:solidFill>
                <a:latin typeface="+mn-lt"/>
                <a:ea typeface="+mn-ea"/>
                <a:cs typeface="+mn-cs"/>
              </a:rPr>
              <a:t>A few providers did not provide appropriate learning resources for the apprentices. For example, a kitchen in one provider did not reflect current industry standards, and in another provider, the ICT facilities were poor.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SELF EVALUATION - In a few providers, there are insufficient formal opportunities for staff to reflect meaningfully on the experiences of apprentices, or plan for improvement more generally.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GOVERNMENT STRATEGIES - For a few providers, there is insufficient engagement with partners such as the local DYW group, or wider trade associations, to deliver actions from the Scottish Government’s Youth Employment Strategy.  In a few providers, strategies for engaging fully with schools to develop a pipeline for pupils to undertake apprenticeships are underdeveloped.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FEEDBACK - In a few providers, the use of formal arrangements for gathering employer and apprentice views are not always used systematically to identify and inform improvement themes.  For a few providers, communication links between the Business Development Unit and the programme area, were insufficient, and employer feedback was not sought or utilised effectively to make improvements in the programme.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339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Work with Her Majesty’s Inspectors (HMI) and SDS staff to promote the practices from those centres with excellent grades, across all of the providers in the sector;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Further develop strategies that respond appropriately to national priorities, such as DYW;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Continue to improve the achievement rates for hospitality apprentices to at least the national average in the sector.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Take action to contextualise and highlight the relevance of core skills within programmes and ensure apprentices recognise fully how they are developing their core skills;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Improve formal communication with employers to ensure they fully understand the structure of the programme, the role they have in supporting apprentices within the programme, and the progress of their apprentices;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Continue to develop strategies to ensure applicants from under-represented groups apply and are recruited to programmes; and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Establish formal mechanisms for apprentices and employers to influence improvements in the programmes.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98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207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099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014363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08170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78700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87780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8512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854057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16599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Start off by saying how we will work together today. There are 2 points (at least within the presentation ) to discuss and question with the focus on clarifying what you want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14B43-E152-4087-9520-A2325DDCCC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359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278CD0-3605-49C8-9CC6-418501E71C47}" type="slidenum">
              <a:rPr kumimoji="0" lang="en-GB" sz="1200" b="0" i="0" u="none" strike="noStrike" kern="1200" cap="none" spc="0" normalizeH="0" baseline="0" noProof="0">
                <a:ln>
                  <a:noFill/>
                </a:ln>
                <a:solidFill>
                  <a:prstClr val="black"/>
                </a:solidFill>
                <a:effectLst/>
                <a:uLnTx/>
                <a:uFillTx/>
                <a:latin typeface="Arial" charset="0"/>
                <a:ea typeface="ＭＳ Ｐゴシック" pitchFamily="8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80" charset="-128"/>
              <a:cs typeface="+mn-cs"/>
            </a:endParaRPr>
          </a:p>
        </p:txBody>
      </p:sp>
    </p:spTree>
    <p:extLst>
      <p:ext uri="{BB962C8B-B14F-4D97-AF65-F5344CB8AC3E}">
        <p14:creationId xmlns:p14="http://schemas.microsoft.com/office/powerpoint/2010/main" val="392880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front cover page and can only be used once. Use the corresponding</a:t>
            </a:r>
            <a:r>
              <a:rPr lang="en-US" baseline="0" dirty="0"/>
              <a:t> </a:t>
            </a:r>
            <a:r>
              <a:rPr lang="en-US" b="1" baseline="0" dirty="0"/>
              <a:t>green</a:t>
            </a:r>
            <a:r>
              <a:rPr lang="en-US" baseline="0" dirty="0"/>
              <a:t> internal and back pages if you are using this page. </a:t>
            </a:r>
            <a:r>
              <a:rPr lang="en-US" dirty="0"/>
              <a:t>You may add a title and a subtitle if needed only. Do</a:t>
            </a:r>
            <a:r>
              <a:rPr lang="en-US" baseline="0" dirty="0"/>
              <a:t> not add anything else or move elements around.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374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600" dirty="0"/>
              <a:t>Currently undertaking the review</a:t>
            </a:r>
            <a:r>
              <a:rPr lang="en-GB" sz="1600" baseline="0" dirty="0"/>
              <a:t> of Social services, children and young people.</a:t>
            </a:r>
            <a:endParaRPr lang="en-GB"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47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44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648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25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60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71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g 5">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575" y="930320"/>
            <a:ext cx="7515625" cy="1143000"/>
          </a:xfrm>
        </p:spPr>
        <p:txBody>
          <a:bodyPr/>
          <a:lstStyle/>
          <a:p>
            <a:r>
              <a:rPr lang="en-US"/>
              <a:t>Click to edit Master title style</a:t>
            </a:r>
            <a:endParaRPr lang="en-GB"/>
          </a:p>
        </p:txBody>
      </p:sp>
      <p:sp>
        <p:nvSpPr>
          <p:cNvPr id="3" name="Content Placeholder 2"/>
          <p:cNvSpPr>
            <a:spLocks noGrp="1"/>
          </p:cNvSpPr>
          <p:nvPr>
            <p:ph idx="1"/>
          </p:nvPr>
        </p:nvSpPr>
        <p:spPr>
          <a:xfrm>
            <a:off x="663575" y="2901600"/>
            <a:ext cx="7558825"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663575" y="2008188"/>
            <a:ext cx="7573225"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04611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hasCustomPrompt="1"/>
          </p:nvPr>
        </p:nvSpPr>
        <p:spPr/>
        <p:txBody>
          <a:bodyPr/>
          <a:lstStyle>
            <a:lvl1pPr>
              <a:defRPr b="0" baseline="0"/>
            </a:lvl1pPr>
            <a:lvl2pPr marL="557213" indent="-214313">
              <a:buFont typeface="Arial"/>
              <a:buChar char="•"/>
              <a:defRPr/>
            </a:lvl2pPr>
            <a:lvl3pPr marL="942975" indent="-257175">
              <a:buFont typeface="Lucida Grande"/>
              <a:buChar char="-"/>
              <a:defRPr/>
            </a:lvl3pPr>
            <a:lvl4pPr marL="1285875" indent="-257175">
              <a:buClr>
                <a:srgbClr val="00ABB5"/>
              </a:buClr>
              <a:buFont typeface="Wingdings" charset="2"/>
              <a:buChar char="Ø"/>
              <a:defRPr/>
            </a:lvl4pPr>
            <a:lvl5pPr marL="1628775" indent="-257175">
              <a:buClr>
                <a:srgbClr val="00ABB5"/>
              </a:buClr>
              <a:buFont typeface="Lucida Grande"/>
              <a:buChar char="-"/>
              <a:defRPr/>
            </a:lvl5pPr>
            <a:lvl6pPr>
              <a:buClr>
                <a:srgbClr val="00ABB5"/>
              </a:buClr>
              <a:defRPr/>
            </a:lvl6pPr>
          </a:lstStyle>
          <a:p>
            <a:pPr lvl="0"/>
            <a:r>
              <a:rPr lang="en-US" dirty="0"/>
              <a:t>Main body style like this and leading into bullets:</a:t>
            </a:r>
          </a:p>
          <a:p>
            <a:pPr lvl="1"/>
            <a:r>
              <a:rPr lang="en-US" dirty="0"/>
              <a:t>First level bullet</a:t>
            </a:r>
          </a:p>
          <a:p>
            <a:pPr lvl="2"/>
            <a:r>
              <a:rPr lang="en-US" dirty="0"/>
              <a:t>Second level bullet</a:t>
            </a:r>
          </a:p>
          <a:p>
            <a:pPr lvl="3"/>
            <a:r>
              <a:rPr lang="en-US" dirty="0"/>
              <a:t>Third level bullet</a:t>
            </a:r>
          </a:p>
          <a:p>
            <a:pPr lvl="4"/>
            <a:r>
              <a:rPr lang="en-US" dirty="0"/>
              <a:t>Fourth level</a:t>
            </a:r>
          </a:p>
          <a:p>
            <a:pPr lvl="5"/>
            <a:r>
              <a:rPr lang="en-US" dirty="0"/>
              <a:t>Fifth level</a:t>
            </a:r>
            <a:endParaRPr lang="en-GB" dirty="0"/>
          </a:p>
        </p:txBody>
      </p:sp>
      <p:cxnSp>
        <p:nvCxnSpPr>
          <p:cNvPr id="6" name="Straight Connector 5"/>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37717" y="6307283"/>
            <a:ext cx="206389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mn-cs"/>
              </a:rPr>
              <a:t>MA Hospitality event 21 May 2019</a:t>
            </a:r>
          </a:p>
        </p:txBody>
      </p:sp>
      <p:sp>
        <p:nvSpPr>
          <p:cNvPr id="8" name="TextBox 7"/>
          <p:cNvSpPr txBox="1"/>
          <p:nvPr userDrawn="1"/>
        </p:nvSpPr>
        <p:spPr>
          <a:xfrm>
            <a:off x="6724217" y="6301465"/>
            <a:ext cx="206389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ABB5"/>
                </a:solidFill>
                <a:effectLst/>
                <a:uLnTx/>
                <a:uFillTx/>
                <a:latin typeface="Arial"/>
                <a:ea typeface="+mn-ea"/>
                <a:cs typeface="+mn-cs"/>
              </a:rPr>
              <a:t>Transforming lives through learning</a:t>
            </a:r>
          </a:p>
        </p:txBody>
      </p:sp>
    </p:spTree>
    <p:extLst>
      <p:ext uri="{BB962C8B-B14F-4D97-AF65-F5344CB8AC3E}">
        <p14:creationId xmlns:p14="http://schemas.microsoft.com/office/powerpoint/2010/main" val="2067181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cxnSp>
        <p:nvCxnSpPr>
          <p:cNvPr id="2" name="Straight Connector 1"/>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437717" y="6307283"/>
            <a:ext cx="206389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mn-cs"/>
              </a:rPr>
              <a:t>Document title</a:t>
            </a:r>
          </a:p>
        </p:txBody>
      </p:sp>
      <p:sp>
        <p:nvSpPr>
          <p:cNvPr id="4" name="TextBox 3"/>
          <p:cNvSpPr txBox="1"/>
          <p:nvPr userDrawn="1"/>
        </p:nvSpPr>
        <p:spPr>
          <a:xfrm>
            <a:off x="6724217" y="6301465"/>
            <a:ext cx="206389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ABB5"/>
                </a:solidFill>
                <a:effectLst/>
                <a:uLnTx/>
                <a:uFillTx/>
                <a:latin typeface="Arial"/>
                <a:ea typeface="+mn-ea"/>
                <a:cs typeface="+mn-cs"/>
              </a:rPr>
              <a:t>Transforming lives through learning</a:t>
            </a:r>
          </a:p>
        </p:txBody>
      </p:sp>
    </p:spTree>
    <p:extLst>
      <p:ext uri="{BB962C8B-B14F-4D97-AF65-F5344CB8AC3E}">
        <p14:creationId xmlns:p14="http://schemas.microsoft.com/office/powerpoint/2010/main" val="225601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7" y="6307283"/>
            <a:ext cx="206389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mn-cs"/>
              </a:rPr>
              <a:t>Document title</a:t>
            </a:r>
          </a:p>
        </p:txBody>
      </p:sp>
      <p:sp>
        <p:nvSpPr>
          <p:cNvPr id="6" name="TextBox 5"/>
          <p:cNvSpPr txBox="1"/>
          <p:nvPr userDrawn="1"/>
        </p:nvSpPr>
        <p:spPr>
          <a:xfrm>
            <a:off x="6724217" y="6301465"/>
            <a:ext cx="206389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ABB5"/>
                </a:solidFill>
                <a:effectLst/>
                <a:uLnTx/>
                <a:uFillTx/>
                <a:latin typeface="Arial"/>
                <a:ea typeface="+mn-ea"/>
                <a:cs typeface="+mn-cs"/>
              </a:rPr>
              <a:t>Transforming lives through learning</a:t>
            </a:r>
          </a:p>
        </p:txBody>
      </p:sp>
    </p:spTree>
    <p:extLst>
      <p:ext uri="{BB962C8B-B14F-4D97-AF65-F5344CB8AC3E}">
        <p14:creationId xmlns:p14="http://schemas.microsoft.com/office/powerpoint/2010/main" val="944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solidFill>
            <a:schemeClr val="bg1">
              <a:lumMod val="95000"/>
            </a:schemeClr>
          </a:solidFill>
        </p:spPr>
        <p:txBody>
          <a:bodyPr>
            <a:normAutofit/>
          </a:bodyPr>
          <a:lstStyle>
            <a:lvl1pPr>
              <a:defRPr sz="1050"/>
            </a:lvl1pPr>
          </a:lstStyle>
          <a:p>
            <a:endParaRPr lang="en-US"/>
          </a:p>
        </p:txBody>
      </p:sp>
    </p:spTree>
    <p:extLst>
      <p:ext uri="{BB962C8B-B14F-4D97-AF65-F5344CB8AC3E}">
        <p14:creationId xmlns:p14="http://schemas.microsoft.com/office/powerpoint/2010/main" val="2344822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0" y="0"/>
            <a:ext cx="4572000" cy="6858000"/>
          </a:xfrm>
          <a:solidFill>
            <a:schemeClr val="bg1">
              <a:lumMod val="95000"/>
            </a:schemeClr>
          </a:solidFill>
        </p:spPr>
        <p:txBody>
          <a:bodyPr>
            <a:normAutofit/>
          </a:bodyPr>
          <a:lstStyle>
            <a:lvl1pPr>
              <a:defRPr sz="1050"/>
            </a:lvl1pPr>
          </a:lstStyle>
          <a:p>
            <a:endParaRPr lang="en-US"/>
          </a:p>
        </p:txBody>
      </p:sp>
    </p:spTree>
    <p:extLst>
      <p:ext uri="{BB962C8B-B14F-4D97-AF65-F5344CB8AC3E}">
        <p14:creationId xmlns:p14="http://schemas.microsoft.com/office/powerpoint/2010/main" val="296226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04BA47-72AF-404E-B985-4327F42A87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CF8A-4840-403A-9B2F-6D97F1CC378E}"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8119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04BA47-72AF-404E-B985-4327F42A87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CF8A-4840-403A-9B2F-6D97F1CC378E}"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91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04BA47-72AF-404E-B985-4327F42A87A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CF8A-4840-403A-9B2F-6D97F1CC378E}"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905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08BBF72-7799-4438-A1D6-884A05973AD9}" type="datetime1">
              <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8/6/2019</a:t>
            </a:fld>
            <a:endParaRPr kumimoji="0" lang="en-US" sz="1200" b="0" i="0" u="none" strike="noStrike" kern="1200" cap="none" spc="0" normalizeH="0" baseline="0" noProof="0" dirty="0">
              <a:ln>
                <a:noFill/>
              </a:ln>
              <a:solidFill>
                <a:srgbClr val="898989"/>
              </a:solidFill>
              <a:effectLst/>
              <a:uLnTx/>
              <a:uFillTx/>
              <a:latin typeface="Calibri" pitchFamily="80" charset="0"/>
              <a:ea typeface="ＭＳ Ｐゴシック" pitchFamily="80"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FFF081F-F4E3-49F0-B669-CBA854B6A3A7}" type="slidenum">
              <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898989"/>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1871672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E31DD1C-EE19-421C-AA6E-D44F4585ADBB}" type="datetime1">
              <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8/6/2019</a:t>
            </a:fld>
            <a:endParaRPr kumimoji="0" lang="en-US" sz="1200" b="0" i="0" u="none" strike="noStrike" kern="1200" cap="none" spc="0" normalizeH="0" baseline="0" noProof="0" dirty="0">
              <a:ln>
                <a:noFill/>
              </a:ln>
              <a:solidFill>
                <a:srgbClr val="898989"/>
              </a:solidFill>
              <a:effectLst/>
              <a:uLnTx/>
              <a:uFillTx/>
              <a:latin typeface="Calibri" pitchFamily="80" charset="0"/>
              <a:ea typeface="ＭＳ Ｐゴシック" pitchFamily="80"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1DBFF85-899E-4CA2-9070-8FC588DA4402}" type="slidenum">
              <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898989"/>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351583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E5FA145-AE24-479B-AB03-4208BB4808A1}" type="datetime1">
              <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8/6/2019</a:t>
            </a:fld>
            <a:endParaRPr kumimoji="0" lang="en-US" sz="1200" b="0" i="0" u="none" strike="noStrike" kern="1200" cap="none" spc="0" normalizeH="0" baseline="0" noProof="0" dirty="0">
              <a:ln>
                <a:noFill/>
              </a:ln>
              <a:solidFill>
                <a:srgbClr val="898989"/>
              </a:solidFill>
              <a:effectLst/>
              <a:uLnTx/>
              <a:uFillTx/>
              <a:latin typeface="Calibri" pitchFamily="80" charset="0"/>
              <a:ea typeface="ＭＳ Ｐゴシック" pitchFamily="80"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21A4DD2-4541-4CCC-9B10-1B270048B95C}" type="slidenum">
              <a:rPr kumimoji="0" lang="en-US" sz="1200" b="0" i="0" u="none" strike="noStrike" kern="1200" cap="none" spc="0" normalizeH="0" baseline="0" noProof="0">
                <a:ln>
                  <a:noFill/>
                </a:ln>
                <a:solidFill>
                  <a:srgbClr val="898989"/>
                </a:solidFill>
                <a:effectLst/>
                <a:uLnTx/>
                <a:uFillTx/>
                <a:latin typeface="Calibri" pitchFamily="80" charset="0"/>
                <a:ea typeface="ＭＳ Ｐゴシック" pitchFamily="8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898989"/>
              </a:solidFill>
              <a:effectLst/>
              <a:uLnTx/>
              <a:uFillTx/>
              <a:latin typeface="Calibri" pitchFamily="80" charset="0"/>
              <a:ea typeface="ＭＳ Ｐゴシック" pitchFamily="80" charset="-128"/>
              <a:cs typeface="+mn-cs"/>
            </a:endParaRPr>
          </a:p>
        </p:txBody>
      </p:sp>
    </p:spTree>
    <p:extLst>
      <p:ext uri="{BB962C8B-B14F-4D97-AF65-F5344CB8AC3E}">
        <p14:creationId xmlns:p14="http://schemas.microsoft.com/office/powerpoint/2010/main" val="91065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9D0503-394C-43E2-89CA-440DFA1BF40E}" type="datetimeFigureOut">
              <a:rPr lang="en-GB" smtClean="0"/>
              <a:pPr/>
              <a:t>06/08/2019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2.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D0503-394C-43E2-89CA-440DFA1BF40E}" type="datetimeFigureOut">
              <a:rPr lang="en-GB" smtClean="0"/>
              <a:pPr/>
              <a:t>06/08/2019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7D589-7317-49A9-B911-C562C699BBC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00063" y="830263"/>
            <a:ext cx="8127729"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8" name="Rectangle 3"/>
          <p:cNvSpPr>
            <a:spLocks noGrp="1" noChangeArrowheads="1"/>
          </p:cNvSpPr>
          <p:nvPr>
            <p:ph type="body" idx="1"/>
          </p:nvPr>
        </p:nvSpPr>
        <p:spPr bwMode="auto">
          <a:xfrm>
            <a:off x="514351" y="1887538"/>
            <a:ext cx="811344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Main body style like this and leading into bullets:</a:t>
            </a:r>
          </a:p>
          <a:p>
            <a:pPr lvl="1"/>
            <a:r>
              <a:rPr lang="en-US" dirty="0"/>
              <a:t>First level bullet</a:t>
            </a:r>
          </a:p>
          <a:p>
            <a:pPr lvl="2"/>
            <a:r>
              <a:rPr lang="en-US" dirty="0"/>
              <a:t>Second level bullet</a:t>
            </a:r>
          </a:p>
          <a:p>
            <a:pPr lvl="3"/>
            <a:r>
              <a:rPr lang="en-US" dirty="0"/>
              <a:t>Third level bullet</a:t>
            </a:r>
          </a:p>
          <a:p>
            <a:pPr lvl="4"/>
            <a:r>
              <a:rPr lang="en-US" dirty="0"/>
              <a:t>Fourth level</a:t>
            </a:r>
          </a:p>
          <a:p>
            <a:pPr lvl="5"/>
            <a:r>
              <a:rPr lang="en-US" dirty="0"/>
              <a:t>Fifth level</a:t>
            </a:r>
            <a:endParaRPr lang="en-GB" dirty="0"/>
          </a:p>
        </p:txBody>
      </p:sp>
      <p:sp>
        <p:nvSpPr>
          <p:cNvPr id="1029" name="Text Box 7"/>
          <p:cNvSpPr txBox="1">
            <a:spLocks noChangeArrowheads="1"/>
          </p:cNvSpPr>
          <p:nvPr/>
        </p:nvSpPr>
        <p:spPr bwMode="auto">
          <a:xfrm>
            <a:off x="5251433" y="6304472"/>
            <a:ext cx="33845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sz="900" dirty="0">
                <a:solidFill>
                  <a:srgbClr val="00ABB5"/>
                </a:solidFill>
              </a:rPr>
              <a:t>Transforming lives through learning</a:t>
            </a:r>
          </a:p>
        </p:txBody>
      </p:sp>
      <p:sp>
        <p:nvSpPr>
          <p:cNvPr id="1030" name="Picture 9" descr="Education Scotland White (higher res)"/>
          <p:cNvSpPr>
            <a:spLocks noChangeAspect="1" noChangeArrowheads="1"/>
          </p:cNvSpPr>
          <p:nvPr/>
        </p:nvSpPr>
        <p:spPr bwMode="auto">
          <a:xfrm>
            <a:off x="7019925" y="5892800"/>
            <a:ext cx="1619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350"/>
          </a:p>
        </p:txBody>
      </p:sp>
      <p:cxnSp>
        <p:nvCxnSpPr>
          <p:cNvPr id="3" name="Straight Connector 2"/>
          <p:cNvCxnSpPr>
            <a:endCxn id="1030" idx="3"/>
          </p:cNvCxnSpPr>
          <p:nvPr userDrawn="1"/>
        </p:nvCxnSpPr>
        <p:spPr>
          <a:xfrm flipV="1">
            <a:off x="507517" y="6216650"/>
            <a:ext cx="8131658"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userDrawn="1"/>
        </p:nvSpPr>
        <p:spPr bwMode="auto">
          <a:xfrm>
            <a:off x="440445" y="6304472"/>
            <a:ext cx="33845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GB" sz="900" dirty="0">
                <a:solidFill>
                  <a:schemeClr val="tx1">
                    <a:lumMod val="50000"/>
                    <a:lumOff val="50000"/>
                  </a:schemeClr>
                </a:solidFill>
              </a:rPr>
              <a:t>Document title</a:t>
            </a:r>
          </a:p>
        </p:txBody>
      </p:sp>
    </p:spTree>
    <p:extLst>
      <p:ext uri="{BB962C8B-B14F-4D97-AF65-F5344CB8AC3E}">
        <p14:creationId xmlns:p14="http://schemas.microsoft.com/office/powerpoint/2010/main" val="35240953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rtl="0" eaLnBrk="1" fontAlgn="base" hangingPunct="1">
        <a:spcBef>
          <a:spcPct val="0"/>
        </a:spcBef>
        <a:spcAft>
          <a:spcPct val="0"/>
        </a:spcAft>
        <a:defRPr sz="2250" b="1">
          <a:solidFill>
            <a:srgbClr val="00ABB5"/>
          </a:solidFill>
          <a:latin typeface="+mj-lt"/>
          <a:ea typeface="+mj-ea"/>
          <a:cs typeface="+mj-cs"/>
        </a:defRPr>
      </a:lvl1pPr>
      <a:lvl2pPr algn="l" rtl="0" eaLnBrk="1" fontAlgn="base" hangingPunct="1">
        <a:spcBef>
          <a:spcPct val="0"/>
        </a:spcBef>
        <a:spcAft>
          <a:spcPct val="0"/>
        </a:spcAft>
        <a:defRPr sz="2250" b="1">
          <a:solidFill>
            <a:srgbClr val="000000"/>
          </a:solidFill>
          <a:latin typeface="Arial" charset="0"/>
          <a:cs typeface="Arial" charset="0"/>
        </a:defRPr>
      </a:lvl2pPr>
      <a:lvl3pPr algn="l" rtl="0" eaLnBrk="1" fontAlgn="base" hangingPunct="1">
        <a:spcBef>
          <a:spcPct val="0"/>
        </a:spcBef>
        <a:spcAft>
          <a:spcPct val="0"/>
        </a:spcAft>
        <a:defRPr sz="2250" b="1">
          <a:solidFill>
            <a:srgbClr val="000000"/>
          </a:solidFill>
          <a:latin typeface="Arial" charset="0"/>
          <a:cs typeface="Arial" charset="0"/>
        </a:defRPr>
      </a:lvl3pPr>
      <a:lvl4pPr algn="l" rtl="0" eaLnBrk="1" fontAlgn="base" hangingPunct="1">
        <a:spcBef>
          <a:spcPct val="0"/>
        </a:spcBef>
        <a:spcAft>
          <a:spcPct val="0"/>
        </a:spcAft>
        <a:defRPr sz="2250" b="1">
          <a:solidFill>
            <a:srgbClr val="000000"/>
          </a:solidFill>
          <a:latin typeface="Arial" charset="0"/>
          <a:cs typeface="Arial" charset="0"/>
        </a:defRPr>
      </a:lvl4pPr>
      <a:lvl5pPr algn="l" rtl="0" eaLnBrk="1" fontAlgn="base" hangingPunct="1">
        <a:spcBef>
          <a:spcPct val="0"/>
        </a:spcBef>
        <a:spcAft>
          <a:spcPct val="0"/>
        </a:spcAft>
        <a:defRPr sz="2250" b="1">
          <a:solidFill>
            <a:srgbClr val="000000"/>
          </a:solidFill>
          <a:latin typeface="Arial" charset="0"/>
          <a:cs typeface="Arial" charset="0"/>
        </a:defRPr>
      </a:lvl5pPr>
      <a:lvl6pPr marL="342900" algn="l" rtl="0" eaLnBrk="1" fontAlgn="base" hangingPunct="1">
        <a:spcBef>
          <a:spcPct val="0"/>
        </a:spcBef>
        <a:spcAft>
          <a:spcPct val="0"/>
        </a:spcAft>
        <a:defRPr sz="2250" b="1">
          <a:solidFill>
            <a:srgbClr val="000000"/>
          </a:solidFill>
          <a:latin typeface="Arial" charset="0"/>
          <a:cs typeface="Arial" charset="0"/>
        </a:defRPr>
      </a:lvl6pPr>
      <a:lvl7pPr marL="685800" algn="l" rtl="0" eaLnBrk="1" fontAlgn="base" hangingPunct="1">
        <a:spcBef>
          <a:spcPct val="0"/>
        </a:spcBef>
        <a:spcAft>
          <a:spcPct val="0"/>
        </a:spcAft>
        <a:defRPr sz="2250" b="1">
          <a:solidFill>
            <a:srgbClr val="000000"/>
          </a:solidFill>
          <a:latin typeface="Arial" charset="0"/>
          <a:cs typeface="Arial" charset="0"/>
        </a:defRPr>
      </a:lvl7pPr>
      <a:lvl8pPr marL="1028700" algn="l" rtl="0" eaLnBrk="1" fontAlgn="base" hangingPunct="1">
        <a:spcBef>
          <a:spcPct val="0"/>
        </a:spcBef>
        <a:spcAft>
          <a:spcPct val="0"/>
        </a:spcAft>
        <a:defRPr sz="2250" b="1">
          <a:solidFill>
            <a:srgbClr val="000000"/>
          </a:solidFill>
          <a:latin typeface="Arial" charset="0"/>
          <a:cs typeface="Arial" charset="0"/>
        </a:defRPr>
      </a:lvl8pPr>
      <a:lvl9pPr marL="1371600" algn="l" rtl="0" eaLnBrk="1" fontAlgn="base" hangingPunct="1">
        <a:spcBef>
          <a:spcPct val="0"/>
        </a:spcBef>
        <a:spcAft>
          <a:spcPct val="0"/>
        </a:spcAft>
        <a:defRPr sz="225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1500" baseline="0">
          <a:solidFill>
            <a:schemeClr val="tx1">
              <a:lumMod val="65000"/>
              <a:lumOff val="35000"/>
            </a:schemeClr>
          </a:solidFill>
          <a:latin typeface="+mn-lt"/>
          <a:ea typeface="+mn-ea"/>
          <a:cs typeface="+mn-cs"/>
        </a:defRPr>
      </a:lvl1pPr>
      <a:lvl2pPr marL="557213" indent="-214313" algn="l" rtl="0" eaLnBrk="1" fontAlgn="base" hangingPunct="1">
        <a:spcBef>
          <a:spcPct val="20000"/>
        </a:spcBef>
        <a:spcAft>
          <a:spcPct val="0"/>
        </a:spcAft>
        <a:buClr>
          <a:srgbClr val="00ABB5"/>
        </a:buClr>
        <a:buFont typeface="Arial"/>
        <a:buChar char="•"/>
        <a:defRPr sz="1500">
          <a:solidFill>
            <a:schemeClr val="tx1">
              <a:lumMod val="65000"/>
              <a:lumOff val="35000"/>
            </a:schemeClr>
          </a:solidFill>
          <a:latin typeface="+mn-lt"/>
          <a:cs typeface="+mn-cs"/>
        </a:defRPr>
      </a:lvl2pPr>
      <a:lvl3pPr marL="942975" marR="0" indent="-257175" algn="l" defTabSz="685800" rtl="0" eaLnBrk="1" fontAlgn="base" latinLnBrk="0" hangingPunct="1">
        <a:lnSpc>
          <a:spcPct val="100000"/>
        </a:lnSpc>
        <a:spcBef>
          <a:spcPct val="20000"/>
        </a:spcBef>
        <a:spcAft>
          <a:spcPct val="0"/>
        </a:spcAft>
        <a:buClr>
          <a:srgbClr val="00ABB5"/>
        </a:buClr>
        <a:buSzTx/>
        <a:buFont typeface="Lucida Grande"/>
        <a:buChar char="-"/>
        <a:tabLst/>
        <a:defRPr sz="1500">
          <a:solidFill>
            <a:schemeClr val="tx1">
              <a:lumMod val="65000"/>
              <a:lumOff val="35000"/>
            </a:schemeClr>
          </a:solidFill>
          <a:latin typeface="+mn-lt"/>
          <a:cs typeface="+mn-cs"/>
        </a:defRPr>
      </a:lvl3pPr>
      <a:lvl4pPr marL="1285875" indent="-257175" algn="l" rtl="0" eaLnBrk="1" fontAlgn="base" hangingPunct="1">
        <a:spcBef>
          <a:spcPct val="20000"/>
        </a:spcBef>
        <a:spcAft>
          <a:spcPct val="0"/>
        </a:spcAft>
        <a:buClr>
          <a:srgbClr val="00ABB5"/>
        </a:buClr>
        <a:buFont typeface="Wingdings" charset="2"/>
        <a:buChar char="Ø"/>
        <a:defRPr sz="1500">
          <a:solidFill>
            <a:schemeClr val="tx1">
              <a:lumMod val="65000"/>
              <a:lumOff val="35000"/>
            </a:schemeClr>
          </a:solidFill>
          <a:latin typeface="+mn-lt"/>
          <a:cs typeface="+mn-cs"/>
        </a:defRPr>
      </a:lvl4pPr>
      <a:lvl5pPr marL="1628775" indent="-257175" algn="l" rtl="0" eaLnBrk="1" fontAlgn="base" hangingPunct="1">
        <a:spcBef>
          <a:spcPct val="20000"/>
        </a:spcBef>
        <a:spcAft>
          <a:spcPct val="0"/>
        </a:spcAft>
        <a:buClr>
          <a:srgbClr val="00ABB5"/>
        </a:buClr>
        <a:buFont typeface="Lucida Grande"/>
        <a:buChar char="-"/>
        <a:defRPr sz="1500">
          <a:solidFill>
            <a:schemeClr val="tx1">
              <a:lumMod val="65000"/>
              <a:lumOff val="35000"/>
            </a:schemeClr>
          </a:solidFill>
          <a:latin typeface="+mn-lt"/>
          <a:cs typeface="+mn-cs"/>
        </a:defRPr>
      </a:lvl5pPr>
      <a:lvl6pPr marL="1885950" indent="-171450" algn="l" rtl="0" eaLnBrk="1" fontAlgn="base" hangingPunct="1">
        <a:spcBef>
          <a:spcPct val="20000"/>
        </a:spcBef>
        <a:spcAft>
          <a:spcPct val="0"/>
        </a:spcAft>
        <a:buClr>
          <a:srgbClr val="00ABB5"/>
        </a:buClr>
        <a:buFontTx/>
        <a:buChar char="»"/>
        <a:defRPr sz="1500">
          <a:solidFill>
            <a:schemeClr val="tx1">
              <a:lumMod val="65000"/>
              <a:lumOff val="35000"/>
            </a:schemeClr>
          </a:solidFill>
          <a:latin typeface="+mn-lt"/>
          <a:cs typeface="+mn-cs"/>
        </a:defRPr>
      </a:lvl6pPr>
      <a:lvl7pPr marL="2228850" indent="-171450" algn="l" rtl="0" eaLnBrk="1" fontAlgn="base" hangingPunct="1">
        <a:spcBef>
          <a:spcPct val="20000"/>
        </a:spcBef>
        <a:spcAft>
          <a:spcPct val="0"/>
        </a:spcAft>
        <a:buChar char="»"/>
        <a:defRPr sz="1500">
          <a:solidFill>
            <a:srgbClr val="000000"/>
          </a:solidFill>
          <a:latin typeface="+mn-lt"/>
          <a:cs typeface="+mn-cs"/>
        </a:defRPr>
      </a:lvl7pPr>
      <a:lvl8pPr marL="2571750" indent="-171450" algn="l" rtl="0" eaLnBrk="1" fontAlgn="base" hangingPunct="1">
        <a:spcBef>
          <a:spcPct val="20000"/>
        </a:spcBef>
        <a:spcAft>
          <a:spcPct val="0"/>
        </a:spcAft>
        <a:buChar char="»"/>
        <a:defRPr sz="1500">
          <a:solidFill>
            <a:srgbClr val="000000"/>
          </a:solidFill>
          <a:latin typeface="+mn-lt"/>
          <a:cs typeface="+mn-cs"/>
        </a:defRPr>
      </a:lvl8pPr>
      <a:lvl9pPr marL="2914650" indent="-171450" algn="l" rtl="0" eaLnBrk="1" fontAlgn="base" hangingPunct="1">
        <a:spcBef>
          <a:spcPct val="20000"/>
        </a:spcBef>
        <a:spcAft>
          <a:spcPct val="0"/>
        </a:spcAft>
        <a:buChar char="»"/>
        <a:defRPr sz="1500">
          <a:solidFill>
            <a:srgbClr val="000000"/>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302229" y="334143"/>
            <a:ext cx="292397" cy="173128"/>
          </a:xfrm>
          <a:prstGeom prst="rect">
            <a:avLst/>
          </a:prstGeom>
          <a:noFill/>
        </p:spPr>
        <p:txBody>
          <a:bodyPr wrap="none" lIns="68584" tIns="34292" rIns="68584" bIns="34292" rtlCol="0">
            <a:spAutoFit/>
          </a:bodyPr>
          <a:lstStyle/>
          <a:p>
            <a:pPr algn="ctr"/>
            <a:fld id="{260E2A6B-A809-4840-BF14-8648BC0BDF87}" type="slidenum">
              <a:rPr lang="id-ID" sz="675" b="0" i="0" smtClean="0">
                <a:solidFill>
                  <a:schemeClr val="bg1"/>
                </a:solidFill>
                <a:latin typeface="Arial" charset="0"/>
                <a:ea typeface="Arial" charset="0"/>
                <a:cs typeface="Arial" charset="0"/>
              </a:rPr>
              <a:pPr algn="ctr"/>
              <a:t>‹#›</a:t>
            </a:fld>
            <a:r>
              <a:rPr lang="id-ID" sz="675" b="0" i="0">
                <a:solidFill>
                  <a:schemeClr val="bg1"/>
                </a:solidFill>
                <a:latin typeface="Arial" charset="0"/>
                <a:ea typeface="Arial" charset="0"/>
                <a:cs typeface="Arial" charset="0"/>
              </a:rPr>
              <a:t>  </a:t>
            </a:r>
          </a:p>
        </p:txBody>
      </p:sp>
      <p:sp>
        <p:nvSpPr>
          <p:cNvPr id="4" name="Title Placeholder 3"/>
          <p:cNvSpPr>
            <a:spLocks noGrp="1"/>
          </p:cNvSpPr>
          <p:nvPr>
            <p:ph type="title"/>
          </p:nvPr>
        </p:nvSpPr>
        <p:spPr>
          <a:xfrm>
            <a:off x="628814" y="365125"/>
            <a:ext cx="7886372"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7972563"/>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l" defTabSz="685846" rtl="0" eaLnBrk="1" latinLnBrk="0" hangingPunct="1">
        <a:lnSpc>
          <a:spcPct val="90000"/>
        </a:lnSpc>
        <a:spcBef>
          <a:spcPct val="0"/>
        </a:spcBef>
        <a:buNone/>
        <a:defRPr lang="en-US" sz="2251" b="0" i="0" kern="1200">
          <a:solidFill>
            <a:schemeClr val="tx1"/>
          </a:solidFill>
          <a:latin typeface="Arial" charset="0"/>
          <a:ea typeface="Arial" charset="0"/>
          <a:cs typeface="Arial" charset="0"/>
        </a:defRPr>
      </a:lvl1pPr>
    </p:titleStyle>
    <p:bodyStyle>
      <a:lvl1pPr marL="0" indent="0" algn="l" defTabSz="685846" rtl="0" eaLnBrk="1" latinLnBrk="0" hangingPunct="1">
        <a:lnSpc>
          <a:spcPct val="90000"/>
        </a:lnSpc>
        <a:spcBef>
          <a:spcPts val="750"/>
        </a:spcBef>
        <a:buFont typeface="Arial" charset="0"/>
        <a:buNone/>
        <a:defRPr lang="en-US" sz="1800" b="0" i="0" kern="1200" dirty="0" smtClean="0">
          <a:solidFill>
            <a:schemeClr val="tx1"/>
          </a:solidFill>
          <a:effectLst/>
          <a:latin typeface="Arial" charset="0"/>
          <a:ea typeface="Arial" charset="0"/>
          <a:cs typeface="Arial" charset="0"/>
        </a:defRPr>
      </a:lvl1pPr>
      <a:lvl2pPr marL="342923" indent="0" algn="l" defTabSz="685846" rtl="0" eaLnBrk="1" latinLnBrk="0" hangingPunct="1">
        <a:lnSpc>
          <a:spcPct val="90000"/>
        </a:lnSpc>
        <a:spcBef>
          <a:spcPts val="375"/>
        </a:spcBef>
        <a:buFont typeface="Arial" charset="0"/>
        <a:buNone/>
        <a:defRPr lang="en-US" sz="1500" b="0" i="0" kern="1200" dirty="0" smtClean="0">
          <a:solidFill>
            <a:schemeClr val="tx1"/>
          </a:solidFill>
          <a:effectLst/>
          <a:latin typeface="Arial" charset="0"/>
          <a:ea typeface="Arial" charset="0"/>
          <a:cs typeface="Arial" charset="0"/>
        </a:defRPr>
      </a:lvl2pPr>
      <a:lvl3pPr marL="685846" indent="0" algn="l" defTabSz="685846" rtl="0" eaLnBrk="1" latinLnBrk="0" hangingPunct="1">
        <a:lnSpc>
          <a:spcPct val="90000"/>
        </a:lnSpc>
        <a:spcBef>
          <a:spcPts val="375"/>
        </a:spcBef>
        <a:buFont typeface="Arial" charset="0"/>
        <a:buNone/>
        <a:defRPr lang="en-US" sz="1350" b="0" i="0" kern="1200" dirty="0" smtClean="0">
          <a:solidFill>
            <a:schemeClr val="tx1"/>
          </a:solidFill>
          <a:effectLst/>
          <a:latin typeface="Arial" charset="0"/>
          <a:ea typeface="Arial" charset="0"/>
          <a:cs typeface="Arial" charset="0"/>
        </a:defRPr>
      </a:lvl3pPr>
      <a:lvl4pPr marL="1028768" indent="0" algn="l" defTabSz="685846" rtl="0" eaLnBrk="1" latinLnBrk="0" hangingPunct="1">
        <a:lnSpc>
          <a:spcPct val="90000"/>
        </a:lnSpc>
        <a:spcBef>
          <a:spcPts val="375"/>
        </a:spcBef>
        <a:buFont typeface="Arial" charset="0"/>
        <a:buNone/>
        <a:defRPr lang="en-US" sz="1200" b="0" i="0" kern="1200" dirty="0" smtClean="0">
          <a:solidFill>
            <a:schemeClr val="tx1"/>
          </a:solidFill>
          <a:effectLst/>
          <a:latin typeface="Arial" charset="0"/>
          <a:ea typeface="Arial" charset="0"/>
          <a:cs typeface="Arial" charset="0"/>
        </a:defRPr>
      </a:lvl4pPr>
      <a:lvl5pPr marL="1371691" indent="0" algn="l" defTabSz="685846" rtl="0" eaLnBrk="1" latinLnBrk="0" hangingPunct="1">
        <a:lnSpc>
          <a:spcPct val="90000"/>
        </a:lnSpc>
        <a:spcBef>
          <a:spcPts val="375"/>
        </a:spcBef>
        <a:buFont typeface="Arial" charset="0"/>
        <a:buNone/>
        <a:defRPr lang="en-US" sz="1200" b="0" i="0" kern="1200" dirty="0">
          <a:solidFill>
            <a:schemeClr val="tx1"/>
          </a:solidFill>
          <a:effectLst/>
          <a:latin typeface="Arial" charset="0"/>
          <a:ea typeface="Arial" charset="0"/>
          <a:cs typeface="Arial" charset="0"/>
        </a:defRPr>
      </a:lvl5pPr>
      <a:lvl6pPr marL="1886076"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98"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21"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44" indent="-171462" algn="l" defTabSz="68584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46" rtl="0" eaLnBrk="1" latinLnBrk="0" hangingPunct="1">
        <a:defRPr sz="1350" kern="1200">
          <a:solidFill>
            <a:schemeClr val="tx1"/>
          </a:solidFill>
          <a:latin typeface="+mn-lt"/>
          <a:ea typeface="+mn-ea"/>
          <a:cs typeface="+mn-cs"/>
        </a:defRPr>
      </a:lvl1pPr>
      <a:lvl2pPr marL="342923" algn="l" defTabSz="685846" rtl="0" eaLnBrk="1" latinLnBrk="0" hangingPunct="1">
        <a:defRPr sz="1350" kern="1200">
          <a:solidFill>
            <a:schemeClr val="tx1"/>
          </a:solidFill>
          <a:latin typeface="+mn-lt"/>
          <a:ea typeface="+mn-ea"/>
          <a:cs typeface="+mn-cs"/>
        </a:defRPr>
      </a:lvl2pPr>
      <a:lvl3pPr marL="685846" algn="l" defTabSz="685846" rtl="0" eaLnBrk="1" latinLnBrk="0" hangingPunct="1">
        <a:defRPr sz="1350" kern="1200">
          <a:solidFill>
            <a:schemeClr val="tx1"/>
          </a:solidFill>
          <a:latin typeface="+mn-lt"/>
          <a:ea typeface="+mn-ea"/>
          <a:cs typeface="+mn-cs"/>
        </a:defRPr>
      </a:lvl3pPr>
      <a:lvl4pPr marL="1028768" algn="l" defTabSz="685846" rtl="0" eaLnBrk="1" latinLnBrk="0" hangingPunct="1">
        <a:defRPr sz="1350" kern="1200">
          <a:solidFill>
            <a:schemeClr val="tx1"/>
          </a:solidFill>
          <a:latin typeface="+mn-lt"/>
          <a:ea typeface="+mn-ea"/>
          <a:cs typeface="+mn-cs"/>
        </a:defRPr>
      </a:lvl4pPr>
      <a:lvl5pPr marL="1371691" algn="l" defTabSz="685846" rtl="0" eaLnBrk="1" latinLnBrk="0" hangingPunct="1">
        <a:defRPr sz="1350" kern="1200">
          <a:solidFill>
            <a:schemeClr val="tx1"/>
          </a:solidFill>
          <a:latin typeface="+mn-lt"/>
          <a:ea typeface="+mn-ea"/>
          <a:cs typeface="+mn-cs"/>
        </a:defRPr>
      </a:lvl5pPr>
      <a:lvl6pPr marL="1714614" algn="l" defTabSz="685846" rtl="0" eaLnBrk="1" latinLnBrk="0" hangingPunct="1">
        <a:defRPr sz="1350" kern="1200">
          <a:solidFill>
            <a:schemeClr val="tx1"/>
          </a:solidFill>
          <a:latin typeface="+mn-lt"/>
          <a:ea typeface="+mn-ea"/>
          <a:cs typeface="+mn-cs"/>
        </a:defRPr>
      </a:lvl6pPr>
      <a:lvl7pPr marL="2057537" algn="l" defTabSz="685846" rtl="0" eaLnBrk="1" latinLnBrk="0" hangingPunct="1">
        <a:defRPr sz="1350" kern="1200">
          <a:solidFill>
            <a:schemeClr val="tx1"/>
          </a:solidFill>
          <a:latin typeface="+mn-lt"/>
          <a:ea typeface="+mn-ea"/>
          <a:cs typeface="+mn-cs"/>
        </a:defRPr>
      </a:lvl7pPr>
      <a:lvl8pPr marL="2400460" algn="l" defTabSz="685846" rtl="0" eaLnBrk="1" latinLnBrk="0" hangingPunct="1">
        <a:defRPr sz="1350" kern="1200">
          <a:solidFill>
            <a:schemeClr val="tx1"/>
          </a:solidFill>
          <a:latin typeface="+mn-lt"/>
          <a:ea typeface="+mn-ea"/>
          <a:cs typeface="+mn-cs"/>
        </a:defRPr>
      </a:lvl8pPr>
      <a:lvl9pPr marL="2743383" algn="l" defTabSz="68584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4BA47-72AF-404E-B985-4327F42A87AB}" type="datetimeFigureOut">
              <a:rPr lang="en-US" smtClean="0"/>
              <a:t>8/6/2019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BCF8A-4840-403A-9B2F-6D97F1CC378E}" type="slidenum">
              <a:rPr lang="en-GB" smtClean="0"/>
              <a:t>‹#›</a:t>
            </a:fld>
            <a:endParaRPr lang="en-GB"/>
          </a:p>
        </p:txBody>
      </p:sp>
    </p:spTree>
    <p:extLst>
      <p:ext uri="{BB962C8B-B14F-4D97-AF65-F5344CB8AC3E}">
        <p14:creationId xmlns:p14="http://schemas.microsoft.com/office/powerpoint/2010/main" val="3858057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80" charset="0"/>
              </a:defRPr>
            </a:lvl1pPr>
          </a:lstStyle>
          <a:p>
            <a:pPr>
              <a:defRPr/>
            </a:pPr>
            <a:fld id="{C6774088-02B4-4288-8B6A-04978914E8FF}" type="datetime1">
              <a:rPr lang="en-US"/>
              <a:pPr>
                <a:defRPr/>
              </a:pPr>
              <a:t>8/6/2019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dirty="0" smtClean="0">
                <a:solidFill>
                  <a:srgbClr val="898989"/>
                </a:solidFill>
                <a:latin typeface="Calibri" pitchFamily="80"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80" charset="0"/>
              </a:defRPr>
            </a:lvl1pPr>
          </a:lstStyle>
          <a:p>
            <a:pPr>
              <a:defRPr/>
            </a:pPr>
            <a:fld id="{349EE38A-0062-4DAC-B347-00C6A6041C21}" type="slidenum">
              <a:rPr lang="en-US"/>
              <a:pPr>
                <a:defRPr/>
              </a:pPr>
              <a:t>‹#›</a:t>
            </a:fld>
            <a:endParaRPr lang="en-US" dirty="0"/>
          </a:p>
        </p:txBody>
      </p:sp>
    </p:spTree>
    <p:extLst>
      <p:ext uri="{BB962C8B-B14F-4D97-AF65-F5344CB8AC3E}">
        <p14:creationId xmlns:p14="http://schemas.microsoft.com/office/powerpoint/2010/main" val="8071916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0" charset="-128"/>
          <a:cs typeface="+mj-cs"/>
        </a:defRPr>
      </a:lvl1pPr>
      <a:lvl2pPr algn="ctr" defTabSz="457200" rtl="0" eaLnBrk="0" fontAlgn="base" hangingPunct="0">
        <a:spcBef>
          <a:spcPct val="0"/>
        </a:spcBef>
        <a:spcAft>
          <a:spcPct val="0"/>
        </a:spcAft>
        <a:defRPr sz="4400">
          <a:solidFill>
            <a:schemeClr val="tx1"/>
          </a:solidFill>
          <a:latin typeface="Calibri" pitchFamily="80" charset="0"/>
          <a:ea typeface="ＭＳ Ｐゴシック" pitchFamily="80" charset="-128"/>
        </a:defRPr>
      </a:lvl2pPr>
      <a:lvl3pPr algn="ctr" defTabSz="457200" rtl="0" eaLnBrk="0" fontAlgn="base" hangingPunct="0">
        <a:spcBef>
          <a:spcPct val="0"/>
        </a:spcBef>
        <a:spcAft>
          <a:spcPct val="0"/>
        </a:spcAft>
        <a:defRPr sz="4400">
          <a:solidFill>
            <a:schemeClr val="tx1"/>
          </a:solidFill>
          <a:latin typeface="Calibri" pitchFamily="80" charset="0"/>
          <a:ea typeface="ＭＳ Ｐゴシック" pitchFamily="80" charset="-128"/>
        </a:defRPr>
      </a:lvl3pPr>
      <a:lvl4pPr algn="ctr" defTabSz="457200" rtl="0" eaLnBrk="0" fontAlgn="base" hangingPunct="0">
        <a:spcBef>
          <a:spcPct val="0"/>
        </a:spcBef>
        <a:spcAft>
          <a:spcPct val="0"/>
        </a:spcAft>
        <a:defRPr sz="4400">
          <a:solidFill>
            <a:schemeClr val="tx1"/>
          </a:solidFill>
          <a:latin typeface="Calibri" pitchFamily="80" charset="0"/>
          <a:ea typeface="ＭＳ Ｐゴシック" pitchFamily="80" charset="-128"/>
        </a:defRPr>
      </a:lvl4pPr>
      <a:lvl5pPr algn="ctr" defTabSz="457200" rtl="0" eaLnBrk="0" fontAlgn="base" hangingPunct="0">
        <a:spcBef>
          <a:spcPct val="0"/>
        </a:spcBef>
        <a:spcAft>
          <a:spcPct val="0"/>
        </a:spcAft>
        <a:defRPr sz="4400">
          <a:solidFill>
            <a:schemeClr val="tx1"/>
          </a:solidFill>
          <a:latin typeface="Calibri" pitchFamily="80" charset="0"/>
          <a:ea typeface="ＭＳ Ｐゴシック" pitchFamily="80" charset="-128"/>
        </a:defRPr>
      </a:lvl5pPr>
      <a:lvl6pPr marL="457200" algn="ctr" defTabSz="457200" rtl="0" fontAlgn="base">
        <a:spcBef>
          <a:spcPct val="0"/>
        </a:spcBef>
        <a:spcAft>
          <a:spcPct val="0"/>
        </a:spcAft>
        <a:defRPr sz="4400">
          <a:solidFill>
            <a:schemeClr val="tx1"/>
          </a:solidFill>
          <a:latin typeface="Calibri" pitchFamily="80" charset="0"/>
          <a:ea typeface="ＭＳ Ｐゴシック" pitchFamily="80" charset="-128"/>
        </a:defRPr>
      </a:lvl6pPr>
      <a:lvl7pPr marL="914400" algn="ctr" defTabSz="457200" rtl="0" fontAlgn="base">
        <a:spcBef>
          <a:spcPct val="0"/>
        </a:spcBef>
        <a:spcAft>
          <a:spcPct val="0"/>
        </a:spcAft>
        <a:defRPr sz="4400">
          <a:solidFill>
            <a:schemeClr val="tx1"/>
          </a:solidFill>
          <a:latin typeface="Calibri" pitchFamily="80" charset="0"/>
          <a:ea typeface="ＭＳ Ｐゴシック" pitchFamily="80" charset="-128"/>
        </a:defRPr>
      </a:lvl7pPr>
      <a:lvl8pPr marL="1371600" algn="ctr" defTabSz="457200" rtl="0" fontAlgn="base">
        <a:spcBef>
          <a:spcPct val="0"/>
        </a:spcBef>
        <a:spcAft>
          <a:spcPct val="0"/>
        </a:spcAft>
        <a:defRPr sz="4400">
          <a:solidFill>
            <a:schemeClr val="tx1"/>
          </a:solidFill>
          <a:latin typeface="Calibri" pitchFamily="80" charset="0"/>
          <a:ea typeface="ＭＳ Ｐゴシック" pitchFamily="80" charset="-128"/>
        </a:defRPr>
      </a:lvl8pPr>
      <a:lvl9pPr marL="1828800" algn="ctr" defTabSz="457200" rtl="0" fontAlgn="base">
        <a:spcBef>
          <a:spcPct val="0"/>
        </a:spcBef>
        <a:spcAft>
          <a:spcPct val="0"/>
        </a:spcAft>
        <a:defRPr sz="4400">
          <a:solidFill>
            <a:schemeClr val="tx1"/>
          </a:solidFill>
          <a:latin typeface="Calibri" pitchFamily="80" charset="0"/>
          <a:ea typeface="ＭＳ Ｐゴシック" pitchFamily="8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0"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2.e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www.educationscotland.gov.uk/" TargetMode="Externa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5.png"/><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9592" y="2492896"/>
            <a:ext cx="7056784" cy="3293209"/>
          </a:xfrm>
          <a:prstGeom prst="rect">
            <a:avLst/>
          </a:prstGeom>
          <a:noFill/>
        </p:spPr>
        <p:txBody>
          <a:bodyPr wrap="square" rtlCol="0">
            <a:spAutoFit/>
          </a:bodyPr>
          <a:lstStyle/>
          <a:p>
            <a:r>
              <a:rPr lang="en-GB" sz="4000" b="1" dirty="0">
                <a:solidFill>
                  <a:schemeClr val="bg1"/>
                </a:solidFill>
                <a:latin typeface="Arial" panose="020B0604020202020204" pitchFamily="34" charset="0"/>
                <a:cs typeface="Arial" panose="020B0604020202020204" pitchFamily="34" charset="0"/>
              </a:rPr>
              <a:t>Effective Practice in Hospitality MA Frameworks</a:t>
            </a:r>
          </a:p>
          <a:p>
            <a:endParaRPr lang="en-GB" sz="4000" b="1"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latin typeface="Arial" panose="020B0604020202020204" pitchFamily="34" charset="0"/>
                <a:cs typeface="Arial" panose="020B0604020202020204" pitchFamily="34" charset="0"/>
              </a:rPr>
              <a:t>Education Scotland review findings</a:t>
            </a:r>
          </a:p>
          <a:p>
            <a:endParaRPr lang="en-GB" sz="2000" b="1"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May 2019</a:t>
            </a:r>
          </a:p>
        </p:txBody>
      </p:sp>
      <p:pic>
        <p:nvPicPr>
          <p:cNvPr id="6" name="Picture 2">
            <a:extLst>
              <a:ext uri="{FF2B5EF4-FFF2-40B4-BE49-F238E27FC236}">
                <a16:creationId xmlns:a16="http://schemas.microsoft.com/office/drawing/2014/main" id="{840005F4-B427-4E44-ADE5-CFBE5A8C1C57}"/>
              </a:ext>
            </a:extLst>
          </p:cNvPr>
          <p:cNvPicPr>
            <a:picLocks noChangeAspect="1" noChangeArrowheads="1"/>
          </p:cNvPicPr>
          <p:nvPr/>
        </p:nvPicPr>
        <p:blipFill>
          <a:blip r:embed="rId2" cstate="print"/>
          <a:srcRect/>
          <a:stretch>
            <a:fillRect/>
          </a:stretch>
        </p:blipFill>
        <p:spPr bwMode="auto">
          <a:xfrm>
            <a:off x="0" y="484892"/>
            <a:ext cx="1981204" cy="1054236"/>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74094D6A-56A0-4CDC-85CC-5639AB80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 y="6119386"/>
            <a:ext cx="9152630" cy="623456"/>
          </a:xfrm>
          <a:prstGeom prst="rect">
            <a:avLst/>
          </a:prstGeom>
        </p:spPr>
      </p:pic>
    </p:spTree>
    <p:extLst>
      <p:ext uri="{BB962C8B-B14F-4D97-AF65-F5344CB8AC3E}">
        <p14:creationId xmlns:p14="http://schemas.microsoft.com/office/powerpoint/2010/main" val="321039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Content Placeholder 3"/>
          <p:cNvSpPr>
            <a:spLocks noGrp="1"/>
          </p:cNvSpPr>
          <p:nvPr>
            <p:ph sz="quarter" idx="13"/>
          </p:nvPr>
        </p:nvSpPr>
        <p:spPr/>
        <p:txBody>
          <a:bodyPr>
            <a:normAutofit fontScale="92500" lnSpcReduction="20000"/>
          </a:bodyPr>
          <a:lstStyle/>
          <a:p>
            <a:endParaRPr lang="en-GB"/>
          </a:p>
        </p:txBody>
      </p:sp>
      <p:pic>
        <p:nvPicPr>
          <p:cNvPr id="3074" name="Picture 2"/>
          <p:cNvPicPr>
            <a:picLocks noChangeAspect="1" noChangeArrowheads="1"/>
          </p:cNvPicPr>
          <p:nvPr/>
        </p:nvPicPr>
        <p:blipFill>
          <a:blip r:embed="rId2" cstate="print"/>
          <a:srcRect/>
          <a:stretch>
            <a:fillRect/>
          </a:stretch>
        </p:blipFill>
        <p:spPr bwMode="auto">
          <a:xfrm>
            <a:off x="-324544" y="-186227"/>
            <a:ext cx="9721080" cy="729081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7645" y="1137168"/>
            <a:ext cx="6997960" cy="4226768"/>
          </a:xfrm>
        </p:spPr>
      </p:pic>
    </p:spTree>
    <p:extLst>
      <p:ext uri="{BB962C8B-B14F-4D97-AF65-F5344CB8AC3E}">
        <p14:creationId xmlns:p14="http://schemas.microsoft.com/office/powerpoint/2010/main" val="299031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9899" y="2492452"/>
            <a:ext cx="7974943" cy="1754326"/>
          </a:xfrm>
          <a:prstGeom prst="rect">
            <a:avLst/>
          </a:prstGeom>
        </p:spPr>
        <p:txBody>
          <a:bodyPr wrap="square">
            <a:spAutoFit/>
          </a:bodyPr>
          <a:lstStyle/>
          <a:p>
            <a:pPr defTabSz="685800"/>
            <a:r>
              <a:rPr lang="en-GB" sz="2700" dirty="0">
                <a:solidFill>
                  <a:srgbClr val="00ABB5"/>
                </a:solidFill>
                <a:latin typeface="Arial"/>
              </a:rPr>
              <a:t>Modern Apprenticeship Review</a:t>
            </a:r>
          </a:p>
          <a:p>
            <a:pPr defTabSz="685800"/>
            <a:r>
              <a:rPr lang="en-GB" sz="2700" dirty="0">
                <a:solidFill>
                  <a:srgbClr val="00ABB5"/>
                </a:solidFill>
                <a:latin typeface="Arial"/>
              </a:rPr>
              <a:t>Hospitality providers meeting</a:t>
            </a:r>
          </a:p>
          <a:p>
            <a:pPr defTabSz="685800"/>
            <a:endParaRPr lang="en-GB" sz="2700" dirty="0">
              <a:solidFill>
                <a:srgbClr val="00ABB5"/>
              </a:solidFill>
              <a:latin typeface="Arial"/>
            </a:endParaRPr>
          </a:p>
          <a:p>
            <a:pPr defTabSz="685800"/>
            <a:r>
              <a:rPr lang="en-GB" sz="2700" dirty="0">
                <a:solidFill>
                  <a:srgbClr val="00ABB5"/>
                </a:solidFill>
                <a:latin typeface="Arial"/>
              </a:rPr>
              <a:t>21 May 2019</a:t>
            </a:r>
            <a:endParaRPr lang="en-US" sz="2700" dirty="0">
              <a:solidFill>
                <a:prstClr val="black"/>
              </a:solidFill>
              <a:latin typeface="Arial"/>
            </a:endParaRPr>
          </a:p>
        </p:txBody>
      </p:sp>
      <p:grpSp>
        <p:nvGrpSpPr>
          <p:cNvPr id="11" name="Group 10"/>
          <p:cNvGrpSpPr/>
          <p:nvPr/>
        </p:nvGrpSpPr>
        <p:grpSpPr>
          <a:xfrm>
            <a:off x="-19447" y="3523174"/>
            <a:ext cx="9197879" cy="2355337"/>
            <a:chOff x="-18539" y="3736092"/>
            <a:chExt cx="12263839" cy="3140449"/>
          </a:xfrm>
        </p:grpSpPr>
        <p:pic>
          <p:nvPicPr>
            <p:cNvPr id="3" name="Picture 2"/>
            <p:cNvPicPr>
              <a:picLocks noChangeAspect="1"/>
            </p:cNvPicPr>
            <p:nvPr/>
          </p:nvPicPr>
          <p:blipFill rotWithShape="1">
            <a:blip r:embed="rId3"/>
            <a:srcRect l="23724" t="23521" r="26011" b="31464"/>
            <a:stretch/>
          </p:blipFill>
          <p:spPr>
            <a:xfrm>
              <a:off x="-18539" y="3736092"/>
              <a:ext cx="12263839" cy="3140449"/>
            </a:xfrm>
            <a:prstGeom prst="rect">
              <a:avLst/>
            </a:prstGeom>
          </p:spPr>
        </p:pic>
        <p:pic>
          <p:nvPicPr>
            <p:cNvPr id="9" name="Picture 8"/>
            <p:cNvPicPr>
              <a:picLocks noChangeAspect="1"/>
            </p:cNvPicPr>
            <p:nvPr/>
          </p:nvPicPr>
          <p:blipFill>
            <a:blip r:embed="rId4"/>
            <a:stretch>
              <a:fillRect/>
            </a:stretch>
          </p:blipFill>
          <p:spPr>
            <a:xfrm>
              <a:off x="8509603" y="5817820"/>
              <a:ext cx="2804346" cy="186956"/>
            </a:xfrm>
            <a:prstGeom prst="rect">
              <a:avLst/>
            </a:prstGeom>
          </p:spPr>
        </p:pic>
      </p:grpSp>
      <p:pic>
        <p:nvPicPr>
          <p:cNvPr id="12" name="Picture 11"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10041" t="16807" r="10529" b="28484"/>
          <a:stretch/>
        </p:blipFill>
        <p:spPr>
          <a:xfrm>
            <a:off x="493618" y="1253572"/>
            <a:ext cx="2544539" cy="1071498"/>
          </a:xfrm>
          <a:prstGeom prst="rect">
            <a:avLst/>
          </a:prstGeom>
        </p:spPr>
      </p:pic>
    </p:spTree>
    <p:extLst>
      <p:ext uri="{BB962C8B-B14F-4D97-AF65-F5344CB8AC3E}">
        <p14:creationId xmlns:p14="http://schemas.microsoft.com/office/powerpoint/2010/main" val="59780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Review of Modern Apprenticeships</a:t>
            </a:r>
          </a:p>
        </p:txBody>
      </p:sp>
      <p:sp>
        <p:nvSpPr>
          <p:cNvPr id="3" name="Content Placeholder 2"/>
          <p:cNvSpPr>
            <a:spLocks noGrp="1"/>
          </p:cNvSpPr>
          <p:nvPr>
            <p:ph idx="1"/>
          </p:nvPr>
        </p:nvSpPr>
        <p:spPr>
          <a:xfrm>
            <a:off x="764633" y="1940532"/>
            <a:ext cx="7890969" cy="3260590"/>
          </a:xfrm>
        </p:spPr>
        <p:txBody>
          <a:bodyPr/>
          <a:lstStyle/>
          <a:p>
            <a:pPr>
              <a:buFontTx/>
              <a:buChar char="•"/>
            </a:pPr>
            <a:r>
              <a:rPr lang="en-GB" altLang="en-US" sz="2400" b="1" dirty="0">
                <a:solidFill>
                  <a:srgbClr val="002060"/>
                </a:solidFill>
              </a:rPr>
              <a:t>Previously no independent, external review or scrutiny of the quality of learner experiences for MA programmes in Scotland. </a:t>
            </a:r>
          </a:p>
          <a:p>
            <a:pPr>
              <a:buFontTx/>
              <a:buChar char="•"/>
            </a:pPr>
            <a:r>
              <a:rPr lang="en-GB" altLang="en-US" sz="2400" b="1" dirty="0">
                <a:solidFill>
                  <a:srgbClr val="002060"/>
                </a:solidFill>
              </a:rPr>
              <a:t>All industry sectors in scope.</a:t>
            </a:r>
          </a:p>
          <a:p>
            <a:pPr>
              <a:buFontTx/>
              <a:buChar char="•"/>
            </a:pPr>
            <a:r>
              <a:rPr lang="en-GB" altLang="en-US" sz="2400" b="1" dirty="0">
                <a:solidFill>
                  <a:srgbClr val="002060"/>
                </a:solidFill>
              </a:rPr>
              <a:t>Off-the-job and now on-the-job training for MAs. </a:t>
            </a:r>
          </a:p>
          <a:p>
            <a:pPr>
              <a:buFontTx/>
              <a:buChar char="•"/>
            </a:pPr>
            <a:r>
              <a:rPr lang="en-GB" altLang="en-US" sz="2400" b="1" dirty="0">
                <a:solidFill>
                  <a:srgbClr val="002060"/>
                </a:solidFill>
              </a:rPr>
              <a:t>Engineering as the pathfinder, completed Hairdressing, Automotive, ICT and Hospitality.</a:t>
            </a:r>
          </a:p>
          <a:p>
            <a:pPr>
              <a:buFontTx/>
              <a:buChar char="•"/>
            </a:pPr>
            <a:r>
              <a:rPr lang="en-GB" altLang="en-US" sz="2400" b="1" dirty="0">
                <a:solidFill>
                  <a:srgbClr val="002060"/>
                </a:solidFill>
              </a:rPr>
              <a:t>Review of Learndirect MA programme 16 March 2018 and PeoplePlus 12 May 201</a:t>
            </a:r>
          </a:p>
          <a:p>
            <a:pPr>
              <a:buClr>
                <a:srgbClr val="00ABB5"/>
              </a:buClr>
            </a:pPr>
            <a:endParaRPr lang="en-GB" b="1" dirty="0"/>
          </a:p>
        </p:txBody>
      </p:sp>
    </p:spTree>
    <p:extLst>
      <p:ext uri="{BB962C8B-B14F-4D97-AF65-F5344CB8AC3E}">
        <p14:creationId xmlns:p14="http://schemas.microsoft.com/office/powerpoint/2010/main" val="37141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Scope of the review</a:t>
            </a:r>
          </a:p>
        </p:txBody>
      </p:sp>
      <p:sp>
        <p:nvSpPr>
          <p:cNvPr id="3" name="Content Placeholder 2"/>
          <p:cNvSpPr>
            <a:spLocks noGrp="1"/>
          </p:cNvSpPr>
          <p:nvPr>
            <p:ph idx="1"/>
          </p:nvPr>
        </p:nvSpPr>
        <p:spPr>
          <a:xfrm>
            <a:off x="764633" y="1987828"/>
            <a:ext cx="7890969" cy="3260590"/>
          </a:xfrm>
        </p:spPr>
        <p:txBody>
          <a:bodyPr/>
          <a:lstStyle/>
          <a:p>
            <a:pPr>
              <a:buFontTx/>
              <a:buChar char="•"/>
            </a:pPr>
            <a:r>
              <a:rPr lang="en-GB" altLang="en-US" sz="2400" b="1" dirty="0">
                <a:solidFill>
                  <a:srgbClr val="002060"/>
                </a:solidFill>
              </a:rPr>
              <a:t>All training providers are in scope, whether independent training providers (ITP), colleges or employers.</a:t>
            </a:r>
          </a:p>
          <a:p>
            <a:pPr>
              <a:buFontTx/>
              <a:buChar char="•"/>
            </a:pPr>
            <a:r>
              <a:rPr lang="en-GB" altLang="en-US" sz="2400" b="1" dirty="0">
                <a:solidFill>
                  <a:srgbClr val="002060"/>
                </a:solidFill>
              </a:rPr>
              <a:t>Commenced with the evaluation of the work of ITPs and colleges in the first instance. </a:t>
            </a:r>
          </a:p>
          <a:p>
            <a:pPr>
              <a:buFontTx/>
              <a:buChar char="•"/>
            </a:pPr>
            <a:r>
              <a:rPr lang="en-GB" altLang="en-US" sz="2400" b="1" dirty="0">
                <a:solidFill>
                  <a:srgbClr val="002060"/>
                </a:solidFill>
              </a:rPr>
              <a:t>Other colleges’ work as training providers in relation to MA programmes will also be scrutinised separately under this proposal.</a:t>
            </a:r>
          </a:p>
          <a:p>
            <a:pPr>
              <a:buClr>
                <a:srgbClr val="00ABB5"/>
              </a:buClr>
            </a:pPr>
            <a:endParaRPr lang="en-GB" b="1" dirty="0"/>
          </a:p>
        </p:txBody>
      </p:sp>
    </p:spTree>
    <p:extLst>
      <p:ext uri="{BB962C8B-B14F-4D97-AF65-F5344CB8AC3E}">
        <p14:creationId xmlns:p14="http://schemas.microsoft.com/office/powerpoint/2010/main" val="27645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Process of review</a:t>
            </a:r>
          </a:p>
        </p:txBody>
      </p:sp>
      <p:sp>
        <p:nvSpPr>
          <p:cNvPr id="3" name="Content Placeholder 2"/>
          <p:cNvSpPr>
            <a:spLocks noGrp="1"/>
          </p:cNvSpPr>
          <p:nvPr>
            <p:ph idx="1"/>
          </p:nvPr>
        </p:nvSpPr>
        <p:spPr>
          <a:xfrm>
            <a:off x="764633" y="1987828"/>
            <a:ext cx="7890969" cy="3670022"/>
          </a:xfrm>
        </p:spPr>
        <p:txBody>
          <a:bodyPr/>
          <a:lstStyle/>
          <a:p>
            <a:pPr>
              <a:buFontTx/>
              <a:buChar char="•"/>
            </a:pPr>
            <a:r>
              <a:rPr lang="en-GB" altLang="en-US" sz="2400" b="1" dirty="0">
                <a:solidFill>
                  <a:srgbClr val="002060"/>
                </a:solidFill>
              </a:rPr>
              <a:t>Framework -  </a:t>
            </a:r>
            <a:r>
              <a:rPr lang="en-GB" altLang="en-US" sz="2400" b="1" i="1" dirty="0">
                <a:solidFill>
                  <a:srgbClr val="002060"/>
                </a:solidFill>
              </a:rPr>
              <a:t>External quality arrangements for the review of Modern Apprenticeship Off-the-job training.</a:t>
            </a:r>
          </a:p>
          <a:p>
            <a:pPr>
              <a:buFontTx/>
              <a:buChar char="•"/>
            </a:pPr>
            <a:r>
              <a:rPr lang="en-GB" altLang="en-US" sz="2400" b="1" dirty="0">
                <a:solidFill>
                  <a:srgbClr val="002060"/>
                </a:solidFill>
              </a:rPr>
              <a:t>Three high level principles of Outcomes and Impact, Delivery of Training and Leadership and Quality Culture.</a:t>
            </a:r>
            <a:endParaRPr lang="en-GB" altLang="en-US" sz="2400" b="1" i="1" dirty="0">
              <a:solidFill>
                <a:srgbClr val="002060"/>
              </a:solidFill>
            </a:endParaRPr>
          </a:p>
          <a:p>
            <a:pPr>
              <a:buFontTx/>
              <a:buChar char="•"/>
            </a:pPr>
            <a:r>
              <a:rPr lang="en-GB" altLang="en-US" sz="2400" b="1" i="1" dirty="0">
                <a:solidFill>
                  <a:srgbClr val="002060"/>
                </a:solidFill>
              </a:rPr>
              <a:t>Sample of providers; 1/2 days in centre or employer; feedback to provider.</a:t>
            </a:r>
          </a:p>
          <a:p>
            <a:pPr>
              <a:buFontTx/>
              <a:buChar char="•"/>
            </a:pPr>
            <a:r>
              <a:rPr lang="en-GB" altLang="en-US" sz="2400" b="1" i="1" dirty="0">
                <a:solidFill>
                  <a:srgbClr val="002060"/>
                </a:solidFill>
              </a:rPr>
              <a:t>Model – Discussions with assessors; managers; employers; and, apprentices. Observations.</a:t>
            </a:r>
          </a:p>
          <a:p>
            <a:pPr>
              <a:buClr>
                <a:srgbClr val="00ABB5"/>
              </a:buClr>
            </a:pPr>
            <a:endParaRPr lang="en-GB" b="1" dirty="0"/>
          </a:p>
        </p:txBody>
      </p:sp>
    </p:spTree>
    <p:extLst>
      <p:ext uri="{BB962C8B-B14F-4D97-AF65-F5344CB8AC3E}">
        <p14:creationId xmlns:p14="http://schemas.microsoft.com/office/powerpoint/2010/main" val="18126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Process of review</a:t>
            </a:r>
          </a:p>
        </p:txBody>
      </p:sp>
      <p:sp>
        <p:nvSpPr>
          <p:cNvPr id="3" name="Content Placeholder 2"/>
          <p:cNvSpPr>
            <a:spLocks noGrp="1"/>
          </p:cNvSpPr>
          <p:nvPr>
            <p:ph idx="1"/>
          </p:nvPr>
        </p:nvSpPr>
        <p:spPr>
          <a:xfrm>
            <a:off x="764633" y="1987828"/>
            <a:ext cx="7890969" cy="3670022"/>
          </a:xfrm>
        </p:spPr>
        <p:txBody>
          <a:bodyPr/>
          <a:lstStyle/>
          <a:p>
            <a:pPr>
              <a:buFontTx/>
              <a:buChar char="•"/>
            </a:pPr>
            <a:r>
              <a:rPr lang="en-GB" sz="2400" b="1" dirty="0">
                <a:solidFill>
                  <a:srgbClr val="002060"/>
                </a:solidFill>
              </a:rPr>
              <a:t>The sample of providers</a:t>
            </a:r>
          </a:p>
          <a:p>
            <a:pPr>
              <a:buFontTx/>
              <a:buChar char="•"/>
            </a:pPr>
            <a:r>
              <a:rPr lang="en-GB" sz="2700" dirty="0">
                <a:solidFill>
                  <a:schemeClr val="tx2">
                    <a:lumMod val="60000"/>
                    <a:lumOff val="40000"/>
                  </a:schemeClr>
                </a:solidFill>
              </a:rPr>
              <a:t>Babcock Training; Hospitality Training; Di Maggio Restaurant Group; Perth College; GO@L Training; Edinburgh College; Lanarkshire Catering School; The Principal Blythswood Square Hotel; Macdonald Hotel and Resorts; MGT Training; Montpeliers (Edinburgh) Limited; On Track Training; Training Matters. </a:t>
            </a:r>
            <a:endParaRPr lang="en-GB" sz="2700" b="1" dirty="0">
              <a:solidFill>
                <a:schemeClr val="tx2">
                  <a:lumMod val="60000"/>
                  <a:lumOff val="40000"/>
                </a:schemeClr>
              </a:solidFill>
            </a:endParaRPr>
          </a:p>
        </p:txBody>
      </p:sp>
    </p:spTree>
    <p:extLst>
      <p:ext uri="{BB962C8B-B14F-4D97-AF65-F5344CB8AC3E}">
        <p14:creationId xmlns:p14="http://schemas.microsoft.com/office/powerpoint/2010/main" val="184988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Grades</a:t>
            </a:r>
          </a:p>
        </p:txBody>
      </p:sp>
      <p:sp>
        <p:nvSpPr>
          <p:cNvPr id="3" name="Content Placeholder 2"/>
          <p:cNvSpPr>
            <a:spLocks noGrp="1"/>
          </p:cNvSpPr>
          <p:nvPr>
            <p:ph idx="1"/>
          </p:nvPr>
        </p:nvSpPr>
        <p:spPr>
          <a:xfrm>
            <a:off x="764633" y="1987828"/>
            <a:ext cx="7890969" cy="3670022"/>
          </a:xfrm>
        </p:spPr>
        <p:txBody>
          <a:bodyPr/>
          <a:lstStyle/>
          <a:p>
            <a:r>
              <a:rPr lang="en-US" altLang="en-US" sz="2400" b="1" dirty="0">
                <a:solidFill>
                  <a:srgbClr val="002060"/>
                </a:solidFill>
              </a:rPr>
              <a:t>Excellent</a:t>
            </a:r>
            <a:r>
              <a:rPr lang="en-US" altLang="en-US" sz="2400" dirty="0">
                <a:solidFill>
                  <a:srgbClr val="002060"/>
                </a:solidFill>
              </a:rPr>
              <a:t>		</a:t>
            </a:r>
            <a:r>
              <a:rPr lang="en-US" altLang="en-US" sz="2400" i="1" dirty="0">
                <a:solidFill>
                  <a:srgbClr val="002060"/>
                </a:solidFill>
              </a:rPr>
              <a:t>Outstanding and sector leading</a:t>
            </a:r>
            <a:endParaRPr lang="en-GB" altLang="en-US" sz="2400" dirty="0">
              <a:solidFill>
                <a:srgbClr val="002060"/>
              </a:solidFill>
            </a:endParaRPr>
          </a:p>
          <a:p>
            <a:r>
              <a:rPr lang="en-US" altLang="en-US" sz="2400" b="1" dirty="0">
                <a:solidFill>
                  <a:srgbClr val="002060"/>
                </a:solidFill>
              </a:rPr>
              <a:t>Very Good</a:t>
            </a:r>
            <a:r>
              <a:rPr lang="en-US" altLang="en-US" sz="2400" dirty="0">
                <a:solidFill>
                  <a:srgbClr val="002060"/>
                </a:solidFill>
              </a:rPr>
              <a:t>		</a:t>
            </a:r>
            <a:r>
              <a:rPr lang="en-US" altLang="en-US" sz="2400" i="1" dirty="0">
                <a:solidFill>
                  <a:srgbClr val="002060"/>
                </a:solidFill>
              </a:rPr>
              <a:t>Major strengths</a:t>
            </a:r>
            <a:endParaRPr lang="en-GB" altLang="en-US" sz="2400" dirty="0">
              <a:solidFill>
                <a:srgbClr val="002060"/>
              </a:solidFill>
            </a:endParaRPr>
          </a:p>
          <a:p>
            <a:r>
              <a:rPr lang="en-US" altLang="en-US" sz="2400" b="1" dirty="0">
                <a:solidFill>
                  <a:srgbClr val="002060"/>
                </a:solidFill>
              </a:rPr>
              <a:t>Good	</a:t>
            </a:r>
            <a:r>
              <a:rPr lang="en-US" altLang="en-US" sz="2400" dirty="0">
                <a:solidFill>
                  <a:srgbClr val="002060"/>
                </a:solidFill>
              </a:rPr>
              <a:t>		</a:t>
            </a:r>
            <a:r>
              <a:rPr lang="en-US" altLang="en-US" sz="2400" i="1" dirty="0">
                <a:solidFill>
                  <a:srgbClr val="002060"/>
                </a:solidFill>
              </a:rPr>
              <a:t>Important strengths with some areas   			for improvement</a:t>
            </a:r>
            <a:endParaRPr lang="en-GB" altLang="en-US" sz="2400" dirty="0">
              <a:solidFill>
                <a:srgbClr val="002060"/>
              </a:solidFill>
            </a:endParaRPr>
          </a:p>
          <a:p>
            <a:r>
              <a:rPr lang="en-US" altLang="en-US" sz="2400" b="1" dirty="0">
                <a:solidFill>
                  <a:srgbClr val="002060"/>
                </a:solidFill>
              </a:rPr>
              <a:t>Satisfactory</a:t>
            </a:r>
            <a:r>
              <a:rPr lang="en-US" altLang="en-US" sz="2400" dirty="0">
                <a:solidFill>
                  <a:srgbClr val="002060"/>
                </a:solidFill>
              </a:rPr>
              <a:t>      	</a:t>
            </a:r>
            <a:r>
              <a:rPr lang="en-US" altLang="en-US" sz="2400" i="1" dirty="0">
                <a:solidFill>
                  <a:srgbClr val="002060"/>
                </a:solidFill>
              </a:rPr>
              <a:t>Strengths just outweigh weaknesses</a:t>
            </a:r>
            <a:endParaRPr lang="en-GB" altLang="en-US" sz="2400" dirty="0">
              <a:solidFill>
                <a:srgbClr val="002060"/>
              </a:solidFill>
            </a:endParaRPr>
          </a:p>
          <a:p>
            <a:r>
              <a:rPr lang="en-US" altLang="en-US" sz="2400" b="1" dirty="0">
                <a:solidFill>
                  <a:srgbClr val="002060"/>
                </a:solidFill>
              </a:rPr>
              <a:t>Weak	</a:t>
            </a:r>
            <a:r>
              <a:rPr lang="en-US" altLang="en-US" sz="2400" dirty="0">
                <a:solidFill>
                  <a:srgbClr val="002060"/>
                </a:solidFill>
              </a:rPr>
              <a:t>		</a:t>
            </a:r>
            <a:r>
              <a:rPr lang="en-US" altLang="en-US" sz="2400" i="1" dirty="0">
                <a:solidFill>
                  <a:srgbClr val="002060"/>
                </a:solidFill>
              </a:rPr>
              <a:t>Important weaknesses</a:t>
            </a:r>
            <a:endParaRPr lang="en-GB" altLang="en-US" sz="2400" dirty="0">
              <a:solidFill>
                <a:srgbClr val="002060"/>
              </a:solidFill>
            </a:endParaRPr>
          </a:p>
          <a:p>
            <a:r>
              <a:rPr lang="en-US" altLang="en-US" sz="2400" b="1" dirty="0">
                <a:solidFill>
                  <a:srgbClr val="002060"/>
                </a:solidFill>
              </a:rPr>
              <a:t>Unsatisfactory</a:t>
            </a:r>
            <a:r>
              <a:rPr lang="en-US" altLang="en-US" sz="2400" dirty="0">
                <a:solidFill>
                  <a:srgbClr val="002060"/>
                </a:solidFill>
              </a:rPr>
              <a:t>	</a:t>
            </a:r>
            <a:r>
              <a:rPr lang="en-US" altLang="en-US" sz="2400" i="1" dirty="0">
                <a:solidFill>
                  <a:srgbClr val="002060"/>
                </a:solidFill>
              </a:rPr>
              <a:t>Major weaknesses</a:t>
            </a:r>
            <a:endParaRPr lang="en-GB" altLang="en-US" sz="2400" dirty="0">
              <a:solidFill>
                <a:srgbClr val="002060"/>
              </a:solidFill>
            </a:endParaRPr>
          </a:p>
          <a:p>
            <a:pPr>
              <a:defRPr/>
            </a:pPr>
            <a:endParaRPr lang="en-GB" sz="2100" b="1" dirty="0"/>
          </a:p>
        </p:txBody>
      </p:sp>
    </p:spTree>
    <p:extLst>
      <p:ext uri="{BB962C8B-B14F-4D97-AF65-F5344CB8AC3E}">
        <p14:creationId xmlns:p14="http://schemas.microsoft.com/office/powerpoint/2010/main" val="2711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521619" y="1394223"/>
          <a:ext cx="6101954" cy="4069556"/>
        </p:xfrm>
        <a:graphic>
          <a:graphicData uri="http://schemas.openxmlformats.org/presentationml/2006/ole">
            <mc:AlternateContent xmlns:mc="http://schemas.openxmlformats.org/markup-compatibility/2006">
              <mc:Choice xmlns:v="urn:schemas-microsoft-com:vml" Requires="v">
                <p:oleObj spid="_x0000_s2058" name="Document" r:id="rId4" imgW="8135908" imgH="5426641" progId="Word.Document.12">
                  <p:embed/>
                </p:oleObj>
              </mc:Choice>
              <mc:Fallback>
                <p:oleObj name="Document" r:id="rId4" imgW="8135908" imgH="5426641" progId="Word.Document.12">
                  <p:embed/>
                  <p:pic>
                    <p:nvPicPr>
                      <p:cNvPr id="4" name="Object 3"/>
                      <p:cNvPicPr/>
                      <p:nvPr/>
                    </p:nvPicPr>
                    <p:blipFill>
                      <a:blip r:embed="rId5"/>
                      <a:stretch>
                        <a:fillRect/>
                      </a:stretch>
                    </p:blipFill>
                    <p:spPr>
                      <a:xfrm>
                        <a:off x="1521619" y="1394223"/>
                        <a:ext cx="6101954" cy="4069556"/>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51926" y="960300"/>
          <a:ext cx="10482943" cy="4764479"/>
        </p:xfrm>
        <a:graphic>
          <a:graphicData uri="http://schemas.openxmlformats.org/presentationml/2006/ole">
            <mc:AlternateContent xmlns:mc="http://schemas.openxmlformats.org/markup-compatibility/2006">
              <mc:Choice xmlns:v="urn:schemas-microsoft-com:vml" Requires="v">
                <p:oleObj spid="_x0000_s2059" name="Document" r:id="rId6" imgW="8877336" imgH="5070028" progId="Word.Document.12">
                  <p:embed/>
                </p:oleObj>
              </mc:Choice>
              <mc:Fallback>
                <p:oleObj name="Document" r:id="rId6" imgW="8877336" imgH="5070028" progId="Word.Document.12">
                  <p:embed/>
                  <p:pic>
                    <p:nvPicPr>
                      <p:cNvPr id="7" name="Object 6"/>
                      <p:cNvPicPr/>
                      <p:nvPr/>
                    </p:nvPicPr>
                    <p:blipFill>
                      <a:blip r:embed="rId7"/>
                      <a:stretch>
                        <a:fillRect/>
                      </a:stretch>
                    </p:blipFill>
                    <p:spPr>
                      <a:xfrm>
                        <a:off x="251926" y="960300"/>
                        <a:ext cx="10482943" cy="4764479"/>
                      </a:xfrm>
                      <a:prstGeom prst="rect">
                        <a:avLst/>
                      </a:prstGeom>
                    </p:spPr>
                  </p:pic>
                </p:oleObj>
              </mc:Fallback>
            </mc:AlternateContent>
          </a:graphicData>
        </a:graphic>
      </p:graphicFrame>
    </p:spTree>
    <p:extLst>
      <p:ext uri="{BB962C8B-B14F-4D97-AF65-F5344CB8AC3E}">
        <p14:creationId xmlns:p14="http://schemas.microsoft.com/office/powerpoint/2010/main" val="4277949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66D432-764A-4790-AAB0-13B04388F6F5}"/>
              </a:ext>
            </a:extLst>
          </p:cNvPr>
          <p:cNvSpPr/>
          <p:nvPr/>
        </p:nvSpPr>
        <p:spPr>
          <a:xfrm>
            <a:off x="0" y="857250"/>
            <a:ext cx="9144000" cy="821365"/>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dirty="0">
              <a:solidFill>
                <a:prstClr val="white"/>
              </a:solidFill>
              <a:latin typeface="Arial"/>
            </a:endParaRPr>
          </a:p>
        </p:txBody>
      </p:sp>
      <p:sp>
        <p:nvSpPr>
          <p:cNvPr id="5" name="Title 4"/>
          <p:cNvSpPr>
            <a:spLocks noGrp="1"/>
          </p:cNvSpPr>
          <p:nvPr>
            <p:ph type="title"/>
          </p:nvPr>
        </p:nvSpPr>
        <p:spPr>
          <a:xfrm>
            <a:off x="628650" y="770845"/>
            <a:ext cx="7886700" cy="994172"/>
          </a:xfrm>
        </p:spPr>
        <p:txBody>
          <a:bodyPr>
            <a:normAutofit/>
          </a:bodyPr>
          <a:lstStyle/>
          <a:p>
            <a:r>
              <a:rPr lang="en-GB" sz="2177" dirty="0">
                <a:solidFill>
                  <a:schemeClr val="bg1"/>
                </a:solidFill>
              </a:rPr>
              <a:t>Responsibilities regarding delivery  of peripatetic assessor/provider where delivery is all “on-the-job”</a:t>
            </a:r>
          </a:p>
        </p:txBody>
      </p:sp>
      <p:sp>
        <p:nvSpPr>
          <p:cNvPr id="6" name="Content Placeholder 5"/>
          <p:cNvSpPr>
            <a:spLocks noGrp="1"/>
          </p:cNvSpPr>
          <p:nvPr>
            <p:ph idx="1"/>
          </p:nvPr>
        </p:nvSpPr>
        <p:spPr>
          <a:xfrm>
            <a:off x="560972" y="1851422"/>
            <a:ext cx="8022056" cy="3914713"/>
          </a:xfrm>
        </p:spPr>
        <p:txBody>
          <a:bodyPr>
            <a:normAutofit fontScale="92500" lnSpcReduction="20000"/>
          </a:bodyPr>
          <a:lstStyle/>
          <a:p>
            <a:r>
              <a:rPr lang="en-GB" sz="1425" dirty="0">
                <a:solidFill>
                  <a:srgbClr val="002060"/>
                </a:solidFill>
              </a:rPr>
              <a:t>To ensure that the MA “route” </a:t>
            </a:r>
            <a:r>
              <a:rPr lang="en-GB" sz="1425" b="1" u="sng" dirty="0">
                <a:solidFill>
                  <a:srgbClr val="002060"/>
                </a:solidFill>
              </a:rPr>
              <a:t>meets the need of the individual apprentice and the employer</a:t>
            </a:r>
            <a:br>
              <a:rPr lang="en-GB" sz="1425" dirty="0">
                <a:solidFill>
                  <a:srgbClr val="002060"/>
                </a:solidFill>
              </a:rPr>
            </a:br>
            <a:endParaRPr lang="en-GB" sz="1425" dirty="0">
              <a:solidFill>
                <a:srgbClr val="002060"/>
              </a:solidFill>
            </a:endParaRPr>
          </a:p>
          <a:p>
            <a:r>
              <a:rPr lang="en-GB" sz="1425" dirty="0">
                <a:solidFill>
                  <a:srgbClr val="002060"/>
                </a:solidFill>
              </a:rPr>
              <a:t>To </a:t>
            </a:r>
            <a:r>
              <a:rPr lang="en-GB" sz="1425" b="1" u="sng" dirty="0">
                <a:solidFill>
                  <a:srgbClr val="002060"/>
                </a:solidFill>
              </a:rPr>
              <a:t>provide a robust induction</a:t>
            </a:r>
            <a:r>
              <a:rPr lang="en-GB" sz="1425" dirty="0">
                <a:solidFill>
                  <a:srgbClr val="002060"/>
                </a:solidFill>
              </a:rPr>
              <a:t> to what is expected of the apprentice in terms of assessment processes; to planning their assessment activities; to understand their individual needs and ensure that an individual learning plan is put in place to meet these needs;  to portfolio building and reflecting on their own performance etc</a:t>
            </a:r>
            <a:br>
              <a:rPr lang="en-GB" sz="1425" dirty="0">
                <a:solidFill>
                  <a:srgbClr val="002060"/>
                </a:solidFill>
              </a:rPr>
            </a:br>
            <a:endParaRPr lang="en-GB" sz="1425" dirty="0">
              <a:solidFill>
                <a:srgbClr val="002060"/>
              </a:solidFill>
            </a:endParaRPr>
          </a:p>
          <a:p>
            <a:r>
              <a:rPr lang="en-GB" sz="1425" dirty="0">
                <a:solidFill>
                  <a:srgbClr val="002060"/>
                </a:solidFill>
              </a:rPr>
              <a:t>To coach the apprentice through </a:t>
            </a:r>
            <a:r>
              <a:rPr lang="en-GB" sz="1425" b="1" u="sng" dirty="0">
                <a:solidFill>
                  <a:srgbClr val="002060"/>
                </a:solidFill>
              </a:rPr>
              <a:t>informal/formal tutorial sessions for portfolio </a:t>
            </a:r>
            <a:r>
              <a:rPr lang="en-GB" sz="1425" dirty="0">
                <a:solidFill>
                  <a:srgbClr val="002060"/>
                </a:solidFill>
              </a:rPr>
              <a:t>and/or formal “tests”</a:t>
            </a:r>
            <a:br>
              <a:rPr lang="en-GB" sz="1425" dirty="0">
                <a:solidFill>
                  <a:srgbClr val="002060"/>
                </a:solidFill>
              </a:rPr>
            </a:br>
            <a:endParaRPr lang="en-GB" sz="1425" dirty="0">
              <a:solidFill>
                <a:srgbClr val="002060"/>
              </a:solidFill>
            </a:endParaRPr>
          </a:p>
          <a:p>
            <a:r>
              <a:rPr lang="en-GB" sz="1425" b="1" u="sng" dirty="0">
                <a:solidFill>
                  <a:srgbClr val="002060"/>
                </a:solidFill>
              </a:rPr>
              <a:t>To use assessment for learning- provide constructive feedback and tuition to support progression to “competency</a:t>
            </a:r>
            <a:r>
              <a:rPr lang="en-GB" sz="1425" dirty="0">
                <a:solidFill>
                  <a:srgbClr val="002060"/>
                </a:solidFill>
              </a:rPr>
              <a:t>” (f2f and/or remote)</a:t>
            </a:r>
            <a:br>
              <a:rPr lang="en-GB" sz="1425" dirty="0">
                <a:solidFill>
                  <a:srgbClr val="002060"/>
                </a:solidFill>
              </a:rPr>
            </a:br>
            <a:endParaRPr lang="en-GB" sz="1425" dirty="0">
              <a:solidFill>
                <a:srgbClr val="002060"/>
              </a:solidFill>
            </a:endParaRPr>
          </a:p>
          <a:p>
            <a:r>
              <a:rPr lang="en-GB" sz="1425" dirty="0">
                <a:solidFill>
                  <a:srgbClr val="002060"/>
                </a:solidFill>
              </a:rPr>
              <a:t>To </a:t>
            </a:r>
            <a:r>
              <a:rPr lang="en-GB" sz="1425" b="1" u="sng" dirty="0">
                <a:solidFill>
                  <a:srgbClr val="002060"/>
                </a:solidFill>
              </a:rPr>
              <a:t>confirm and sign off competencies </a:t>
            </a:r>
            <a:r>
              <a:rPr lang="en-GB" sz="1425" dirty="0">
                <a:solidFill>
                  <a:srgbClr val="002060"/>
                </a:solidFill>
              </a:rPr>
              <a:t>against the framework standards</a:t>
            </a:r>
            <a:br>
              <a:rPr lang="en-GB" sz="1425" dirty="0">
                <a:solidFill>
                  <a:srgbClr val="002060"/>
                </a:solidFill>
              </a:rPr>
            </a:br>
            <a:endParaRPr lang="en-GB" sz="1425" dirty="0">
              <a:solidFill>
                <a:srgbClr val="002060"/>
              </a:solidFill>
            </a:endParaRPr>
          </a:p>
          <a:p>
            <a:r>
              <a:rPr lang="en-GB" sz="1425" dirty="0">
                <a:solidFill>
                  <a:srgbClr val="002060"/>
                </a:solidFill>
              </a:rPr>
              <a:t>To engage appropriate personnel in the workplace to ensure that </a:t>
            </a:r>
            <a:r>
              <a:rPr lang="en-GB" sz="1425" b="1" u="sng" dirty="0">
                <a:solidFill>
                  <a:srgbClr val="002060"/>
                </a:solidFill>
              </a:rPr>
              <a:t>the apprentice is receiving appropriate support from their employer t</a:t>
            </a:r>
            <a:r>
              <a:rPr lang="en-GB" sz="1425" dirty="0">
                <a:solidFill>
                  <a:srgbClr val="002060"/>
                </a:solidFill>
              </a:rPr>
              <a:t>owards meeting competencies (e.g. formal/informal learning sessions; mentoring support; diversity of tasks to allow them to meet the competencies; time for development and reflection)</a:t>
            </a:r>
            <a:br>
              <a:rPr lang="en-GB" sz="1425" dirty="0">
                <a:solidFill>
                  <a:srgbClr val="002060"/>
                </a:solidFill>
              </a:rPr>
            </a:br>
            <a:endParaRPr lang="en-GB" sz="1425" dirty="0">
              <a:solidFill>
                <a:srgbClr val="002060"/>
              </a:solidFill>
            </a:endParaRPr>
          </a:p>
          <a:p>
            <a:r>
              <a:rPr lang="en-GB" sz="1425" dirty="0">
                <a:solidFill>
                  <a:srgbClr val="002060"/>
                </a:solidFill>
              </a:rPr>
              <a:t>To undertake (at least</a:t>
            </a:r>
            <a:r>
              <a:rPr lang="en-GB" sz="1425" b="1" u="sng" dirty="0">
                <a:solidFill>
                  <a:srgbClr val="002060"/>
                </a:solidFill>
              </a:rPr>
              <a:t>) quarterly reviews </a:t>
            </a:r>
            <a:r>
              <a:rPr lang="en-GB" sz="1425" dirty="0">
                <a:solidFill>
                  <a:srgbClr val="002060"/>
                </a:solidFill>
              </a:rPr>
              <a:t>to ensure that the apprentice is progressing appropriately, planning next steps, giving constructive feedback upon general progress and to ensure that appropriate employer rep is engaged in this process too</a:t>
            </a:r>
          </a:p>
          <a:p>
            <a:pPr>
              <a:buNone/>
            </a:pPr>
            <a:endParaRPr lang="en-GB" sz="1350" dirty="0"/>
          </a:p>
        </p:txBody>
      </p:sp>
    </p:spTree>
    <p:extLst>
      <p:ext uri="{BB962C8B-B14F-4D97-AF65-F5344CB8AC3E}">
        <p14:creationId xmlns:p14="http://schemas.microsoft.com/office/powerpoint/2010/main" val="292104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95536" y="3055893"/>
            <a:ext cx="5616624" cy="1938992"/>
          </a:xfrm>
          <a:prstGeom prst="rect">
            <a:avLst/>
          </a:prstGeom>
          <a:noFill/>
        </p:spPr>
        <p:txBody>
          <a:bodyPr wrap="square" rtlCol="0">
            <a:spAutoFit/>
          </a:bodyPr>
          <a:lstStyle/>
          <a:p>
            <a:r>
              <a:rPr lang="en-GB" sz="4000" b="1" dirty="0">
                <a:solidFill>
                  <a:schemeClr val="bg1"/>
                </a:solidFill>
                <a:latin typeface="Arial" panose="020B0604020202020204" pitchFamily="34" charset="0"/>
                <a:cs typeface="Arial" panose="020B0604020202020204" pitchFamily="34" charset="0"/>
              </a:rPr>
              <a:t>Tourism Overview</a:t>
            </a:r>
          </a:p>
          <a:p>
            <a:endParaRPr lang="en-GB" sz="4000" b="1" dirty="0">
              <a:solidFill>
                <a:schemeClr val="bg1"/>
              </a:solidFill>
              <a:latin typeface="Arial" panose="020B0604020202020204" pitchFamily="34" charset="0"/>
              <a:cs typeface="Arial" panose="020B0604020202020204" pitchFamily="34" charset="0"/>
            </a:endParaRPr>
          </a:p>
          <a:p>
            <a:r>
              <a:rPr lang="en-GB" sz="4000" b="1" dirty="0">
                <a:solidFill>
                  <a:schemeClr val="bg1"/>
                </a:solidFill>
                <a:latin typeface="Arial" panose="020B0604020202020204" pitchFamily="34" charset="0"/>
                <a:cs typeface="Arial" panose="020B0604020202020204" pitchFamily="34" charset="0"/>
              </a:rPr>
              <a:t>Lawrence Durden</a:t>
            </a:r>
          </a:p>
        </p:txBody>
      </p:sp>
      <p:pic>
        <p:nvPicPr>
          <p:cNvPr id="6" name="Picture 2">
            <a:extLst>
              <a:ext uri="{FF2B5EF4-FFF2-40B4-BE49-F238E27FC236}">
                <a16:creationId xmlns:a16="http://schemas.microsoft.com/office/drawing/2014/main" id="{840005F4-B427-4E44-ADE5-CFBE5A8C1C57}"/>
              </a:ext>
            </a:extLst>
          </p:cNvPr>
          <p:cNvPicPr>
            <a:picLocks noChangeAspect="1" noChangeArrowheads="1"/>
          </p:cNvPicPr>
          <p:nvPr/>
        </p:nvPicPr>
        <p:blipFill>
          <a:blip r:embed="rId2" cstate="print"/>
          <a:srcRect/>
          <a:stretch>
            <a:fillRect/>
          </a:stretch>
        </p:blipFill>
        <p:spPr bwMode="auto">
          <a:xfrm>
            <a:off x="0" y="484892"/>
            <a:ext cx="1981204" cy="1054236"/>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74094D6A-56A0-4CDC-85CC-5639AB80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 y="6119386"/>
            <a:ext cx="9152630" cy="6234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High level questions</a:t>
            </a:r>
          </a:p>
        </p:txBody>
      </p:sp>
      <p:sp>
        <p:nvSpPr>
          <p:cNvPr id="3" name="Content Placeholder 2"/>
          <p:cNvSpPr>
            <a:spLocks noGrp="1"/>
          </p:cNvSpPr>
          <p:nvPr>
            <p:ph idx="1"/>
          </p:nvPr>
        </p:nvSpPr>
        <p:spPr>
          <a:xfrm>
            <a:off x="764633" y="1987828"/>
            <a:ext cx="7890969" cy="3670022"/>
          </a:xfrm>
        </p:spPr>
        <p:txBody>
          <a:bodyPr/>
          <a:lstStyle/>
          <a:p>
            <a:pPr>
              <a:defRPr/>
            </a:pPr>
            <a:r>
              <a:rPr lang="en-GB" sz="2400" b="1" dirty="0">
                <a:solidFill>
                  <a:srgbClr val="002060"/>
                </a:solidFill>
              </a:rPr>
              <a:t>Outcome and Impact</a:t>
            </a:r>
          </a:p>
          <a:p>
            <a:pPr lvl="1">
              <a:defRPr/>
            </a:pPr>
            <a:r>
              <a:rPr lang="en-GB" sz="2100" dirty="0">
                <a:solidFill>
                  <a:srgbClr val="002060"/>
                </a:solidFill>
              </a:rPr>
              <a:t>How well are apprentices progressing and achieving relevant high quality outcomes?  </a:t>
            </a:r>
            <a:r>
              <a:rPr lang="en-GB" sz="2100" b="1" u="sng" dirty="0">
                <a:solidFill>
                  <a:srgbClr val="002060"/>
                </a:solidFill>
              </a:rPr>
              <a:t>Very good</a:t>
            </a:r>
          </a:p>
          <a:p>
            <a:pPr lvl="1">
              <a:defRPr/>
            </a:pPr>
            <a:r>
              <a:rPr lang="en-GB" sz="2100" dirty="0">
                <a:solidFill>
                  <a:srgbClr val="002060"/>
                </a:solidFill>
              </a:rPr>
              <a:t>How well do we meet the needs of our apprentices and stakeholders?  </a:t>
            </a:r>
            <a:r>
              <a:rPr lang="en-GB" sz="2100" b="1" u="sng" dirty="0">
                <a:solidFill>
                  <a:srgbClr val="002060"/>
                </a:solidFill>
              </a:rPr>
              <a:t>Very good</a:t>
            </a:r>
          </a:p>
          <a:p>
            <a:pPr marL="342900" lvl="1" indent="0">
              <a:buNone/>
              <a:defRPr/>
            </a:pPr>
            <a:r>
              <a:rPr lang="en-GB" sz="2400" b="1" dirty="0">
                <a:solidFill>
                  <a:srgbClr val="002060"/>
                </a:solidFill>
              </a:rPr>
              <a:t>Delivery of training</a:t>
            </a:r>
          </a:p>
          <a:p>
            <a:pPr marL="342900" lvl="1" indent="0">
              <a:buNone/>
              <a:defRPr/>
            </a:pPr>
            <a:endParaRPr lang="en-GB" sz="1200" dirty="0"/>
          </a:p>
          <a:p>
            <a:pPr lvl="1">
              <a:defRPr/>
            </a:pPr>
            <a:r>
              <a:rPr lang="en-GB" sz="2100" dirty="0">
                <a:solidFill>
                  <a:srgbClr val="002060"/>
                </a:solidFill>
              </a:rPr>
              <a:t>How good is our delivery of training?  </a:t>
            </a:r>
            <a:r>
              <a:rPr lang="en-GB" sz="2100" b="1" u="sng" dirty="0">
                <a:solidFill>
                  <a:srgbClr val="002060"/>
                </a:solidFill>
              </a:rPr>
              <a:t>Very good</a:t>
            </a:r>
          </a:p>
          <a:p>
            <a:pPr lvl="1">
              <a:defRPr/>
            </a:pPr>
            <a:r>
              <a:rPr lang="en-GB" sz="2100" dirty="0">
                <a:solidFill>
                  <a:srgbClr val="002060"/>
                </a:solidFill>
              </a:rPr>
              <a:t>How good is our management of training delivery?  </a:t>
            </a:r>
            <a:r>
              <a:rPr lang="en-GB" sz="2100" b="1" u="sng" dirty="0">
                <a:solidFill>
                  <a:srgbClr val="002060"/>
                </a:solidFill>
              </a:rPr>
              <a:t>Very good</a:t>
            </a:r>
            <a:endParaRPr lang="en-GB" sz="2100" b="1" u="sng" dirty="0"/>
          </a:p>
        </p:txBody>
      </p:sp>
    </p:spTree>
    <p:extLst>
      <p:ext uri="{BB962C8B-B14F-4D97-AF65-F5344CB8AC3E}">
        <p14:creationId xmlns:p14="http://schemas.microsoft.com/office/powerpoint/2010/main" val="15867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High level questions</a:t>
            </a:r>
          </a:p>
        </p:txBody>
      </p:sp>
      <p:sp>
        <p:nvSpPr>
          <p:cNvPr id="3" name="Content Placeholder 2"/>
          <p:cNvSpPr>
            <a:spLocks noGrp="1"/>
          </p:cNvSpPr>
          <p:nvPr>
            <p:ph idx="1"/>
          </p:nvPr>
        </p:nvSpPr>
        <p:spPr>
          <a:xfrm>
            <a:off x="764633" y="1987828"/>
            <a:ext cx="7890969" cy="3670022"/>
          </a:xfrm>
        </p:spPr>
        <p:txBody>
          <a:bodyPr/>
          <a:lstStyle/>
          <a:p>
            <a:r>
              <a:rPr lang="en-GB" altLang="en-US" sz="2700" b="1" dirty="0">
                <a:solidFill>
                  <a:srgbClr val="002060"/>
                </a:solidFill>
              </a:rPr>
              <a:t>Leadership and quality culture</a:t>
            </a:r>
          </a:p>
          <a:p>
            <a:pPr marL="342900" indent="-342900">
              <a:buFont typeface="Arial" panose="020B0604020202020204" pitchFamily="34" charset="0"/>
              <a:buChar char="•"/>
            </a:pPr>
            <a:r>
              <a:rPr lang="en-GB" altLang="en-US" sz="2100" dirty="0">
                <a:solidFill>
                  <a:srgbClr val="002060"/>
                </a:solidFill>
              </a:rPr>
              <a:t> How good is our strategic leadership?  </a:t>
            </a:r>
            <a:r>
              <a:rPr lang="en-GB" altLang="en-US" sz="2100" b="1" u="sng" dirty="0">
                <a:solidFill>
                  <a:srgbClr val="002060"/>
                </a:solidFill>
              </a:rPr>
              <a:t>Very good</a:t>
            </a:r>
            <a:br>
              <a:rPr lang="en-GB" altLang="en-US" sz="2100" dirty="0">
                <a:solidFill>
                  <a:srgbClr val="002060"/>
                </a:solidFill>
              </a:rPr>
            </a:br>
            <a:endParaRPr lang="en-GB" altLang="en-US" sz="2100" dirty="0">
              <a:solidFill>
                <a:srgbClr val="002060"/>
              </a:solidFill>
            </a:endParaRPr>
          </a:p>
          <a:p>
            <a:r>
              <a:rPr lang="en-GB" altLang="en-US" sz="2700" b="1" dirty="0">
                <a:solidFill>
                  <a:srgbClr val="002060"/>
                </a:solidFill>
              </a:rPr>
              <a:t>Capacity for Improvement</a:t>
            </a:r>
          </a:p>
          <a:p>
            <a:pPr marL="342900" indent="-342900">
              <a:buFont typeface="Arial" panose="020B0604020202020204" pitchFamily="34" charset="0"/>
              <a:buChar char="•"/>
            </a:pPr>
            <a:r>
              <a:rPr lang="en-GB" altLang="en-US" sz="2100" dirty="0">
                <a:solidFill>
                  <a:srgbClr val="002060"/>
                </a:solidFill>
              </a:rPr>
              <a:t> Judgment based on evidence of all key areas, in particular   Outcomes  and Impact and Leadership and quality culture.</a:t>
            </a:r>
          </a:p>
          <a:p>
            <a:pPr>
              <a:defRPr/>
            </a:pPr>
            <a:endParaRPr lang="en-GB" sz="2100" b="1" dirty="0"/>
          </a:p>
        </p:txBody>
      </p:sp>
    </p:spTree>
    <p:extLst>
      <p:ext uri="{BB962C8B-B14F-4D97-AF65-F5344CB8AC3E}">
        <p14:creationId xmlns:p14="http://schemas.microsoft.com/office/powerpoint/2010/main" val="10985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Areas of positive practice</a:t>
            </a:r>
          </a:p>
        </p:txBody>
      </p:sp>
      <p:sp>
        <p:nvSpPr>
          <p:cNvPr id="3" name="Content Placeholder 2"/>
          <p:cNvSpPr>
            <a:spLocks noGrp="1"/>
          </p:cNvSpPr>
          <p:nvPr>
            <p:ph idx="1"/>
          </p:nvPr>
        </p:nvSpPr>
        <p:spPr>
          <a:xfrm>
            <a:off x="764633" y="1987828"/>
            <a:ext cx="7890969" cy="3670022"/>
          </a:xfrm>
        </p:spPr>
        <p:txBody>
          <a:bodyPr/>
          <a:lstStyle/>
          <a:p>
            <a:pPr>
              <a:buFont typeface="Arial" pitchFamily="34" charset="0"/>
              <a:buChar char="•"/>
              <a:defRPr/>
            </a:pPr>
            <a:r>
              <a:rPr lang="en-GB" sz="3000" b="1" dirty="0">
                <a:solidFill>
                  <a:srgbClr val="002060"/>
                </a:solidFill>
              </a:rPr>
              <a:t>Apprentice achievement rates.</a:t>
            </a:r>
          </a:p>
          <a:p>
            <a:pPr>
              <a:buFont typeface="Arial" pitchFamily="34" charset="0"/>
              <a:buChar char="•"/>
              <a:defRPr/>
            </a:pPr>
            <a:r>
              <a:rPr lang="en-GB" sz="3000" b="1" dirty="0">
                <a:solidFill>
                  <a:srgbClr val="002060"/>
                </a:solidFill>
              </a:rPr>
              <a:t>Equality statistics.</a:t>
            </a:r>
          </a:p>
          <a:p>
            <a:pPr>
              <a:buFont typeface="Arial" pitchFamily="34" charset="0"/>
              <a:buChar char="•"/>
              <a:defRPr/>
            </a:pPr>
            <a:r>
              <a:rPr lang="en-GB" sz="3000" b="1" dirty="0">
                <a:solidFill>
                  <a:srgbClr val="002060"/>
                </a:solidFill>
              </a:rPr>
              <a:t>Core skills.</a:t>
            </a:r>
          </a:p>
          <a:p>
            <a:pPr>
              <a:buFont typeface="Arial" pitchFamily="34" charset="0"/>
              <a:buChar char="•"/>
              <a:defRPr/>
            </a:pPr>
            <a:r>
              <a:rPr lang="en-GB" sz="3000" b="1" dirty="0">
                <a:solidFill>
                  <a:srgbClr val="002060"/>
                </a:solidFill>
              </a:rPr>
              <a:t>ITPs are nominated and successful in awards.</a:t>
            </a:r>
          </a:p>
          <a:p>
            <a:pPr>
              <a:buFont typeface="Arial" pitchFamily="34" charset="0"/>
              <a:buChar char="•"/>
              <a:defRPr/>
            </a:pPr>
            <a:r>
              <a:rPr lang="en-GB" sz="3000" b="1" dirty="0">
                <a:solidFill>
                  <a:srgbClr val="002060"/>
                </a:solidFill>
              </a:rPr>
              <a:t>Health and safety</a:t>
            </a:r>
          </a:p>
          <a:p>
            <a:pPr>
              <a:defRPr/>
            </a:pPr>
            <a:endParaRPr lang="en-GB" sz="2100" b="1" dirty="0"/>
          </a:p>
        </p:txBody>
      </p:sp>
    </p:spTree>
    <p:extLst>
      <p:ext uri="{BB962C8B-B14F-4D97-AF65-F5344CB8AC3E}">
        <p14:creationId xmlns:p14="http://schemas.microsoft.com/office/powerpoint/2010/main" val="7571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Areas of positive practice</a:t>
            </a:r>
          </a:p>
        </p:txBody>
      </p:sp>
      <p:sp>
        <p:nvSpPr>
          <p:cNvPr id="3" name="Content Placeholder 2"/>
          <p:cNvSpPr>
            <a:spLocks noGrp="1"/>
          </p:cNvSpPr>
          <p:nvPr>
            <p:ph idx="1"/>
          </p:nvPr>
        </p:nvSpPr>
        <p:spPr>
          <a:xfrm>
            <a:off x="764633" y="1987828"/>
            <a:ext cx="7890969" cy="3670022"/>
          </a:xfrm>
        </p:spPr>
        <p:txBody>
          <a:bodyPr/>
          <a:lstStyle/>
          <a:p>
            <a:pPr>
              <a:buFont typeface="Arial" pitchFamily="34" charset="0"/>
              <a:buChar char="•"/>
              <a:defRPr/>
            </a:pPr>
            <a:r>
              <a:rPr lang="en-GB" sz="3000" b="1" dirty="0">
                <a:solidFill>
                  <a:srgbClr val="002060"/>
                </a:solidFill>
              </a:rPr>
              <a:t>Induction programmes.</a:t>
            </a:r>
          </a:p>
          <a:p>
            <a:pPr>
              <a:buFont typeface="Arial" pitchFamily="34" charset="0"/>
              <a:buChar char="•"/>
              <a:defRPr/>
            </a:pPr>
            <a:r>
              <a:rPr lang="en-GB" sz="3000" b="1" dirty="0">
                <a:solidFill>
                  <a:srgbClr val="002060"/>
                </a:solidFill>
              </a:rPr>
              <a:t>Assessors visit apprentices regularly.</a:t>
            </a:r>
          </a:p>
          <a:p>
            <a:pPr>
              <a:buFont typeface="Arial" pitchFamily="34" charset="0"/>
              <a:buChar char="•"/>
              <a:defRPr/>
            </a:pPr>
            <a:r>
              <a:rPr lang="en-GB" sz="3000" b="1" dirty="0">
                <a:solidFill>
                  <a:srgbClr val="002060"/>
                </a:solidFill>
              </a:rPr>
              <a:t>Employers views.</a:t>
            </a:r>
          </a:p>
          <a:p>
            <a:pPr>
              <a:buFont typeface="Arial" pitchFamily="34" charset="0"/>
              <a:buChar char="•"/>
              <a:defRPr/>
            </a:pPr>
            <a:r>
              <a:rPr lang="en-GB" sz="3000" b="1" dirty="0">
                <a:solidFill>
                  <a:srgbClr val="002060"/>
                </a:solidFill>
              </a:rPr>
              <a:t>Delivery of training.</a:t>
            </a:r>
          </a:p>
          <a:p>
            <a:pPr>
              <a:buFont typeface="Arial" pitchFamily="34" charset="0"/>
              <a:buChar char="•"/>
              <a:defRPr/>
            </a:pPr>
            <a:r>
              <a:rPr lang="en-GB" sz="3000" b="1" dirty="0">
                <a:solidFill>
                  <a:srgbClr val="002060"/>
                </a:solidFill>
              </a:rPr>
              <a:t>Training plans</a:t>
            </a:r>
          </a:p>
          <a:p>
            <a:pPr>
              <a:buFont typeface="Arial" pitchFamily="34" charset="0"/>
              <a:buChar char="•"/>
              <a:defRPr/>
            </a:pPr>
            <a:endParaRPr lang="en-GB" sz="3000" b="1" dirty="0">
              <a:solidFill>
                <a:srgbClr val="002060"/>
              </a:solidFill>
            </a:endParaRPr>
          </a:p>
        </p:txBody>
      </p:sp>
    </p:spTree>
    <p:extLst>
      <p:ext uri="{BB962C8B-B14F-4D97-AF65-F5344CB8AC3E}">
        <p14:creationId xmlns:p14="http://schemas.microsoft.com/office/powerpoint/2010/main" val="34796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Areas of positive practice</a:t>
            </a:r>
          </a:p>
        </p:txBody>
      </p:sp>
      <p:sp>
        <p:nvSpPr>
          <p:cNvPr id="3" name="Content Placeholder 2"/>
          <p:cNvSpPr>
            <a:spLocks noGrp="1"/>
          </p:cNvSpPr>
          <p:nvPr>
            <p:ph idx="1"/>
          </p:nvPr>
        </p:nvSpPr>
        <p:spPr>
          <a:xfrm>
            <a:off x="764633" y="1987828"/>
            <a:ext cx="7890969" cy="3670022"/>
          </a:xfrm>
        </p:spPr>
        <p:txBody>
          <a:bodyPr/>
          <a:lstStyle/>
          <a:p>
            <a:pPr marL="428625" indent="-428625">
              <a:buFont typeface="Arial" panose="020B0604020202020204" pitchFamily="34" charset="0"/>
              <a:buChar char="•"/>
              <a:defRPr/>
            </a:pPr>
            <a:r>
              <a:rPr lang="en-GB" sz="3000" b="1" dirty="0">
                <a:solidFill>
                  <a:srgbClr val="002060"/>
                </a:solidFill>
              </a:rPr>
              <a:t>Quality of online resources</a:t>
            </a:r>
          </a:p>
          <a:p>
            <a:pPr marL="428625" indent="-428625">
              <a:buFont typeface="Arial" panose="020B0604020202020204" pitchFamily="34" charset="0"/>
              <a:buChar char="•"/>
              <a:defRPr/>
            </a:pPr>
            <a:r>
              <a:rPr lang="en-GB" sz="3000" b="1" dirty="0">
                <a:solidFill>
                  <a:srgbClr val="002060"/>
                </a:solidFill>
              </a:rPr>
              <a:t>Questioning and challenge</a:t>
            </a:r>
          </a:p>
          <a:p>
            <a:pPr marL="428625" indent="-428625">
              <a:buFont typeface="Arial" panose="020B0604020202020204" pitchFamily="34" charset="0"/>
              <a:buChar char="•"/>
              <a:defRPr/>
            </a:pPr>
            <a:r>
              <a:rPr lang="en-GB" sz="3000" b="1" dirty="0">
                <a:solidFill>
                  <a:srgbClr val="002060"/>
                </a:solidFill>
              </a:rPr>
              <a:t>Assessors knowledge and experience.</a:t>
            </a:r>
          </a:p>
          <a:p>
            <a:pPr marL="428625" indent="-428625">
              <a:buFont typeface="Arial" panose="020B0604020202020204" pitchFamily="34" charset="0"/>
              <a:buChar char="•"/>
              <a:defRPr/>
            </a:pPr>
            <a:r>
              <a:rPr lang="en-GB" sz="3000" b="1" dirty="0">
                <a:solidFill>
                  <a:srgbClr val="002060"/>
                </a:solidFill>
              </a:rPr>
              <a:t>Joint evaluation.</a:t>
            </a:r>
          </a:p>
        </p:txBody>
      </p:sp>
    </p:spTree>
    <p:extLst>
      <p:ext uri="{BB962C8B-B14F-4D97-AF65-F5344CB8AC3E}">
        <p14:creationId xmlns:p14="http://schemas.microsoft.com/office/powerpoint/2010/main" val="3718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Areas of positive practice</a:t>
            </a:r>
          </a:p>
        </p:txBody>
      </p:sp>
      <p:sp>
        <p:nvSpPr>
          <p:cNvPr id="3" name="Content Placeholder 2"/>
          <p:cNvSpPr>
            <a:spLocks noGrp="1"/>
          </p:cNvSpPr>
          <p:nvPr>
            <p:ph idx="1"/>
          </p:nvPr>
        </p:nvSpPr>
        <p:spPr>
          <a:xfrm>
            <a:off x="764633" y="1987828"/>
            <a:ext cx="7890969" cy="3670022"/>
          </a:xfrm>
        </p:spPr>
        <p:txBody>
          <a:bodyPr/>
          <a:lstStyle/>
          <a:p>
            <a:pPr marL="428625" indent="-428625">
              <a:buFont typeface="Arial" panose="020B0604020202020204" pitchFamily="34" charset="0"/>
              <a:buChar char="•"/>
              <a:defRPr/>
            </a:pPr>
            <a:r>
              <a:rPr lang="en-GB" sz="3000" b="1" dirty="0">
                <a:solidFill>
                  <a:srgbClr val="002060"/>
                </a:solidFill>
              </a:rPr>
              <a:t>Employer and strategic links.</a:t>
            </a:r>
          </a:p>
          <a:p>
            <a:pPr marL="428625" indent="-428625">
              <a:buFont typeface="Arial" panose="020B0604020202020204" pitchFamily="34" charset="0"/>
              <a:buChar char="•"/>
              <a:defRPr/>
            </a:pPr>
            <a:r>
              <a:rPr lang="en-GB" sz="3000" b="1" dirty="0">
                <a:solidFill>
                  <a:srgbClr val="002060"/>
                </a:solidFill>
              </a:rPr>
              <a:t>Leadership of staff.</a:t>
            </a:r>
          </a:p>
          <a:p>
            <a:pPr marL="428625" indent="-428625">
              <a:buFont typeface="Arial" panose="020B0604020202020204" pitchFamily="34" charset="0"/>
              <a:buChar char="•"/>
              <a:defRPr/>
            </a:pPr>
            <a:r>
              <a:rPr lang="en-GB" sz="3000" b="1" dirty="0">
                <a:solidFill>
                  <a:srgbClr val="002060"/>
                </a:solidFill>
              </a:rPr>
              <a:t>Team working.</a:t>
            </a:r>
          </a:p>
          <a:p>
            <a:pPr marL="428625" indent="-428625">
              <a:buFont typeface="Arial" panose="020B0604020202020204" pitchFamily="34" charset="0"/>
              <a:buChar char="•"/>
              <a:defRPr/>
            </a:pPr>
            <a:r>
              <a:rPr lang="en-GB" sz="3000" b="1" dirty="0">
                <a:solidFill>
                  <a:srgbClr val="002060"/>
                </a:solidFill>
              </a:rPr>
              <a:t>ITP training activities.</a:t>
            </a:r>
          </a:p>
          <a:p>
            <a:pPr marL="428625" indent="-428625">
              <a:buFont typeface="Arial" panose="020B0604020202020204" pitchFamily="34" charset="0"/>
              <a:buChar char="•"/>
              <a:defRPr/>
            </a:pPr>
            <a:r>
              <a:rPr lang="en-GB" sz="3000" b="1" dirty="0">
                <a:solidFill>
                  <a:srgbClr val="002060"/>
                </a:solidFill>
              </a:rPr>
              <a:t>Self evaluation.</a:t>
            </a: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p:txBody>
      </p:sp>
    </p:spTree>
    <p:extLst>
      <p:ext uri="{BB962C8B-B14F-4D97-AF65-F5344CB8AC3E}">
        <p14:creationId xmlns:p14="http://schemas.microsoft.com/office/powerpoint/2010/main" val="7439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Areas for development</a:t>
            </a:r>
          </a:p>
        </p:txBody>
      </p:sp>
      <p:sp>
        <p:nvSpPr>
          <p:cNvPr id="3" name="Content Placeholder 2"/>
          <p:cNvSpPr>
            <a:spLocks noGrp="1"/>
          </p:cNvSpPr>
          <p:nvPr>
            <p:ph idx="1"/>
          </p:nvPr>
        </p:nvSpPr>
        <p:spPr>
          <a:xfrm>
            <a:off x="764633" y="1987828"/>
            <a:ext cx="7890969" cy="3670022"/>
          </a:xfrm>
        </p:spPr>
        <p:txBody>
          <a:bodyPr/>
          <a:lstStyle/>
          <a:p>
            <a:endParaRPr lang="en-GB" dirty="0"/>
          </a:p>
          <a:p>
            <a:pPr marL="257175" indent="-257175">
              <a:buFont typeface="Arial" panose="020B0604020202020204" pitchFamily="34" charset="0"/>
              <a:buChar char="•"/>
            </a:pPr>
            <a:r>
              <a:rPr lang="en-GB" sz="2400" b="1" dirty="0">
                <a:solidFill>
                  <a:srgbClr val="002060"/>
                </a:solidFill>
              </a:rPr>
              <a:t>Providers below the SDS national achievement rate hospitality programmes.</a:t>
            </a:r>
          </a:p>
          <a:p>
            <a:pPr marL="257175" indent="-257175">
              <a:buFont typeface="Arial" panose="020B0604020202020204" pitchFamily="34" charset="0"/>
              <a:buChar char="•"/>
            </a:pPr>
            <a:r>
              <a:rPr lang="en-GB" sz="2400" b="1" dirty="0">
                <a:solidFill>
                  <a:srgbClr val="002060"/>
                </a:solidFill>
              </a:rPr>
              <a:t>Gender imbalance in programmes.</a:t>
            </a:r>
          </a:p>
          <a:p>
            <a:pPr marL="257175" indent="-257175">
              <a:buFont typeface="Arial" panose="020B0604020202020204" pitchFamily="34" charset="0"/>
              <a:buChar char="•"/>
            </a:pPr>
            <a:r>
              <a:rPr lang="en-GB" sz="2400" b="1" dirty="0">
                <a:solidFill>
                  <a:srgbClr val="002060"/>
                </a:solidFill>
              </a:rPr>
              <a:t>Sufficient challenge.</a:t>
            </a:r>
          </a:p>
          <a:p>
            <a:pPr marL="257175" indent="-257175">
              <a:buFont typeface="Arial" panose="020B0604020202020204" pitchFamily="34" charset="0"/>
              <a:buChar char="•"/>
            </a:pPr>
            <a:r>
              <a:rPr lang="en-GB" sz="2400" b="1" dirty="0">
                <a:solidFill>
                  <a:srgbClr val="002060"/>
                </a:solidFill>
              </a:rPr>
              <a:t>Core skills.</a:t>
            </a:r>
          </a:p>
          <a:p>
            <a:pPr marL="257175" indent="-257175">
              <a:buFont typeface="Arial" panose="020B0604020202020204" pitchFamily="34" charset="0"/>
              <a:buChar char="•"/>
            </a:pPr>
            <a:r>
              <a:rPr lang="en-GB" sz="2400" b="1" dirty="0">
                <a:solidFill>
                  <a:srgbClr val="002060"/>
                </a:solidFill>
              </a:rPr>
              <a:t>Restricted communication with employers.</a:t>
            </a:r>
          </a:p>
          <a:p>
            <a:pPr marL="257175" indent="-257175">
              <a:buFont typeface="Arial" panose="020B0604020202020204" pitchFamily="34" charset="0"/>
              <a:buChar char="•"/>
            </a:pPr>
            <a:endParaRPr lang="en-GB" sz="24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p:txBody>
      </p:sp>
    </p:spTree>
    <p:extLst>
      <p:ext uri="{BB962C8B-B14F-4D97-AF65-F5344CB8AC3E}">
        <p14:creationId xmlns:p14="http://schemas.microsoft.com/office/powerpoint/2010/main" val="403857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Areas for development</a:t>
            </a:r>
          </a:p>
        </p:txBody>
      </p:sp>
      <p:sp>
        <p:nvSpPr>
          <p:cNvPr id="3" name="Content Placeholder 2"/>
          <p:cNvSpPr>
            <a:spLocks noGrp="1"/>
          </p:cNvSpPr>
          <p:nvPr>
            <p:ph idx="1"/>
          </p:nvPr>
        </p:nvSpPr>
        <p:spPr>
          <a:xfrm>
            <a:off x="764633" y="1987828"/>
            <a:ext cx="7890969" cy="3670022"/>
          </a:xfrm>
        </p:spPr>
        <p:txBody>
          <a:bodyPr/>
          <a:lstStyle/>
          <a:p>
            <a:endParaRPr lang="en-GB" dirty="0"/>
          </a:p>
          <a:p>
            <a:pPr marL="257175" indent="-257175">
              <a:buFont typeface="Arial" panose="020B0604020202020204" pitchFamily="34" charset="0"/>
              <a:buChar char="•"/>
            </a:pPr>
            <a:r>
              <a:rPr lang="en-GB" sz="2400" b="1" dirty="0">
                <a:solidFill>
                  <a:srgbClr val="002060"/>
                </a:solidFill>
              </a:rPr>
              <a:t>Resources.</a:t>
            </a:r>
          </a:p>
          <a:p>
            <a:pPr marL="257175" indent="-257175">
              <a:buFont typeface="Arial" panose="020B0604020202020204" pitchFamily="34" charset="0"/>
              <a:buChar char="•"/>
            </a:pPr>
            <a:r>
              <a:rPr lang="en-GB" sz="2400" b="1" dirty="0">
                <a:solidFill>
                  <a:srgbClr val="002060"/>
                </a:solidFill>
              </a:rPr>
              <a:t>Self evaluation.</a:t>
            </a:r>
          </a:p>
          <a:p>
            <a:pPr marL="257175" indent="-257175">
              <a:buFont typeface="Arial" panose="020B0604020202020204" pitchFamily="34" charset="0"/>
              <a:buChar char="•"/>
            </a:pPr>
            <a:r>
              <a:rPr lang="en-GB" sz="2400" b="1" dirty="0">
                <a:solidFill>
                  <a:srgbClr val="002060"/>
                </a:solidFill>
              </a:rPr>
              <a:t>Links to government strategies.</a:t>
            </a:r>
          </a:p>
          <a:p>
            <a:pPr marL="257175" indent="-257175">
              <a:buFont typeface="Arial" panose="020B0604020202020204" pitchFamily="34" charset="0"/>
              <a:buChar char="•"/>
            </a:pPr>
            <a:r>
              <a:rPr lang="en-GB" sz="2400" b="1" dirty="0">
                <a:solidFill>
                  <a:srgbClr val="002060"/>
                </a:solidFill>
              </a:rPr>
              <a:t>Feedback from employers.</a:t>
            </a:r>
          </a:p>
          <a:p>
            <a:pPr marL="257175" indent="-257175">
              <a:buFont typeface="Arial" panose="020B0604020202020204" pitchFamily="34" charset="0"/>
              <a:buChar char="•"/>
            </a:pPr>
            <a:endParaRPr lang="en-GB" sz="24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p:txBody>
      </p:sp>
    </p:spTree>
    <p:extLst>
      <p:ext uri="{BB962C8B-B14F-4D97-AF65-F5344CB8AC3E}">
        <p14:creationId xmlns:p14="http://schemas.microsoft.com/office/powerpoint/2010/main" val="21952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51" y="1251637"/>
            <a:ext cx="8287130" cy="586740"/>
          </a:xfrm>
        </p:spPr>
        <p:txBody>
          <a:bodyPr/>
          <a:lstStyle/>
          <a:p>
            <a:r>
              <a:rPr lang="en-GB" sz="3300" dirty="0"/>
              <a:t>Recommendations - Providers </a:t>
            </a:r>
          </a:p>
        </p:txBody>
      </p:sp>
      <p:sp>
        <p:nvSpPr>
          <p:cNvPr id="3" name="Content Placeholder 2"/>
          <p:cNvSpPr>
            <a:spLocks noGrp="1"/>
          </p:cNvSpPr>
          <p:nvPr>
            <p:ph idx="1"/>
          </p:nvPr>
        </p:nvSpPr>
        <p:spPr>
          <a:xfrm>
            <a:off x="656931" y="1545007"/>
            <a:ext cx="7890969" cy="3670022"/>
          </a:xfrm>
        </p:spPr>
        <p:txBody>
          <a:bodyPr/>
          <a:lstStyle/>
          <a:p>
            <a:endParaRPr lang="en-GB" dirty="0"/>
          </a:p>
          <a:p>
            <a:pPr marL="342900" indent="-342900">
              <a:buFont typeface="Arial" panose="020B0604020202020204" pitchFamily="34" charset="0"/>
              <a:buChar char="•"/>
            </a:pPr>
            <a:r>
              <a:rPr lang="en-GB" sz="2100" b="1" dirty="0">
                <a:solidFill>
                  <a:srgbClr val="002060"/>
                </a:solidFill>
              </a:rPr>
              <a:t>Promote the practices from those centres with excellent grades.</a:t>
            </a:r>
          </a:p>
          <a:p>
            <a:pPr marL="342900" indent="-342900">
              <a:buFont typeface="Arial" panose="020B0604020202020204" pitchFamily="34" charset="0"/>
              <a:buChar char="•"/>
            </a:pPr>
            <a:r>
              <a:rPr lang="en-GB" sz="2100" b="1" dirty="0">
                <a:solidFill>
                  <a:srgbClr val="002060"/>
                </a:solidFill>
              </a:rPr>
              <a:t>Strategies that respond appropriately to national priorities.</a:t>
            </a:r>
          </a:p>
          <a:p>
            <a:pPr marL="342900" indent="-342900">
              <a:buFont typeface="Arial" panose="020B0604020202020204" pitchFamily="34" charset="0"/>
              <a:buChar char="•"/>
            </a:pPr>
            <a:r>
              <a:rPr lang="en-GB" sz="2100" b="1" dirty="0">
                <a:solidFill>
                  <a:srgbClr val="002060"/>
                </a:solidFill>
              </a:rPr>
              <a:t>Achievement rates. </a:t>
            </a:r>
          </a:p>
          <a:p>
            <a:pPr marL="342900" indent="-342900">
              <a:buFont typeface="Arial" panose="020B0604020202020204" pitchFamily="34" charset="0"/>
              <a:buChar char="•"/>
            </a:pPr>
            <a:r>
              <a:rPr lang="en-GB" sz="2100" b="1" dirty="0">
                <a:solidFill>
                  <a:srgbClr val="002060"/>
                </a:solidFill>
              </a:rPr>
              <a:t>Core skills. </a:t>
            </a:r>
          </a:p>
          <a:p>
            <a:pPr marL="342900" indent="-342900">
              <a:buFont typeface="Arial" panose="020B0604020202020204" pitchFamily="34" charset="0"/>
              <a:buChar char="•"/>
            </a:pPr>
            <a:r>
              <a:rPr lang="en-GB" sz="2100" b="1" dirty="0">
                <a:solidFill>
                  <a:srgbClr val="002060"/>
                </a:solidFill>
              </a:rPr>
              <a:t>Communication with employers.</a:t>
            </a:r>
          </a:p>
          <a:p>
            <a:pPr marL="342900" indent="-342900">
              <a:buFont typeface="Arial" panose="020B0604020202020204" pitchFamily="34" charset="0"/>
              <a:buChar char="•"/>
            </a:pPr>
            <a:r>
              <a:rPr lang="en-GB" sz="2100" b="1" dirty="0">
                <a:solidFill>
                  <a:srgbClr val="002060"/>
                </a:solidFill>
              </a:rPr>
              <a:t>Under-represented groups apply and are recruited to programmes.</a:t>
            </a:r>
          </a:p>
          <a:p>
            <a:pPr marL="342900" indent="-342900">
              <a:buFont typeface="Arial" panose="020B0604020202020204" pitchFamily="34" charset="0"/>
              <a:buChar char="•"/>
            </a:pPr>
            <a:r>
              <a:rPr lang="en-GB" sz="2100" b="1" dirty="0">
                <a:solidFill>
                  <a:srgbClr val="002060"/>
                </a:solidFill>
              </a:rPr>
              <a:t>Influencing programmes.</a:t>
            </a:r>
          </a:p>
          <a:p>
            <a:endParaRPr lang="en-GB" sz="24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a:p>
            <a:pPr marL="428625" indent="-428625">
              <a:buFont typeface="Arial" panose="020B0604020202020204" pitchFamily="34" charset="0"/>
              <a:buChar char="•"/>
              <a:defRPr/>
            </a:pPr>
            <a:endParaRPr lang="en-GB" sz="3000" b="1" dirty="0">
              <a:solidFill>
                <a:srgbClr val="002060"/>
              </a:solidFill>
            </a:endParaRPr>
          </a:p>
        </p:txBody>
      </p:sp>
    </p:spTree>
    <p:extLst>
      <p:ext uri="{BB962C8B-B14F-4D97-AF65-F5344CB8AC3E}">
        <p14:creationId xmlns:p14="http://schemas.microsoft.com/office/powerpoint/2010/main" val="2559439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904" y="3659319"/>
            <a:ext cx="9197879" cy="2355337"/>
            <a:chOff x="-18539" y="3736092"/>
            <a:chExt cx="12263839" cy="3140449"/>
          </a:xfrm>
        </p:grpSpPr>
        <p:pic>
          <p:nvPicPr>
            <p:cNvPr id="6" name="Picture 5"/>
            <p:cNvPicPr>
              <a:picLocks noChangeAspect="1"/>
            </p:cNvPicPr>
            <p:nvPr/>
          </p:nvPicPr>
          <p:blipFill rotWithShape="1">
            <a:blip r:embed="rId3"/>
            <a:srcRect l="23724" t="23521" r="26011" b="31464"/>
            <a:stretch/>
          </p:blipFill>
          <p:spPr>
            <a:xfrm>
              <a:off x="-18539" y="3736092"/>
              <a:ext cx="12263839" cy="3140449"/>
            </a:xfrm>
            <a:prstGeom prst="rect">
              <a:avLst/>
            </a:prstGeom>
          </p:spPr>
        </p:pic>
        <p:pic>
          <p:nvPicPr>
            <p:cNvPr id="7" name="Picture 6"/>
            <p:cNvPicPr>
              <a:picLocks noChangeAspect="1"/>
            </p:cNvPicPr>
            <p:nvPr/>
          </p:nvPicPr>
          <p:blipFill>
            <a:blip r:embed="rId4"/>
            <a:stretch>
              <a:fillRect/>
            </a:stretch>
          </p:blipFill>
          <p:spPr>
            <a:xfrm>
              <a:off x="8509603" y="5817820"/>
              <a:ext cx="2804346" cy="186956"/>
            </a:xfrm>
            <a:prstGeom prst="rect">
              <a:avLst/>
            </a:prstGeom>
          </p:spPr>
        </p:pic>
      </p:grpSp>
      <p:sp>
        <p:nvSpPr>
          <p:cNvPr id="3" name="Content Placeholder 2"/>
          <p:cNvSpPr>
            <a:spLocks noGrp="1"/>
          </p:cNvSpPr>
          <p:nvPr>
            <p:ph idx="1"/>
          </p:nvPr>
        </p:nvSpPr>
        <p:spPr>
          <a:xfrm>
            <a:off x="535326" y="2294624"/>
            <a:ext cx="8120275" cy="2279385"/>
          </a:xfrm>
        </p:spPr>
        <p:txBody>
          <a:bodyPr/>
          <a:lstStyle/>
          <a:p>
            <a:r>
              <a:rPr lang="en-US" sz="1050" b="1" dirty="0"/>
              <a:t>Education Scotland</a:t>
            </a:r>
          </a:p>
          <a:p>
            <a:r>
              <a:rPr lang="en-US" sz="1050" dirty="0" err="1"/>
              <a:t>Denholm</a:t>
            </a:r>
            <a:r>
              <a:rPr lang="en-US" sz="1050" dirty="0"/>
              <a:t> House</a:t>
            </a:r>
            <a:endParaRPr lang="en-GB" sz="1050" dirty="0"/>
          </a:p>
          <a:p>
            <a:r>
              <a:rPr lang="en-US" sz="1050" dirty="0" err="1"/>
              <a:t>Almondvale</a:t>
            </a:r>
            <a:r>
              <a:rPr lang="en-US" sz="1050" dirty="0"/>
              <a:t> Business Park</a:t>
            </a:r>
            <a:endParaRPr lang="en-GB" sz="1050" dirty="0"/>
          </a:p>
          <a:p>
            <a:r>
              <a:rPr lang="en-US" sz="1050" dirty="0" err="1"/>
              <a:t>Almondvale</a:t>
            </a:r>
            <a:r>
              <a:rPr lang="en-US" sz="1050" dirty="0"/>
              <a:t> Way</a:t>
            </a:r>
            <a:endParaRPr lang="en-GB" sz="1050" dirty="0"/>
          </a:p>
          <a:p>
            <a:r>
              <a:rPr lang="en-US" sz="1050" dirty="0"/>
              <a:t>Livingston EH54 6GA</a:t>
            </a:r>
            <a:endParaRPr lang="en-GB" sz="1050" dirty="0"/>
          </a:p>
          <a:p>
            <a:endParaRPr lang="en-GB" sz="1050" dirty="0"/>
          </a:p>
          <a:p>
            <a:r>
              <a:rPr lang="en-US" sz="1050" b="1" dirty="0"/>
              <a:t>T   </a:t>
            </a:r>
            <a:r>
              <a:rPr lang="en-US" sz="1050" dirty="0"/>
              <a:t>+44 (0)141 282 5000</a:t>
            </a:r>
            <a:endParaRPr lang="en-GB" sz="1050" dirty="0"/>
          </a:p>
          <a:p>
            <a:r>
              <a:rPr lang="en-US" sz="1050" b="1" dirty="0"/>
              <a:t>E   </a:t>
            </a:r>
            <a:r>
              <a:rPr lang="en-US" sz="1050" dirty="0" err="1"/>
              <a:t>enquiries@educationscotland.gov.uk</a:t>
            </a:r>
            <a:endParaRPr lang="en-GB" sz="1050" dirty="0"/>
          </a:p>
          <a:p>
            <a:r>
              <a:rPr lang="en-US" sz="1050" dirty="0"/>
              <a:t> </a:t>
            </a:r>
            <a:endParaRPr lang="en-GB" sz="1050" dirty="0"/>
          </a:p>
          <a:p>
            <a:r>
              <a:rPr lang="en-US" sz="1050" b="1" dirty="0">
                <a:solidFill>
                  <a:srgbClr val="00ABB5"/>
                </a:solidFill>
                <a:hlinkClick r:id="rId5"/>
              </a:rPr>
              <a:t>www.educationscotland.gov.uk</a:t>
            </a:r>
            <a:r>
              <a:rPr lang="en-US" sz="1050" dirty="0">
                <a:solidFill>
                  <a:srgbClr val="00ABB5"/>
                </a:solidFill>
                <a:hlinkClick r:id="rId5"/>
              </a:rPr>
              <a:t> </a:t>
            </a:r>
            <a:endParaRPr lang="en-GB" sz="1050" dirty="0">
              <a:solidFill>
                <a:srgbClr val="00ABB5"/>
              </a:solidFill>
            </a:endParaRPr>
          </a:p>
        </p:txBody>
      </p:sp>
      <p:pic>
        <p:nvPicPr>
          <p:cNvPr id="4" name="Picture 3" descr="ES_alllogos_colour-01.png"/>
          <p:cNvPicPr>
            <a:picLocks noChangeAspect="1"/>
          </p:cNvPicPr>
          <p:nvPr/>
        </p:nvPicPr>
        <p:blipFill rotWithShape="1">
          <a:blip r:embed="rId6" cstate="print">
            <a:extLst>
              <a:ext uri="{28A0092B-C50C-407E-A947-70E740481C1C}">
                <a14:useLocalDpi xmlns:a14="http://schemas.microsoft.com/office/drawing/2010/main" val="0"/>
              </a:ext>
            </a:extLst>
          </a:blip>
          <a:srcRect l="9653" t="15093" r="10209" b="27991"/>
          <a:stretch/>
        </p:blipFill>
        <p:spPr>
          <a:xfrm>
            <a:off x="410185" y="1156230"/>
            <a:ext cx="1953594" cy="848269"/>
          </a:xfrm>
          <a:prstGeom prst="rect">
            <a:avLst/>
          </a:prstGeom>
        </p:spPr>
      </p:pic>
    </p:spTree>
    <p:extLst>
      <p:ext uri="{BB962C8B-B14F-4D97-AF65-F5344CB8AC3E}">
        <p14:creationId xmlns:p14="http://schemas.microsoft.com/office/powerpoint/2010/main" val="3826070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Tourism sector in Scotland</a:t>
            </a:r>
          </a:p>
        </p:txBody>
      </p:sp>
      <p:sp>
        <p:nvSpPr>
          <p:cNvPr id="3" name="Content Placeholder 2"/>
          <p:cNvSpPr>
            <a:spLocks noGrp="1"/>
          </p:cNvSpPr>
          <p:nvPr>
            <p:ph idx="1"/>
          </p:nvPr>
        </p:nvSpPr>
        <p:spPr/>
        <p:txBody>
          <a:bodyPr/>
          <a:lstStyle/>
          <a:p>
            <a:r>
              <a:rPr lang="en-GB" sz="2400" dirty="0"/>
              <a:t>Tourism employs 207,000 people (one in twelve jobs in the economy)</a:t>
            </a:r>
          </a:p>
          <a:p>
            <a:r>
              <a:rPr lang="en-GB" sz="2400" dirty="0"/>
              <a:t>Tourism employment has grown by 12% since 2011</a:t>
            </a:r>
          </a:p>
          <a:p>
            <a:r>
              <a:rPr lang="en-GB" sz="2400" dirty="0"/>
              <a:t>Around 14,000 tourism businesses</a:t>
            </a:r>
          </a:p>
          <a:p>
            <a:r>
              <a:rPr lang="en-GB" sz="2400" dirty="0"/>
              <a:t>In 2016 almost £4.8 Billion was spent by overnight visitors to Scotland.</a:t>
            </a:r>
          </a:p>
          <a:p>
            <a:r>
              <a:rPr lang="en-GB" sz="2400" dirty="0"/>
              <a:t>Over 2.7 Million overseas visitors came to  Scotland in 2016.</a:t>
            </a:r>
          </a:p>
          <a:p>
            <a:r>
              <a:rPr lang="en-GB" sz="2400" dirty="0"/>
              <a:t>Scotland voted ‘The most beautiful and welcoming country in the world’ by Rough Guide readers in 2017.</a:t>
            </a:r>
          </a:p>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1030311.jpg"/>
          <p:cNvPicPr>
            <a:picLocks noGrp="1" noChangeAspect="1"/>
          </p:cNvPicPr>
          <p:nvPr>
            <p:ph type="pic" sz="quarter" idx="10"/>
          </p:nvPr>
        </p:nvPicPr>
        <p:blipFill>
          <a:blip r:embed="rId3" cstate="print"/>
          <a:srcRect t="12539" b="12539"/>
          <a:stretch>
            <a:fillRect/>
          </a:stretch>
        </p:blipFill>
        <p:spPr>
          <a:xfrm>
            <a:off x="0" y="856580"/>
            <a:ext cx="9144000" cy="5144840"/>
          </a:xfrm>
          <a:solidFill>
            <a:schemeClr val="bg1">
              <a:lumMod val="95000"/>
            </a:schemeClr>
          </a:solidFill>
        </p:spPr>
      </p:pic>
      <p:sp>
        <p:nvSpPr>
          <p:cNvPr id="7" name="TextBox 6"/>
          <p:cNvSpPr txBox="1"/>
          <p:nvPr/>
        </p:nvSpPr>
        <p:spPr>
          <a:xfrm>
            <a:off x="4479635" y="3032385"/>
            <a:ext cx="184731" cy="1050609"/>
          </a:xfrm>
          <a:prstGeom prst="rect">
            <a:avLst/>
          </a:prstGeom>
          <a:noFill/>
        </p:spPr>
        <p:txBody>
          <a:bodyPr wrap="none" rtlCol="0" anchor="t">
            <a:spAutoFit/>
          </a:bodyPr>
          <a:lstStyle/>
          <a:p>
            <a:pPr algn="ctr" defTabSz="685846"/>
            <a:endParaRPr lang="en-US" sz="6227" b="1" spc="225" dirty="0">
              <a:solidFill>
                <a:srgbClr val="FFFFFF"/>
              </a:solidFill>
              <a:latin typeface="Arial" charset="0"/>
              <a:ea typeface="Arial" charset="0"/>
              <a:cs typeface="Arial" charset="0"/>
            </a:endParaRPr>
          </a:p>
        </p:txBody>
      </p:sp>
      <p:sp>
        <p:nvSpPr>
          <p:cNvPr id="9" name="TextBox 8"/>
          <p:cNvSpPr txBox="1"/>
          <p:nvPr/>
        </p:nvSpPr>
        <p:spPr>
          <a:xfrm>
            <a:off x="4479636" y="2847335"/>
            <a:ext cx="184731" cy="230832"/>
          </a:xfrm>
          <a:prstGeom prst="rect">
            <a:avLst/>
          </a:prstGeom>
          <a:noFill/>
        </p:spPr>
        <p:txBody>
          <a:bodyPr wrap="none" rtlCol="0" anchor="t">
            <a:spAutoFit/>
          </a:bodyPr>
          <a:lstStyle/>
          <a:p>
            <a:pPr algn="ctr" defTabSz="685846"/>
            <a:endParaRPr lang="en-US" sz="900" spc="225" dirty="0">
              <a:solidFill>
                <a:srgbClr val="FFFFFF"/>
              </a:solidFill>
              <a:latin typeface="Arial"/>
              <a:ea typeface="Arial" charset="0"/>
              <a:cs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4067" y="856580"/>
            <a:ext cx="1014055" cy="1014055"/>
          </a:xfrm>
          <a:prstGeom prst="rect">
            <a:avLst/>
          </a:prstGeom>
        </p:spPr>
      </p:pic>
      <p:sp>
        <p:nvSpPr>
          <p:cNvPr id="10" name="TextBox 9"/>
          <p:cNvSpPr txBox="1"/>
          <p:nvPr/>
        </p:nvSpPr>
        <p:spPr>
          <a:xfrm>
            <a:off x="2722478" y="1385356"/>
            <a:ext cx="4223056" cy="507831"/>
          </a:xfrm>
          <a:prstGeom prst="rect">
            <a:avLst/>
          </a:prstGeom>
          <a:noFill/>
        </p:spPr>
        <p:txBody>
          <a:bodyPr wrap="square" rtlCol="0">
            <a:spAutoFit/>
          </a:bodyPr>
          <a:lstStyle/>
          <a:p>
            <a:pPr defTabSz="685846"/>
            <a:r>
              <a:rPr lang="en-GB" sz="1350" dirty="0">
                <a:solidFill>
                  <a:srgbClr val="FFFFFF"/>
                </a:solidFill>
                <a:latin typeface="Lato Light"/>
              </a:rPr>
              <a:t>Angela Newton</a:t>
            </a:r>
          </a:p>
          <a:p>
            <a:pPr defTabSz="685846"/>
            <a:r>
              <a:rPr lang="en-GB" sz="1350" dirty="0">
                <a:solidFill>
                  <a:srgbClr val="FFFFFF"/>
                </a:solidFill>
                <a:latin typeface="Lato Light"/>
              </a:rPr>
              <a:t>Group Head of Learning, Development &amp; Quality</a:t>
            </a:r>
          </a:p>
        </p:txBody>
      </p:sp>
    </p:spTree>
    <p:extLst>
      <p:ext uri="{BB962C8B-B14F-4D97-AF65-F5344CB8AC3E}">
        <p14:creationId xmlns:p14="http://schemas.microsoft.com/office/powerpoint/2010/main" val="159949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26586" y="1549463"/>
            <a:ext cx="1521570" cy="473335"/>
          </a:xfrm>
          <a:prstGeom prst="rect">
            <a:avLst/>
          </a:prstGeom>
          <a:noFill/>
        </p:spPr>
        <p:txBody>
          <a:bodyPr wrap="none" rtlCol="0">
            <a:spAutoFit/>
          </a:bodyPr>
          <a:lstStyle/>
          <a:p>
            <a:pPr defTabSz="685846"/>
            <a:r>
              <a:rPr lang="en-US" sz="2476" b="1" spc="225" dirty="0">
                <a:solidFill>
                  <a:srgbClr val="000000"/>
                </a:solidFill>
                <a:latin typeface="Arial" charset="0"/>
                <a:ea typeface="Arial" charset="0"/>
                <a:cs typeface="Arial" charset="0"/>
              </a:rPr>
              <a:t>Agenda</a:t>
            </a:r>
          </a:p>
        </p:txBody>
      </p:sp>
      <p:sp>
        <p:nvSpPr>
          <p:cNvPr id="12" name="TextBox 11"/>
          <p:cNvSpPr txBox="1"/>
          <p:nvPr/>
        </p:nvSpPr>
        <p:spPr>
          <a:xfrm>
            <a:off x="314407" y="2411724"/>
            <a:ext cx="3965814" cy="1676934"/>
          </a:xfrm>
          <a:prstGeom prst="rect">
            <a:avLst/>
          </a:prstGeom>
          <a:noFill/>
        </p:spPr>
        <p:txBody>
          <a:bodyPr wrap="square" rtlCol="0">
            <a:spAutoFit/>
          </a:bodyPr>
          <a:lstStyle/>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Importance of Apprenticeships at Apex</a:t>
            </a:r>
          </a:p>
          <a:p>
            <a:pPr defTabSz="685846">
              <a:lnSpc>
                <a:spcPct val="150000"/>
              </a:lnSpc>
            </a:pPr>
            <a:endParaRPr lang="en-US" sz="525" spc="113" dirty="0">
              <a:solidFill>
                <a:srgbClr val="7F7F7F"/>
              </a:solidFill>
              <a:latin typeface="Arial" charset="0"/>
              <a:ea typeface="Arial" charset="0"/>
              <a:cs typeface="Arial" charset="0"/>
            </a:endParaRP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Working in Partnership</a:t>
            </a:r>
          </a:p>
          <a:p>
            <a:pPr defTabSz="685846">
              <a:lnSpc>
                <a:spcPct val="150000"/>
              </a:lnSpc>
            </a:pPr>
            <a:endParaRPr lang="en-US" sz="525" spc="113" dirty="0">
              <a:solidFill>
                <a:srgbClr val="7F7F7F"/>
              </a:solidFill>
              <a:latin typeface="Arial" charset="0"/>
              <a:ea typeface="Arial" charset="0"/>
              <a:cs typeface="Arial" charset="0"/>
            </a:endParaRP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Apprenticeship Feedback &amp; Success</a:t>
            </a:r>
          </a:p>
        </p:txBody>
      </p:sp>
      <p:sp>
        <p:nvSpPr>
          <p:cNvPr id="9" name="Picture Placeholder 8"/>
          <p:cNvSpPr>
            <a:spLocks noGrp="1"/>
          </p:cNvSpPr>
          <p:nvPr>
            <p:ph type="pic" sz="quarter" idx="10"/>
          </p:nvPr>
        </p:nvSpPr>
        <p:spPr/>
      </p:sp>
      <p:graphicFrame>
        <p:nvGraphicFramePr>
          <p:cNvPr id="1026" name="Object 2"/>
          <p:cNvGraphicFramePr>
            <a:graphicFrameLocks noChangeAspect="1"/>
          </p:cNvGraphicFramePr>
          <p:nvPr/>
        </p:nvGraphicFramePr>
        <p:xfrm>
          <a:off x="4587482" y="1830170"/>
          <a:ext cx="5617582" cy="3806824"/>
        </p:xfrm>
        <a:graphic>
          <a:graphicData uri="http://schemas.openxmlformats.org/presentationml/2006/ole">
            <mc:AlternateContent xmlns:mc="http://schemas.openxmlformats.org/markup-compatibility/2006">
              <mc:Choice xmlns:v="urn:schemas-microsoft-com:vml" Requires="v">
                <p:oleObj spid="_x0000_s3078" name="Acrobat Document" r:id="rId4" imgW="8019943" imgH="5667255" progId="AcroExch.Document.7">
                  <p:embed/>
                </p:oleObj>
              </mc:Choice>
              <mc:Fallback>
                <p:oleObj name="Acrobat Document" r:id="rId4" imgW="8019943" imgH="5667255" progId="AcroExch.Document.7">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482" y="1830170"/>
                        <a:ext cx="5617582" cy="380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23613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1494" y="1299608"/>
            <a:ext cx="6428741" cy="404085"/>
          </a:xfrm>
          <a:prstGeom prst="rect">
            <a:avLst/>
          </a:prstGeom>
          <a:noFill/>
        </p:spPr>
        <p:txBody>
          <a:bodyPr wrap="square" rtlCol="0">
            <a:spAutoFit/>
          </a:bodyPr>
          <a:lstStyle/>
          <a:p>
            <a:pPr defTabSz="685846"/>
            <a:r>
              <a:rPr lang="en-US" sz="2026" b="1" spc="225" dirty="0">
                <a:solidFill>
                  <a:srgbClr val="000000"/>
                </a:solidFill>
                <a:latin typeface="Arial" charset="0"/>
                <a:ea typeface="Arial" charset="0"/>
                <a:cs typeface="Arial" charset="0"/>
              </a:rPr>
              <a:t>Importance of Apprenticeships</a:t>
            </a:r>
          </a:p>
        </p:txBody>
      </p:sp>
      <p:sp>
        <p:nvSpPr>
          <p:cNvPr id="12" name="TextBox 11"/>
          <p:cNvSpPr txBox="1"/>
          <p:nvPr/>
        </p:nvSpPr>
        <p:spPr>
          <a:xfrm>
            <a:off x="200077" y="1885548"/>
            <a:ext cx="4737540" cy="2127057"/>
          </a:xfrm>
          <a:prstGeom prst="rect">
            <a:avLst/>
          </a:prstGeom>
          <a:noFill/>
        </p:spPr>
        <p:txBody>
          <a:bodyPr wrap="square" rtlCol="0">
            <a:spAutoFit/>
          </a:bodyPr>
          <a:lstStyle/>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Promoting Hospitality as a rewarding, sustainable Career Path</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Development of our People</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Recognition &amp; Achievement of an SVQ</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Retention of our People</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Flexible &amp; Accessible</a:t>
            </a:r>
          </a:p>
        </p:txBody>
      </p:sp>
      <p:pic>
        <p:nvPicPr>
          <p:cNvPr id="7" name="Picture Placeholder 6" descr="20160906_130011.jpg"/>
          <p:cNvPicPr>
            <a:picLocks noGrp="1" noChangeAspect="1"/>
          </p:cNvPicPr>
          <p:nvPr>
            <p:ph type="pic" sz="quarter" idx="10"/>
          </p:nvPr>
        </p:nvPicPr>
        <p:blipFill>
          <a:blip r:embed="rId3" cstate="print"/>
          <a:stretch>
            <a:fillRect/>
          </a:stretch>
        </p:blipFill>
        <p:spPr>
          <a:xfrm>
            <a:off x="4737540" y="1771218"/>
            <a:ext cx="4187328" cy="3251253"/>
          </a:xfrm>
        </p:spPr>
      </p:pic>
    </p:spTree>
    <p:extLst>
      <p:ext uri="{BB962C8B-B14F-4D97-AF65-F5344CB8AC3E}">
        <p14:creationId xmlns:p14="http://schemas.microsoft.com/office/powerpoint/2010/main" val="32937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1494" y="1299608"/>
            <a:ext cx="4909035" cy="404085"/>
          </a:xfrm>
          <a:prstGeom prst="rect">
            <a:avLst/>
          </a:prstGeom>
          <a:noFill/>
        </p:spPr>
        <p:txBody>
          <a:bodyPr wrap="square" rtlCol="0">
            <a:spAutoFit/>
          </a:bodyPr>
          <a:lstStyle/>
          <a:p>
            <a:pPr defTabSz="685846"/>
            <a:r>
              <a:rPr lang="en-US" sz="2026" b="1" spc="225" dirty="0">
                <a:solidFill>
                  <a:srgbClr val="000000"/>
                </a:solidFill>
                <a:latin typeface="Arial" charset="0"/>
                <a:ea typeface="Arial" charset="0"/>
                <a:cs typeface="Arial" charset="0"/>
              </a:rPr>
              <a:t>Working in Partnership</a:t>
            </a:r>
          </a:p>
        </p:txBody>
      </p:sp>
      <p:sp>
        <p:nvSpPr>
          <p:cNvPr id="12" name="TextBox 11"/>
          <p:cNvSpPr txBox="1"/>
          <p:nvPr/>
        </p:nvSpPr>
        <p:spPr>
          <a:xfrm>
            <a:off x="200077" y="1885548"/>
            <a:ext cx="4758977" cy="3858300"/>
          </a:xfrm>
          <a:prstGeom prst="rect">
            <a:avLst/>
          </a:prstGeom>
          <a:noFill/>
        </p:spPr>
        <p:txBody>
          <a:bodyPr wrap="square" rtlCol="0">
            <a:spAutoFit/>
          </a:bodyPr>
          <a:lstStyle/>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DYW &amp; Springboard</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14 Career Fairs this year within high schools, colleges &amp; universities</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Pre apprenticeship programme for S5 &amp;S6 course choices</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 Key Partner of the Apprenticeship in Hospitality Scotland (AIH)</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Executive Head Chef Education &amp; Training works alongside teaching staff in High Schools</a:t>
            </a:r>
          </a:p>
          <a:p>
            <a:pPr defTabSz="685846">
              <a:lnSpc>
                <a:spcPct val="150000"/>
              </a:lnSpc>
            </a:pPr>
            <a:endParaRPr lang="en-US" sz="1500" spc="113" dirty="0">
              <a:solidFill>
                <a:srgbClr val="7F7F7F"/>
              </a:solidFill>
              <a:latin typeface="Arial" charset="0"/>
              <a:ea typeface="Arial" charset="0"/>
              <a:cs typeface="Arial" charset="0"/>
            </a:endParaRPr>
          </a:p>
        </p:txBody>
      </p:sp>
      <p:pic>
        <p:nvPicPr>
          <p:cNvPr id="7" name="Picture Placeholder 6" descr="20160906_130011.jpg"/>
          <p:cNvPicPr>
            <a:picLocks noGrp="1" noChangeAspect="1"/>
          </p:cNvPicPr>
          <p:nvPr>
            <p:ph type="pic" sz="quarter" idx="10"/>
          </p:nvPr>
        </p:nvPicPr>
        <p:blipFill>
          <a:blip r:embed="rId3" cstate="print"/>
          <a:stretch>
            <a:fillRect/>
          </a:stretch>
        </p:blipFill>
        <p:spPr>
          <a:xfrm>
            <a:off x="5130800" y="1342482"/>
            <a:ext cx="3794068" cy="4280221"/>
          </a:xfrm>
        </p:spPr>
      </p:pic>
    </p:spTree>
    <p:extLst>
      <p:ext uri="{BB962C8B-B14F-4D97-AF65-F5344CB8AC3E}">
        <p14:creationId xmlns:p14="http://schemas.microsoft.com/office/powerpoint/2010/main" val="352362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1494" y="1299608"/>
            <a:ext cx="4909035" cy="715837"/>
          </a:xfrm>
          <a:prstGeom prst="rect">
            <a:avLst/>
          </a:prstGeom>
          <a:noFill/>
        </p:spPr>
        <p:txBody>
          <a:bodyPr wrap="square" rtlCol="0">
            <a:spAutoFit/>
          </a:bodyPr>
          <a:lstStyle/>
          <a:p>
            <a:pPr defTabSz="685846"/>
            <a:r>
              <a:rPr lang="en-US" sz="2026" b="1" spc="225" dirty="0">
                <a:solidFill>
                  <a:srgbClr val="000000"/>
                </a:solidFill>
                <a:latin typeface="Arial" charset="0"/>
                <a:ea typeface="Arial" charset="0"/>
                <a:cs typeface="Arial" charset="0"/>
              </a:rPr>
              <a:t>Apprenticeship Feedback &amp; Success</a:t>
            </a:r>
          </a:p>
        </p:txBody>
      </p:sp>
      <p:sp>
        <p:nvSpPr>
          <p:cNvPr id="12" name="TextBox 11"/>
          <p:cNvSpPr txBox="1"/>
          <p:nvPr/>
        </p:nvSpPr>
        <p:spPr>
          <a:xfrm>
            <a:off x="200077" y="2078480"/>
            <a:ext cx="4758977" cy="5589543"/>
          </a:xfrm>
          <a:prstGeom prst="rect">
            <a:avLst/>
          </a:prstGeom>
          <a:noFill/>
        </p:spPr>
        <p:txBody>
          <a:bodyPr wrap="square" rtlCol="0">
            <a:spAutoFit/>
          </a:bodyPr>
          <a:lstStyle/>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In 2018 Joe our AIH Apprentice won HIT Scotland “Regional Rising Star”</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MA’s &amp; AIH continue to be positive Ambassadors promoting Apprenticeships</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Up-skilling through an MA has led to promotion</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L&amp;D Team &amp; Management Support / Mentors</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15 participants on AIH – 8 who have graduated</a:t>
            </a:r>
          </a:p>
          <a:p>
            <a:pPr defTabSz="685846">
              <a:lnSpc>
                <a:spcPct val="150000"/>
              </a:lnSpc>
              <a:buFont typeface="Arial" pitchFamily="34" charset="0"/>
              <a:buChar char="•"/>
            </a:pPr>
            <a:r>
              <a:rPr lang="en-US" sz="1500" spc="113" dirty="0">
                <a:solidFill>
                  <a:srgbClr val="7F7F7F"/>
                </a:solidFill>
                <a:latin typeface="Arial" charset="0"/>
                <a:ea typeface="Arial" charset="0"/>
                <a:cs typeface="Arial" charset="0"/>
              </a:rPr>
              <a:t>25 staff achieved their MA with a further 47 in progress.</a:t>
            </a:r>
          </a:p>
          <a:p>
            <a:pPr defTabSz="685846">
              <a:lnSpc>
                <a:spcPct val="150000"/>
              </a:lnSpc>
              <a:buFont typeface="Arial" pitchFamily="34" charset="0"/>
              <a:buChar char="•"/>
            </a:pPr>
            <a:endParaRPr lang="en-US" sz="1500" spc="113" dirty="0">
              <a:solidFill>
                <a:srgbClr val="7F7F7F"/>
              </a:solidFill>
              <a:latin typeface="Arial" charset="0"/>
              <a:ea typeface="Arial" charset="0"/>
              <a:cs typeface="Arial" charset="0"/>
            </a:endParaRPr>
          </a:p>
          <a:p>
            <a:pPr defTabSz="685846">
              <a:lnSpc>
                <a:spcPct val="150000"/>
              </a:lnSpc>
            </a:pPr>
            <a:endParaRPr lang="en-GB" sz="1500" dirty="0">
              <a:solidFill>
                <a:srgbClr val="7F7F7F"/>
              </a:solidFill>
              <a:latin typeface="Lato Light"/>
            </a:endParaRPr>
          </a:p>
          <a:p>
            <a:pPr defTabSz="685846">
              <a:lnSpc>
                <a:spcPct val="150000"/>
              </a:lnSpc>
            </a:pPr>
            <a:endParaRPr lang="en-US" sz="1500" spc="113" dirty="0">
              <a:solidFill>
                <a:srgbClr val="7F7F7F"/>
              </a:solidFill>
              <a:latin typeface="Arial" charset="0"/>
              <a:ea typeface="Arial" charset="0"/>
              <a:cs typeface="Arial" charset="0"/>
            </a:endParaRPr>
          </a:p>
          <a:p>
            <a:pPr defTabSz="685846">
              <a:lnSpc>
                <a:spcPct val="150000"/>
              </a:lnSpc>
              <a:buFont typeface="Arial" pitchFamily="34" charset="0"/>
              <a:buChar char="•"/>
            </a:pPr>
            <a:endParaRPr lang="en-US" sz="1500" spc="113" dirty="0">
              <a:solidFill>
                <a:srgbClr val="7F7F7F"/>
              </a:solidFill>
              <a:latin typeface="Arial" charset="0"/>
              <a:ea typeface="Arial" charset="0"/>
              <a:cs typeface="Arial" charset="0"/>
            </a:endParaRPr>
          </a:p>
          <a:p>
            <a:pPr defTabSz="685846">
              <a:lnSpc>
                <a:spcPct val="150000"/>
              </a:lnSpc>
            </a:pPr>
            <a:endParaRPr lang="en-US" sz="1500" spc="113" dirty="0">
              <a:solidFill>
                <a:srgbClr val="7F7F7F"/>
              </a:solidFill>
              <a:latin typeface="Arial" charset="0"/>
              <a:ea typeface="Arial" charset="0"/>
              <a:cs typeface="Arial" charset="0"/>
            </a:endParaRPr>
          </a:p>
        </p:txBody>
      </p:sp>
      <p:pic>
        <p:nvPicPr>
          <p:cNvPr id="7" name="Picture Placeholder 6" descr="20160906_130011.jpg"/>
          <p:cNvPicPr>
            <a:picLocks noGrp="1" noChangeAspect="1"/>
          </p:cNvPicPr>
          <p:nvPr>
            <p:ph type="pic" sz="quarter" idx="10"/>
          </p:nvPr>
        </p:nvPicPr>
        <p:blipFill>
          <a:blip r:embed="rId3" cstate="print"/>
          <a:stretch>
            <a:fillRect/>
          </a:stretch>
        </p:blipFill>
        <p:spPr>
          <a:xfrm>
            <a:off x="5130800" y="1771218"/>
            <a:ext cx="4013200" cy="3133439"/>
          </a:xfrm>
        </p:spPr>
      </p:pic>
    </p:spTree>
    <p:extLst>
      <p:ext uri="{BB962C8B-B14F-4D97-AF65-F5344CB8AC3E}">
        <p14:creationId xmlns:p14="http://schemas.microsoft.com/office/powerpoint/2010/main" val="672295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1494" y="1299608"/>
            <a:ext cx="4909035" cy="715837"/>
          </a:xfrm>
          <a:prstGeom prst="rect">
            <a:avLst/>
          </a:prstGeom>
          <a:noFill/>
        </p:spPr>
        <p:txBody>
          <a:bodyPr wrap="square" rtlCol="0">
            <a:spAutoFit/>
          </a:bodyPr>
          <a:lstStyle/>
          <a:p>
            <a:pPr defTabSz="685846"/>
            <a:r>
              <a:rPr lang="en-US" sz="2026" b="1" spc="225" dirty="0">
                <a:solidFill>
                  <a:srgbClr val="000000"/>
                </a:solidFill>
                <a:latin typeface="Arial" charset="0"/>
                <a:ea typeface="Arial" charset="0"/>
                <a:cs typeface="Arial" charset="0"/>
              </a:rPr>
              <a:t>Apprenticeship Feedback &amp; Success</a:t>
            </a:r>
          </a:p>
        </p:txBody>
      </p:sp>
      <p:sp>
        <p:nvSpPr>
          <p:cNvPr id="12" name="TextBox 11"/>
          <p:cNvSpPr txBox="1"/>
          <p:nvPr/>
        </p:nvSpPr>
        <p:spPr>
          <a:xfrm>
            <a:off x="200077" y="1942714"/>
            <a:ext cx="4909035" cy="4106445"/>
          </a:xfrm>
          <a:prstGeom prst="rect">
            <a:avLst/>
          </a:prstGeom>
          <a:noFill/>
        </p:spPr>
        <p:txBody>
          <a:bodyPr wrap="square" rtlCol="0">
            <a:spAutoFit/>
          </a:bodyPr>
          <a:lstStyle/>
          <a:p>
            <a:pPr defTabSz="685846">
              <a:lnSpc>
                <a:spcPct val="150000"/>
              </a:lnSpc>
            </a:pPr>
            <a:r>
              <a:rPr lang="en-US" sz="1500" b="1" u="sng" spc="113" dirty="0">
                <a:solidFill>
                  <a:srgbClr val="7F7F7F"/>
                </a:solidFill>
                <a:latin typeface="Arial" charset="0"/>
                <a:ea typeface="Arial" charset="0"/>
                <a:cs typeface="Arial" charset="0"/>
              </a:rPr>
              <a:t>Quotes</a:t>
            </a:r>
            <a:r>
              <a:rPr lang="en-US" sz="1500" spc="113" dirty="0">
                <a:solidFill>
                  <a:srgbClr val="7F7F7F"/>
                </a:solidFill>
                <a:latin typeface="Arial" charset="0"/>
                <a:ea typeface="Arial" charset="0"/>
                <a:cs typeface="Arial" charset="0"/>
              </a:rPr>
              <a:t> </a:t>
            </a:r>
          </a:p>
          <a:p>
            <a:pPr defTabSz="685846">
              <a:lnSpc>
                <a:spcPct val="150000"/>
              </a:lnSpc>
            </a:pPr>
            <a:r>
              <a:rPr lang="en-US" sz="1500" spc="113" dirty="0">
                <a:solidFill>
                  <a:srgbClr val="7F7F7F"/>
                </a:solidFill>
                <a:latin typeface="Arial" charset="0"/>
                <a:ea typeface="Arial" charset="0"/>
                <a:cs typeface="Arial" charset="0"/>
              </a:rPr>
              <a:t>“</a:t>
            </a:r>
            <a:r>
              <a:rPr lang="en-GB" sz="1350" dirty="0">
                <a:solidFill>
                  <a:srgbClr val="7F7F7F"/>
                </a:solidFill>
                <a:latin typeface="Lato Light"/>
              </a:rPr>
              <a:t>I feel that I have become more productive and have a better understanding of my current role and potential career.”</a:t>
            </a:r>
          </a:p>
          <a:p>
            <a:pPr defTabSz="685846">
              <a:lnSpc>
                <a:spcPct val="150000"/>
              </a:lnSpc>
            </a:pPr>
            <a:endParaRPr lang="en-GB" sz="450" dirty="0">
              <a:solidFill>
                <a:srgbClr val="7F7F7F"/>
              </a:solidFill>
              <a:latin typeface="Lato Light"/>
            </a:endParaRPr>
          </a:p>
          <a:p>
            <a:pPr defTabSz="685846">
              <a:lnSpc>
                <a:spcPct val="150000"/>
              </a:lnSpc>
            </a:pPr>
            <a:r>
              <a:rPr lang="en-GB" sz="1350" dirty="0">
                <a:solidFill>
                  <a:srgbClr val="7F7F7F"/>
                </a:solidFill>
                <a:latin typeface="Lato Light"/>
              </a:rPr>
              <a:t>“When I first started I did not have any experience in hospitality &amp; to where I am now my skills &amp; talent have become a lot stronger. I can do things I never thought I would be able to &amp; that makes me proud of how far I have come along.”</a:t>
            </a:r>
          </a:p>
          <a:p>
            <a:pPr defTabSz="685846">
              <a:lnSpc>
                <a:spcPct val="150000"/>
              </a:lnSpc>
            </a:pPr>
            <a:endParaRPr lang="en-GB" sz="450" dirty="0">
              <a:solidFill>
                <a:srgbClr val="7F7F7F"/>
              </a:solidFill>
              <a:latin typeface="Lato Light"/>
            </a:endParaRPr>
          </a:p>
          <a:p>
            <a:pPr defTabSz="685846">
              <a:lnSpc>
                <a:spcPct val="150000"/>
              </a:lnSpc>
            </a:pPr>
            <a:endParaRPr lang="en-GB" sz="375" dirty="0">
              <a:solidFill>
                <a:srgbClr val="7F7F7F"/>
              </a:solidFill>
              <a:latin typeface="Lato Light"/>
            </a:endParaRPr>
          </a:p>
          <a:p>
            <a:pPr defTabSz="685846"/>
            <a:r>
              <a:rPr lang="en-GB" sz="1350" dirty="0">
                <a:solidFill>
                  <a:srgbClr val="7F7F7F"/>
                </a:solidFill>
                <a:latin typeface="Lato Light"/>
              </a:rPr>
              <a:t>“It helped me with building up more confidence and have a better understanding on how to do my work i.e. helping the guests and have the appropriate way to speak to customers.”</a:t>
            </a:r>
          </a:p>
          <a:p>
            <a:pPr defTabSz="685846"/>
            <a:r>
              <a:rPr lang="en-GB" sz="1500" dirty="0">
                <a:solidFill>
                  <a:srgbClr val="7F7F7F"/>
                </a:solidFill>
                <a:latin typeface="Lato Light"/>
              </a:rPr>
              <a:t> </a:t>
            </a:r>
            <a:endParaRPr lang="en-US" sz="1500" spc="113" dirty="0">
              <a:solidFill>
                <a:srgbClr val="7F7F7F"/>
              </a:solidFill>
              <a:latin typeface="Arial" charset="0"/>
              <a:ea typeface="Arial" charset="0"/>
              <a:cs typeface="Arial" charset="0"/>
            </a:endParaRPr>
          </a:p>
          <a:p>
            <a:pPr defTabSz="685846">
              <a:lnSpc>
                <a:spcPct val="150000"/>
              </a:lnSpc>
            </a:pPr>
            <a:endParaRPr lang="en-US" sz="1500" spc="113" dirty="0">
              <a:solidFill>
                <a:srgbClr val="7F7F7F"/>
              </a:solidFill>
              <a:latin typeface="Arial" charset="0"/>
              <a:ea typeface="Arial" charset="0"/>
              <a:cs typeface="Arial" charset="0"/>
            </a:endParaRPr>
          </a:p>
        </p:txBody>
      </p:sp>
      <p:pic>
        <p:nvPicPr>
          <p:cNvPr id="7" name="Picture Placeholder 6" descr="20160906_130011.jpg"/>
          <p:cNvPicPr>
            <a:picLocks noGrp="1" noChangeAspect="1"/>
          </p:cNvPicPr>
          <p:nvPr>
            <p:ph type="pic" sz="quarter" idx="10"/>
          </p:nvPr>
        </p:nvPicPr>
        <p:blipFill>
          <a:blip r:embed="rId3" cstate="print"/>
          <a:stretch>
            <a:fillRect/>
          </a:stretch>
        </p:blipFill>
        <p:spPr>
          <a:xfrm>
            <a:off x="5422751" y="1342482"/>
            <a:ext cx="3210165" cy="4280221"/>
          </a:xfrm>
        </p:spPr>
      </p:pic>
    </p:spTree>
    <p:extLst>
      <p:ext uri="{BB962C8B-B14F-4D97-AF65-F5344CB8AC3E}">
        <p14:creationId xmlns:p14="http://schemas.microsoft.com/office/powerpoint/2010/main" val="2609178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A8A78"/>
        </a:solidFill>
        <a:effectLst/>
      </p:bgPr>
    </p:bg>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473421" y="590212"/>
            <a:ext cx="10090841" cy="5677576"/>
          </a:xfrm>
        </p:spPr>
      </p:sp>
      <p:sp>
        <p:nvSpPr>
          <p:cNvPr id="16" name="Rectangle 15"/>
          <p:cNvSpPr/>
          <p:nvPr/>
        </p:nvSpPr>
        <p:spPr>
          <a:xfrm>
            <a:off x="0" y="856580"/>
            <a:ext cx="9144000" cy="5144840"/>
          </a:xfrm>
          <a:prstGeom prst="rect">
            <a:avLst/>
          </a:prstGeom>
          <a:solidFill>
            <a:srgbClr val="7F665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a:endParaRPr lang="en-US">
              <a:solidFill>
                <a:srgbClr val="FFFFFF"/>
              </a:solidFill>
              <a:latin typeface="Arial" charset="0"/>
            </a:endParaRPr>
          </a:p>
        </p:txBody>
      </p:sp>
      <p:sp>
        <p:nvSpPr>
          <p:cNvPr id="17" name="TextBox 16"/>
          <p:cNvSpPr txBox="1"/>
          <p:nvPr/>
        </p:nvSpPr>
        <p:spPr>
          <a:xfrm>
            <a:off x="3016053" y="3203879"/>
            <a:ext cx="3118547" cy="507960"/>
          </a:xfrm>
          <a:prstGeom prst="rect">
            <a:avLst/>
          </a:prstGeom>
          <a:noFill/>
        </p:spPr>
        <p:txBody>
          <a:bodyPr wrap="none" rtlCol="0">
            <a:spAutoFit/>
          </a:bodyPr>
          <a:lstStyle/>
          <a:p>
            <a:pPr algn="ctr" defTabSz="685846"/>
            <a:r>
              <a:rPr lang="en-US" sz="2701" spc="1125" dirty="0">
                <a:solidFill>
                  <a:srgbClr val="FFFFFF"/>
                </a:solidFill>
                <a:latin typeface="Arial" charset="0"/>
                <a:ea typeface="Arial" charset="0"/>
                <a:cs typeface="Arial" charset="0"/>
              </a:rPr>
              <a:t>Thank You</a:t>
            </a:r>
          </a:p>
        </p:txBody>
      </p:sp>
      <p:sp>
        <p:nvSpPr>
          <p:cNvPr id="6" name="Rectangle 5"/>
          <p:cNvSpPr/>
          <p:nvPr/>
        </p:nvSpPr>
        <p:spPr>
          <a:xfrm>
            <a:off x="1942444" y="3062632"/>
            <a:ext cx="5259112" cy="781734"/>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9" tIns="17149" rIns="34299" bIns="17149" numCol="1" spcCol="0" rtlCol="0" fromWordArt="0" anchor="ctr" anchorCtr="0" forceAA="0" compatLnSpc="1">
            <a:prstTxWarp prst="textNoShape">
              <a:avLst/>
            </a:prstTxWarp>
            <a:noAutofit/>
          </a:bodyPr>
          <a:lstStyle/>
          <a:p>
            <a:pPr algn="ctr" defTabSz="685846"/>
            <a:endParaRPr lang="en-US" sz="1200">
              <a:solidFill>
                <a:srgbClr val="FFFFFF"/>
              </a:solidFill>
              <a:latin typeface="Arial" charset="0"/>
            </a:endParaRPr>
          </a:p>
        </p:txBody>
      </p:sp>
    </p:spTree>
    <p:extLst>
      <p:ext uri="{BB962C8B-B14F-4D97-AF65-F5344CB8AC3E}">
        <p14:creationId xmlns:p14="http://schemas.microsoft.com/office/powerpoint/2010/main" val="1373055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D3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386349" y="3331291"/>
            <a:ext cx="6371303" cy="1338302"/>
          </a:xfrm>
        </p:spPr>
        <p:txBody>
          <a:bodyPr anchor="b">
            <a:normAutofit fontScale="90000"/>
          </a:bodyPr>
          <a:lstStyle/>
          <a:p>
            <a:br>
              <a:rPr lang="en-GB" dirty="0">
                <a:solidFill>
                  <a:srgbClr val="FFFFFF"/>
                </a:solidFill>
              </a:rPr>
            </a:br>
            <a:br>
              <a:rPr lang="en-GB" dirty="0">
                <a:solidFill>
                  <a:srgbClr val="FFFFFF"/>
                </a:solidFill>
              </a:rPr>
            </a:br>
            <a:br>
              <a:rPr lang="en-GB" dirty="0">
                <a:solidFill>
                  <a:srgbClr val="FFFFFF"/>
                </a:solidFill>
              </a:rPr>
            </a:br>
            <a:r>
              <a:rPr lang="en-GB" dirty="0">
                <a:solidFill>
                  <a:srgbClr val="FFFFFF"/>
                </a:solidFill>
              </a:rPr>
              <a:t>Margo Findlay</a:t>
            </a:r>
            <a:br>
              <a:rPr lang="en-GB" dirty="0">
                <a:solidFill>
                  <a:srgbClr val="FFFFFF"/>
                </a:solidFill>
              </a:rPr>
            </a:br>
            <a:r>
              <a:rPr lang="en-GB" dirty="0">
                <a:solidFill>
                  <a:srgbClr val="FFFFFF"/>
                </a:solidFill>
              </a:rPr>
              <a:t>Working with our employers</a:t>
            </a:r>
          </a:p>
        </p:txBody>
      </p:sp>
      <p:sp>
        <p:nvSpPr>
          <p:cNvPr id="17" name="Oval 16">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918" y="614414"/>
            <a:ext cx="2174164" cy="2174164"/>
          </a:xfrm>
          <a:prstGeom prst="ellipse">
            <a:avLst/>
          </a:prstGeom>
          <a:solidFill>
            <a:srgbClr val="FFFFFF"/>
          </a:solidFill>
          <a:ln w="19050">
            <a:solidFill>
              <a:srgbClr val="030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7">
            <a:extLst>
              <a:ext uri="{FF2B5EF4-FFF2-40B4-BE49-F238E27FC236}">
                <a16:creationId xmlns:a16="http://schemas.microsoft.com/office/drawing/2014/main" id="{6C442B73-10CE-4A38-8439-9F0D2353E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051720" y="908720"/>
            <a:ext cx="5705932"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3">
            <a:extLst>
              <a:ext uri="{FF2B5EF4-FFF2-40B4-BE49-F238E27FC236}">
                <a16:creationId xmlns:a16="http://schemas.microsoft.com/office/drawing/2014/main" id="{89E5D27E-B685-49ED-BD42-5B3E247C5E26}"/>
              </a:ext>
            </a:extLst>
          </p:cNvPr>
          <p:cNvSpPr>
            <a:spLocks noGrp="1"/>
          </p:cNvSpPr>
          <p:nvPr>
            <p:ph type="subTitle" idx="1"/>
          </p:nvPr>
        </p:nvSpPr>
        <p:spPr>
          <a:xfrm>
            <a:off x="1371600" y="3329608"/>
            <a:ext cx="6400800" cy="2309192"/>
          </a:xfrm>
        </p:spPr>
        <p:txBody>
          <a:bodyPr>
            <a:normAutofit lnSpcReduction="10000"/>
          </a:bodyPr>
          <a:lstStyle/>
          <a:p>
            <a:endParaRPr lang="en-GB" dirty="0"/>
          </a:p>
          <a:p>
            <a:endParaRPr lang="en-GB" dirty="0"/>
          </a:p>
          <a:p>
            <a:endParaRPr lang="en-GB" dirty="0"/>
          </a:p>
          <a:p>
            <a:r>
              <a:rPr lang="en-GB" dirty="0"/>
              <a:t>21</a:t>
            </a:r>
            <a:r>
              <a:rPr lang="en-GB" baseline="30000" dirty="0"/>
              <a:t>st</a:t>
            </a:r>
            <a:r>
              <a:rPr lang="en-GB" dirty="0"/>
              <a:t> May 2019</a:t>
            </a:r>
          </a:p>
        </p:txBody>
      </p:sp>
    </p:spTree>
    <p:extLst>
      <p:ext uri="{BB962C8B-B14F-4D97-AF65-F5344CB8AC3E}">
        <p14:creationId xmlns:p14="http://schemas.microsoft.com/office/powerpoint/2010/main" val="1009114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r>
              <a:rPr lang="en-GB" sz="3600" dirty="0"/>
              <a:t>Our agenda</a:t>
            </a:r>
          </a:p>
        </p:txBody>
      </p:sp>
      <p:sp>
        <p:nvSpPr>
          <p:cNvPr id="22" name="Content Placeholder 2"/>
          <p:cNvSpPr>
            <a:spLocks noGrp="1"/>
          </p:cNvSpPr>
          <p:nvPr>
            <p:ph idx="1"/>
          </p:nvPr>
        </p:nvSpPr>
        <p:spPr>
          <a:xfrm>
            <a:off x="852321" y="2227943"/>
            <a:ext cx="5033221" cy="3788227"/>
          </a:xfrm>
        </p:spPr>
        <p:txBody>
          <a:bodyPr anchor="ctr">
            <a:normAutofit/>
          </a:bodyPr>
          <a:lstStyle/>
          <a:p>
            <a:r>
              <a:rPr lang="en-GB" sz="2200" dirty="0"/>
              <a:t>About Training Matters </a:t>
            </a:r>
          </a:p>
          <a:p>
            <a:r>
              <a:rPr lang="en-GB" sz="2200" dirty="0"/>
              <a:t>Why and how AHS started</a:t>
            </a:r>
          </a:p>
          <a:p>
            <a:r>
              <a:rPr lang="en-GB" sz="2200" dirty="0"/>
              <a:t>Our Partnership </a:t>
            </a:r>
          </a:p>
          <a:p>
            <a:r>
              <a:rPr lang="en-GB" sz="2200" dirty="0"/>
              <a:t>The apprenticeship programme</a:t>
            </a:r>
          </a:p>
          <a:p>
            <a:r>
              <a:rPr lang="en-GB" sz="2200" dirty="0"/>
              <a:t>Partner agreement</a:t>
            </a:r>
          </a:p>
          <a:p>
            <a:r>
              <a:rPr lang="en-GB" sz="2200" dirty="0"/>
              <a:t>The Ambassadors</a:t>
            </a:r>
          </a:p>
          <a:p>
            <a:r>
              <a:rPr lang="en-GB" sz="2200" dirty="0"/>
              <a:t>The future</a:t>
            </a:r>
          </a:p>
          <a:p>
            <a:endParaRPr lang="en-GB" sz="2100" dirty="0"/>
          </a:p>
          <a:p>
            <a:endParaRPr lang="en-GB" sz="2100" dirty="0"/>
          </a:p>
          <a:p>
            <a:endParaRPr lang="en-GB" sz="2100" dirty="0"/>
          </a:p>
        </p:txBody>
      </p:sp>
      <p:sp>
        <p:nvSpPr>
          <p:cNvPr id="27" name="Rectangle 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3D3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030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7">
            <a:extLst>
              <a:ext uri="{FF2B5EF4-FFF2-40B4-BE49-F238E27FC236}">
                <a16:creationId xmlns:a16="http://schemas.microsoft.com/office/drawing/2014/main" id="{C108044C-0E1C-4736-A32D-D20E1FE3B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64088" y="2852936"/>
            <a:ext cx="3024336" cy="1152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695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6381328"/>
            <a:ext cx="1797050"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22B6380-F78B-4C3F-B9EF-CDF06F093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648" y="1067030"/>
            <a:ext cx="897002" cy="903363"/>
          </a:xfrm>
          <a:prstGeom prst="rect">
            <a:avLst/>
          </a:prstGeom>
        </p:spPr>
      </p:pic>
      <p:pic>
        <p:nvPicPr>
          <p:cNvPr id="12" name="Picture 11">
            <a:extLst>
              <a:ext uri="{FF2B5EF4-FFF2-40B4-BE49-F238E27FC236}">
                <a16:creationId xmlns:a16="http://schemas.microsoft.com/office/drawing/2014/main" id="{90573771-34FE-4A02-A885-3E66AF1750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3" y="2445475"/>
            <a:ext cx="1368152" cy="1320267"/>
          </a:xfrm>
          <a:prstGeom prst="rect">
            <a:avLst/>
          </a:prstGeom>
        </p:spPr>
      </p:pic>
      <p:pic>
        <p:nvPicPr>
          <p:cNvPr id="13" name="Picture 12">
            <a:extLst>
              <a:ext uri="{FF2B5EF4-FFF2-40B4-BE49-F238E27FC236}">
                <a16:creationId xmlns:a16="http://schemas.microsoft.com/office/drawing/2014/main" id="{7DB0CB76-C614-4DC5-A9F7-9FA14CA532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5648" y="4240824"/>
            <a:ext cx="1113027" cy="857031"/>
          </a:xfrm>
          <a:prstGeom prst="rect">
            <a:avLst/>
          </a:prstGeom>
        </p:spPr>
      </p:pic>
      <p:pic>
        <p:nvPicPr>
          <p:cNvPr id="14" name="Picture 5">
            <a:extLst>
              <a:ext uri="{FF2B5EF4-FFF2-40B4-BE49-F238E27FC236}">
                <a16:creationId xmlns:a16="http://schemas.microsoft.com/office/drawing/2014/main" id="{8E91B8A0-D7CD-43EB-832E-0112EB586E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1528" y="915678"/>
            <a:ext cx="1638185" cy="1206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376518E-B85A-4997-B632-172DD9140B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1528" y="2601552"/>
            <a:ext cx="1643838" cy="1008112"/>
          </a:xfrm>
          <a:prstGeom prst="rect">
            <a:avLst/>
          </a:prstGeom>
        </p:spPr>
      </p:pic>
      <p:pic>
        <p:nvPicPr>
          <p:cNvPr id="16" name="Picture 4" descr="NHS">
            <a:extLst>
              <a:ext uri="{FF2B5EF4-FFF2-40B4-BE49-F238E27FC236}">
                <a16:creationId xmlns:a16="http://schemas.microsoft.com/office/drawing/2014/main" id="{8E2A5D8B-3FCB-4345-BABC-A789306B4CFF}"/>
              </a:ext>
            </a:extLst>
          </p:cNvPr>
          <p:cNvPicPr>
            <a:picLocks noChangeAspect="1" noChangeArrowheads="1"/>
          </p:cNvPicPr>
          <p:nvPr/>
        </p:nvPicPr>
        <p:blipFill>
          <a:blip r:embed="rId9" cstate="print"/>
          <a:srcRect/>
          <a:stretch>
            <a:fillRect/>
          </a:stretch>
        </p:blipFill>
        <p:spPr bwMode="auto">
          <a:xfrm>
            <a:off x="2356664" y="4051446"/>
            <a:ext cx="1973567" cy="1235785"/>
          </a:xfrm>
          <a:prstGeom prst="rect">
            <a:avLst/>
          </a:prstGeom>
          <a:noFill/>
        </p:spPr>
      </p:pic>
      <p:pic>
        <p:nvPicPr>
          <p:cNvPr id="17" name="Picture 16">
            <a:extLst>
              <a:ext uri="{FF2B5EF4-FFF2-40B4-BE49-F238E27FC236}">
                <a16:creationId xmlns:a16="http://schemas.microsoft.com/office/drawing/2014/main" id="{DE749E34-1596-420E-AD2B-D3DA76AD16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968" y="1777824"/>
            <a:ext cx="1305136" cy="1270684"/>
          </a:xfrm>
          <a:prstGeom prst="rect">
            <a:avLst/>
          </a:prstGeom>
        </p:spPr>
      </p:pic>
      <p:pic>
        <p:nvPicPr>
          <p:cNvPr id="18" name="Picture 1">
            <a:extLst>
              <a:ext uri="{FF2B5EF4-FFF2-40B4-BE49-F238E27FC236}">
                <a16:creationId xmlns:a16="http://schemas.microsoft.com/office/drawing/2014/main" id="{41523A2D-FEC5-4C07-8D78-2C3A57061EE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1197" y="3363173"/>
            <a:ext cx="1226864" cy="1226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F9E7A2C-A1B0-4250-A7A3-D6437D864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572" y="4710201"/>
            <a:ext cx="1397532" cy="1397532"/>
          </a:xfrm>
          <a:prstGeom prst="rect">
            <a:avLst/>
          </a:prstGeom>
        </p:spPr>
      </p:pic>
      <p:pic>
        <p:nvPicPr>
          <p:cNvPr id="20" name="Picture 19">
            <a:extLst>
              <a:ext uri="{FF2B5EF4-FFF2-40B4-BE49-F238E27FC236}">
                <a16:creationId xmlns:a16="http://schemas.microsoft.com/office/drawing/2014/main" id="{B7E524C5-B01D-42D4-952E-191437D1ED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5813" y="17153"/>
            <a:ext cx="1797050" cy="1797050"/>
          </a:xfrm>
          <a:prstGeom prst="rect">
            <a:avLst/>
          </a:prstGeom>
        </p:spPr>
      </p:pic>
    </p:spTree>
    <p:extLst>
      <p:ext uri="{BB962C8B-B14F-4D97-AF65-F5344CB8AC3E}">
        <p14:creationId xmlns:p14="http://schemas.microsoft.com/office/powerpoint/2010/main" val="1509889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9144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6399E99D-1D6C-4107-9AC5-07EADC197205}"/>
              </a:ext>
            </a:extLst>
          </p:cNvPr>
          <p:cNvSpPr txBox="1"/>
          <p:nvPr/>
        </p:nvSpPr>
        <p:spPr>
          <a:xfrm>
            <a:off x="251520" y="131194"/>
            <a:ext cx="8717066" cy="646331"/>
          </a:xfrm>
          <a:prstGeom prst="rect">
            <a:avLst/>
          </a:prstGeom>
          <a:noFill/>
        </p:spPr>
        <p:txBody>
          <a:bodyPr wrap="none" rtlCol="0">
            <a:spAutoFit/>
          </a:bodyPr>
          <a:lstStyle/>
          <a:p>
            <a:r>
              <a:rPr lang="en-GB" sz="3600" dirty="0">
                <a:solidFill>
                  <a:schemeClr val="bg1"/>
                </a:solidFill>
                <a:latin typeface="Arial" panose="020B0604020202020204" pitchFamily="34" charset="0"/>
                <a:cs typeface="Arial" panose="020B0604020202020204" pitchFamily="34" charset="0"/>
              </a:rPr>
              <a:t>GVA &amp; Employment Forecasts 2019-2029</a:t>
            </a:r>
          </a:p>
        </p:txBody>
      </p:sp>
      <p:sp>
        <p:nvSpPr>
          <p:cNvPr id="10" name="TextBox 9">
            <a:extLst>
              <a:ext uri="{FF2B5EF4-FFF2-40B4-BE49-F238E27FC236}">
                <a16:creationId xmlns:a16="http://schemas.microsoft.com/office/drawing/2014/main" id="{69B22842-F101-4CFA-9EA0-8F96CACB64CB}"/>
              </a:ext>
            </a:extLst>
          </p:cNvPr>
          <p:cNvSpPr txBox="1"/>
          <p:nvPr/>
        </p:nvSpPr>
        <p:spPr>
          <a:xfrm>
            <a:off x="2915816" y="2924944"/>
            <a:ext cx="1039580" cy="646331"/>
          </a:xfrm>
          <a:prstGeom prst="rect">
            <a:avLst/>
          </a:prstGeom>
          <a:noFill/>
        </p:spPr>
        <p:txBody>
          <a:bodyPr wrap="none" rtlCol="0">
            <a:spAutoFit/>
          </a:bodyPr>
          <a:lstStyle/>
          <a:p>
            <a:r>
              <a:rPr lang="en-GB" sz="3600" dirty="0">
                <a:solidFill>
                  <a:schemeClr val="bg1"/>
                </a:solidFill>
                <a:latin typeface="FS Lola" panose="02000506050000020004" pitchFamily="50" charset="0"/>
                <a:cs typeface="Arial" panose="020B0604020202020204" pitchFamily="34" charset="0"/>
              </a:rPr>
              <a:t>Title</a:t>
            </a:r>
          </a:p>
        </p:txBody>
      </p:sp>
      <p:sp>
        <p:nvSpPr>
          <p:cNvPr id="6" name="Content Placeholder 2">
            <a:extLst>
              <a:ext uri="{FF2B5EF4-FFF2-40B4-BE49-F238E27FC236}">
                <a16:creationId xmlns:a16="http://schemas.microsoft.com/office/drawing/2014/main" id="{95593F42-08AB-4984-8452-DE24CF34BE47}"/>
              </a:ext>
            </a:extLst>
          </p:cNvPr>
          <p:cNvSpPr>
            <a:spLocks noGrp="1"/>
          </p:cNvSpPr>
          <p:nvPr>
            <p:ph idx="1"/>
          </p:nvPr>
        </p:nvSpPr>
        <p:spPr>
          <a:xfrm>
            <a:off x="457200" y="1600200"/>
            <a:ext cx="8229600" cy="4525963"/>
          </a:xfrm>
        </p:spPr>
        <p:txBody>
          <a:bodyPr>
            <a:normAutofit/>
          </a:bodyPr>
          <a:lstStyle/>
          <a:p>
            <a:pPr>
              <a:lnSpc>
                <a:spcPct val="150000"/>
              </a:lnSpc>
            </a:pPr>
            <a:r>
              <a:rPr lang="en-GB" sz="1800" dirty="0">
                <a:latin typeface="Arial" panose="020B0604020202020204" pitchFamily="34" charset="0"/>
                <a:cs typeface="Arial" panose="020B0604020202020204" pitchFamily="34" charset="0"/>
              </a:rPr>
              <a:t>Total GVA of the sector will rise to £5.5 billion by 2029, this marks an increase of £794.6m (17%) from 2019.</a:t>
            </a:r>
          </a:p>
          <a:p>
            <a:pPr>
              <a:lnSpc>
                <a:spcPct val="150000"/>
              </a:lnSpc>
            </a:pPr>
            <a:r>
              <a:rPr lang="en-GB" sz="1800" dirty="0">
                <a:latin typeface="Arial" panose="020B0604020202020204" pitchFamily="34" charset="0"/>
                <a:cs typeface="Arial" panose="020B0604020202020204" pitchFamily="34" charset="0"/>
              </a:rPr>
              <a:t>Productivity per job is also set to rise by 10% in the 10 years to 2029.</a:t>
            </a:r>
          </a:p>
          <a:p>
            <a:pPr lvl="1">
              <a:lnSpc>
                <a:spcPct val="150000"/>
              </a:lnSpc>
            </a:pPr>
            <a:r>
              <a:rPr lang="en-GB" sz="1400" dirty="0">
                <a:latin typeface="Arial" panose="020B0604020202020204" pitchFamily="34" charset="0"/>
                <a:cs typeface="Arial" panose="020B0604020202020204" pitchFamily="34" charset="0"/>
              </a:rPr>
              <a:t>2019: £22,840</a:t>
            </a:r>
          </a:p>
          <a:p>
            <a:pPr lvl="1">
              <a:lnSpc>
                <a:spcPct val="150000"/>
              </a:lnSpc>
            </a:pPr>
            <a:r>
              <a:rPr lang="en-GB" sz="1400" dirty="0">
                <a:latin typeface="Arial" panose="020B0604020202020204" pitchFamily="34" charset="0"/>
                <a:cs typeface="Arial" panose="020B0604020202020204" pitchFamily="34" charset="0"/>
              </a:rPr>
              <a:t>2029: £25,073</a:t>
            </a:r>
          </a:p>
          <a:p>
            <a:pPr>
              <a:lnSpc>
                <a:spcPct val="150000"/>
              </a:lnSpc>
            </a:pPr>
            <a:r>
              <a:rPr lang="en-GB" sz="1800" dirty="0">
                <a:latin typeface="Arial" panose="020B0604020202020204" pitchFamily="34" charset="0"/>
                <a:cs typeface="Arial" panose="020B0604020202020204" pitchFamily="34" charset="0"/>
              </a:rPr>
              <a:t>The sector will see the need for 125,300 jobs to be filled by 2029:</a:t>
            </a:r>
          </a:p>
          <a:p>
            <a:pPr lvl="1">
              <a:lnSpc>
                <a:spcPct val="150000"/>
              </a:lnSpc>
            </a:pPr>
            <a:r>
              <a:rPr lang="en-GB" sz="1400" dirty="0">
                <a:latin typeface="Arial" panose="020B0604020202020204" pitchFamily="34" charset="0"/>
                <a:cs typeface="Arial" panose="020B0604020202020204" pitchFamily="34" charset="0"/>
              </a:rPr>
              <a:t>13,300 (11%) will be created through expansion demand as a result of economic growth.</a:t>
            </a:r>
          </a:p>
          <a:p>
            <a:pPr lvl="1">
              <a:lnSpc>
                <a:spcPct val="150000"/>
              </a:lnSpc>
            </a:pPr>
            <a:r>
              <a:rPr lang="en-GB" sz="1400" dirty="0">
                <a:latin typeface="Arial" panose="020B0604020202020204" pitchFamily="34" charset="0"/>
                <a:cs typeface="Arial" panose="020B0604020202020204" pitchFamily="34" charset="0"/>
              </a:rPr>
              <a:t>112,000 (89%) will be through replacement demand, replacing existing the workforce.</a:t>
            </a:r>
          </a:p>
          <a:p>
            <a:pPr>
              <a:lnSpc>
                <a:spcPct val="150000"/>
              </a:lnSpc>
            </a:pPr>
            <a:r>
              <a:rPr lang="en-GB" sz="1800" dirty="0">
                <a:latin typeface="Arial" panose="020B0604020202020204" pitchFamily="34" charset="0"/>
                <a:cs typeface="Arial" panose="020B0604020202020204" pitchFamily="34" charset="0"/>
              </a:rPr>
              <a:t>Total employment in the sector will increase from 206,500 in 2019 to 219,800 by 2029 – an increase of 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92D8-C8F4-4B1C-B762-3A9A4C97D1DF}"/>
              </a:ext>
            </a:extLst>
          </p:cNvPr>
          <p:cNvSpPr>
            <a:spLocks noGrp="1"/>
          </p:cNvSpPr>
          <p:nvPr>
            <p:ph type="title"/>
          </p:nvPr>
        </p:nvSpPr>
        <p:spPr>
          <a:xfrm>
            <a:off x="486696" y="629267"/>
            <a:ext cx="3845274" cy="1143550"/>
          </a:xfrm>
        </p:spPr>
        <p:txBody>
          <a:bodyPr>
            <a:normAutofit/>
          </a:bodyPr>
          <a:lstStyle/>
          <a:p>
            <a:pPr>
              <a:lnSpc>
                <a:spcPct val="90000"/>
              </a:lnSpc>
            </a:pPr>
            <a:r>
              <a:rPr lang="en-GB" sz="3600" dirty="0"/>
              <a:t>How and why?</a:t>
            </a:r>
          </a:p>
        </p:txBody>
      </p:sp>
      <p:sp>
        <p:nvSpPr>
          <p:cNvPr id="9" name="Content Placeholder 8">
            <a:extLst>
              <a:ext uri="{FF2B5EF4-FFF2-40B4-BE49-F238E27FC236}">
                <a16:creationId xmlns:a16="http://schemas.microsoft.com/office/drawing/2014/main" id="{48D66F90-6685-4F5C-A9E1-015A37E447B9}"/>
              </a:ext>
            </a:extLst>
          </p:cNvPr>
          <p:cNvSpPr>
            <a:spLocks noGrp="1"/>
          </p:cNvSpPr>
          <p:nvPr>
            <p:ph idx="1"/>
          </p:nvPr>
        </p:nvSpPr>
        <p:spPr>
          <a:xfrm>
            <a:off x="486697" y="1988840"/>
            <a:ext cx="3845272" cy="4869160"/>
          </a:xfrm>
        </p:spPr>
        <p:txBody>
          <a:bodyPr>
            <a:normAutofit/>
          </a:bodyPr>
          <a:lstStyle/>
          <a:p>
            <a:pPr marL="0" indent="0">
              <a:buNone/>
            </a:pPr>
            <a:r>
              <a:rPr lang="en-US" sz="2200" dirty="0"/>
              <a:t>As so often with all good ideas…….a discussion…</a:t>
            </a:r>
          </a:p>
          <a:p>
            <a:endParaRPr lang="en-US" sz="2200" dirty="0"/>
          </a:p>
          <a:p>
            <a:endParaRPr lang="en-US" sz="2200" dirty="0"/>
          </a:p>
          <a:p>
            <a:r>
              <a:rPr lang="en-US" sz="2200" dirty="0"/>
              <a:t>4 original partners and TM</a:t>
            </a:r>
          </a:p>
          <a:p>
            <a:r>
              <a:rPr lang="en-US" sz="2200" dirty="0"/>
              <a:t>vision to create something better </a:t>
            </a:r>
          </a:p>
          <a:p>
            <a:r>
              <a:rPr lang="en-US" sz="2200" dirty="0"/>
              <a:t>partners</a:t>
            </a:r>
          </a:p>
        </p:txBody>
      </p:sp>
      <p:pic>
        <p:nvPicPr>
          <p:cNvPr id="7" name="Content Placeholder 3">
            <a:extLst>
              <a:ext uri="{FF2B5EF4-FFF2-40B4-BE49-F238E27FC236}">
                <a16:creationId xmlns:a16="http://schemas.microsoft.com/office/drawing/2014/main" id="{9A5265AB-C63E-45D6-A029-38B2644018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38" r="13426" b="3"/>
          <a:stretch/>
        </p:blipFill>
        <p:spPr>
          <a:xfrm>
            <a:off x="4567959" y="640082"/>
            <a:ext cx="4096293" cy="5577837"/>
          </a:xfrm>
          <a:prstGeom prst="rect">
            <a:avLst/>
          </a:prstGeom>
          <a:effectLst/>
        </p:spPr>
      </p:pic>
    </p:spTree>
    <p:extLst>
      <p:ext uri="{BB962C8B-B14F-4D97-AF65-F5344CB8AC3E}">
        <p14:creationId xmlns:p14="http://schemas.microsoft.com/office/powerpoint/2010/main" val="1323602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7265-8991-4FFF-8E33-C2E72CC94D1C}"/>
              </a:ext>
            </a:extLst>
          </p:cNvPr>
          <p:cNvSpPr>
            <a:spLocks noGrp="1"/>
          </p:cNvSpPr>
          <p:nvPr>
            <p:ph type="title"/>
          </p:nvPr>
        </p:nvSpPr>
        <p:spPr/>
        <p:txBody>
          <a:bodyPr>
            <a:normAutofit/>
          </a:bodyPr>
          <a:lstStyle/>
          <a:p>
            <a:r>
              <a:rPr lang="en-GB" sz="3600" dirty="0"/>
              <a:t>Our Partners</a:t>
            </a:r>
          </a:p>
        </p:txBody>
      </p:sp>
      <p:sp>
        <p:nvSpPr>
          <p:cNvPr id="3" name="Content Placeholder 2">
            <a:extLst>
              <a:ext uri="{FF2B5EF4-FFF2-40B4-BE49-F238E27FC236}">
                <a16:creationId xmlns:a16="http://schemas.microsoft.com/office/drawing/2014/main" id="{B937DAF3-B0CC-4AA0-8748-BDE30D7655C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918F868-7093-4BB0-B27C-42653993BBD3}"/>
              </a:ext>
            </a:extLst>
          </p:cNvPr>
          <p:cNvPicPr>
            <a:picLocks noChangeAspect="1"/>
          </p:cNvPicPr>
          <p:nvPr/>
        </p:nvPicPr>
        <p:blipFill rotWithShape="1">
          <a:blip r:embed="rId2"/>
          <a:srcRect l="19403" t="37746" r="35363" b="5722"/>
          <a:stretch/>
        </p:blipFill>
        <p:spPr>
          <a:xfrm>
            <a:off x="616226" y="1320800"/>
            <a:ext cx="7684475" cy="5402163"/>
          </a:xfrm>
          <a:prstGeom prst="rect">
            <a:avLst/>
          </a:prstGeom>
        </p:spPr>
      </p:pic>
    </p:spTree>
    <p:extLst>
      <p:ext uri="{BB962C8B-B14F-4D97-AF65-F5344CB8AC3E}">
        <p14:creationId xmlns:p14="http://schemas.microsoft.com/office/powerpoint/2010/main" val="1825532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AA3F8-ADCB-4E76-9DEC-76311A4BECFC}"/>
              </a:ext>
            </a:extLst>
          </p:cNvPr>
          <p:cNvSpPr>
            <a:spLocks noGrp="1"/>
          </p:cNvSpPr>
          <p:nvPr>
            <p:ph type="title"/>
          </p:nvPr>
        </p:nvSpPr>
        <p:spPr>
          <a:xfrm>
            <a:off x="480059" y="2053641"/>
            <a:ext cx="2751871" cy="2760098"/>
          </a:xfrm>
        </p:spPr>
        <p:txBody>
          <a:bodyPr>
            <a:normAutofit/>
          </a:bodyPr>
          <a:lstStyle/>
          <a:p>
            <a:r>
              <a:rPr lang="en-GB" sz="4100" dirty="0">
                <a:solidFill>
                  <a:srgbClr val="FFFFFF"/>
                </a:solidFill>
              </a:rPr>
              <a:t>Our Partnership</a:t>
            </a:r>
          </a:p>
        </p:txBody>
      </p:sp>
      <p:sp>
        <p:nvSpPr>
          <p:cNvPr id="3" name="Content Placeholder 2">
            <a:extLst>
              <a:ext uri="{FF2B5EF4-FFF2-40B4-BE49-F238E27FC236}">
                <a16:creationId xmlns:a16="http://schemas.microsoft.com/office/drawing/2014/main" id="{81A4D3FA-57B3-47C6-83A7-C71E6DE149DE}"/>
              </a:ext>
            </a:extLst>
          </p:cNvPr>
          <p:cNvSpPr>
            <a:spLocks noGrp="1"/>
          </p:cNvSpPr>
          <p:nvPr>
            <p:ph idx="1"/>
          </p:nvPr>
        </p:nvSpPr>
        <p:spPr>
          <a:xfrm>
            <a:off x="4567930" y="801866"/>
            <a:ext cx="3979563" cy="5230634"/>
          </a:xfrm>
        </p:spPr>
        <p:txBody>
          <a:bodyPr anchor="ctr">
            <a:normAutofit/>
          </a:bodyPr>
          <a:lstStyle/>
          <a:p>
            <a:pPr marL="285750" indent="-285750"/>
            <a:r>
              <a:rPr lang="en-GB" sz="2200" dirty="0">
                <a:solidFill>
                  <a:srgbClr val="000000"/>
                </a:solidFill>
              </a:rPr>
              <a:t>Started in 2014 as a partnership between 4 hotels and one training partner and now 16 hotel employers</a:t>
            </a:r>
          </a:p>
          <a:p>
            <a:pPr marL="285750" indent="-285750"/>
            <a:r>
              <a:rPr lang="en-GB" sz="2200" dirty="0">
                <a:solidFill>
                  <a:srgbClr val="000000"/>
                </a:solidFill>
              </a:rPr>
              <a:t>Developed to offer an alternative to academic routes </a:t>
            </a:r>
          </a:p>
          <a:p>
            <a:pPr marL="285750" indent="-285750"/>
            <a:r>
              <a:rPr lang="en-GB" sz="2200" dirty="0">
                <a:solidFill>
                  <a:srgbClr val="000000"/>
                </a:solidFill>
              </a:rPr>
              <a:t>Industry-led, unique programme offering the opportunity to earn while you learn</a:t>
            </a:r>
          </a:p>
          <a:p>
            <a:pPr marL="285750" indent="-285750"/>
            <a:r>
              <a:rPr lang="en-GB" sz="2200" dirty="0">
                <a:solidFill>
                  <a:srgbClr val="000000"/>
                </a:solidFill>
              </a:rPr>
              <a:t>A nationwide programme with online learning for all candidates</a:t>
            </a:r>
          </a:p>
          <a:p>
            <a:endParaRPr lang="en-GB" sz="2100" dirty="0">
              <a:solidFill>
                <a:srgbClr val="000000"/>
              </a:solidFill>
            </a:endParaRPr>
          </a:p>
        </p:txBody>
      </p:sp>
      <p:pic>
        <p:nvPicPr>
          <p:cNvPr id="7" name="Content Placeholder 3">
            <a:extLst>
              <a:ext uri="{FF2B5EF4-FFF2-40B4-BE49-F238E27FC236}">
                <a16:creationId xmlns:a16="http://schemas.microsoft.com/office/drawing/2014/main" id="{8B273FEC-20FA-47CD-B1B1-112D652F5F17}"/>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434" r="2019" b="-4"/>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120249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D456-C778-4C3B-AC3D-3D479CAE7696}"/>
              </a:ext>
            </a:extLst>
          </p:cNvPr>
          <p:cNvSpPr>
            <a:spLocks noGrp="1"/>
          </p:cNvSpPr>
          <p:nvPr>
            <p:ph type="title"/>
          </p:nvPr>
        </p:nvSpPr>
        <p:spPr>
          <a:xfrm>
            <a:off x="852322" y="839286"/>
            <a:ext cx="5605629" cy="994172"/>
          </a:xfrm>
        </p:spPr>
        <p:txBody>
          <a:bodyPr>
            <a:normAutofit/>
          </a:bodyPr>
          <a:lstStyle/>
          <a:p>
            <a:r>
              <a:rPr lang="en-GB" sz="3600" dirty="0"/>
              <a:t>The programme</a:t>
            </a:r>
          </a:p>
        </p:txBody>
      </p:sp>
      <p:sp>
        <p:nvSpPr>
          <p:cNvPr id="3" name="Content Placeholder 2">
            <a:extLst>
              <a:ext uri="{FF2B5EF4-FFF2-40B4-BE49-F238E27FC236}">
                <a16:creationId xmlns:a16="http://schemas.microsoft.com/office/drawing/2014/main" id="{637410A5-5ACA-49C5-A4AB-A42248D1AC8E}"/>
              </a:ext>
            </a:extLst>
          </p:cNvPr>
          <p:cNvSpPr>
            <a:spLocks noGrp="1"/>
          </p:cNvSpPr>
          <p:nvPr>
            <p:ph idx="1"/>
          </p:nvPr>
        </p:nvSpPr>
        <p:spPr>
          <a:xfrm>
            <a:off x="852321" y="2147568"/>
            <a:ext cx="5508485" cy="3351532"/>
          </a:xfrm>
        </p:spPr>
        <p:txBody>
          <a:bodyPr anchor="ctr">
            <a:normAutofit fontScale="92500"/>
          </a:bodyPr>
          <a:lstStyle/>
          <a:p>
            <a:r>
              <a:rPr lang="en-GB" sz="2200" dirty="0"/>
              <a:t>Employers  involved actively in the development and enhancement of the programme</a:t>
            </a:r>
          </a:p>
          <a:p>
            <a:r>
              <a:rPr lang="en-GB" sz="2200" dirty="0"/>
              <a:t>2 years -4 departments-specialist 3</a:t>
            </a:r>
            <a:r>
              <a:rPr lang="en-GB" sz="2200" baseline="30000" dirty="0"/>
              <a:t>rd</a:t>
            </a:r>
            <a:r>
              <a:rPr lang="en-GB" sz="2200" dirty="0"/>
              <a:t> year</a:t>
            </a:r>
          </a:p>
          <a:p>
            <a:r>
              <a:rPr lang="en-GB" sz="2200" dirty="0"/>
              <a:t>Workshops, industry leading guest speakers and masterclasses. </a:t>
            </a:r>
          </a:p>
          <a:p>
            <a:r>
              <a:rPr lang="en-GB" sz="2200" dirty="0"/>
              <a:t>Communication platforms /on line learning</a:t>
            </a:r>
          </a:p>
          <a:p>
            <a:r>
              <a:rPr lang="en-GB" sz="2200" dirty="0"/>
              <a:t>Support from department  managers, work based assessors, coach and fellow apprentices</a:t>
            </a:r>
          </a:p>
          <a:p>
            <a:endParaRPr lang="en-GB" sz="1800" dirty="0"/>
          </a:p>
          <a:p>
            <a:endParaRPr lang="en-GB" sz="1800" dirty="0"/>
          </a:p>
        </p:txBody>
      </p:sp>
      <p:sp>
        <p:nvSpPr>
          <p:cNvPr id="13"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1D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CB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98213D79-9711-4C71-8E48-3DC14EA8BD1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3" b="157"/>
          <a:stretch/>
        </p:blipFill>
        <p:spPr>
          <a:xfrm>
            <a:off x="6598028" y="2461923"/>
            <a:ext cx="1937263" cy="193415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258654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9558-5114-44C1-A2C0-D8A9A223DA66}"/>
              </a:ext>
            </a:extLst>
          </p:cNvPr>
          <p:cNvSpPr>
            <a:spLocks noGrp="1"/>
          </p:cNvSpPr>
          <p:nvPr>
            <p:ph type="title"/>
          </p:nvPr>
        </p:nvSpPr>
        <p:spPr>
          <a:xfrm>
            <a:off x="486696" y="629266"/>
            <a:ext cx="3845274" cy="1676603"/>
          </a:xfrm>
        </p:spPr>
        <p:txBody>
          <a:bodyPr>
            <a:normAutofit/>
          </a:bodyPr>
          <a:lstStyle/>
          <a:p>
            <a:r>
              <a:rPr lang="en-GB" sz="3600" dirty="0"/>
              <a:t>The partners</a:t>
            </a:r>
          </a:p>
        </p:txBody>
      </p:sp>
      <p:sp>
        <p:nvSpPr>
          <p:cNvPr id="5" name="Content Placeholder 4">
            <a:extLst>
              <a:ext uri="{FF2B5EF4-FFF2-40B4-BE49-F238E27FC236}">
                <a16:creationId xmlns:a16="http://schemas.microsoft.com/office/drawing/2014/main" id="{89805934-C6A0-4B53-9443-640EC04D95D2}"/>
              </a:ext>
            </a:extLst>
          </p:cNvPr>
          <p:cNvSpPr>
            <a:spLocks noGrp="1"/>
          </p:cNvSpPr>
          <p:nvPr>
            <p:ph idx="1"/>
          </p:nvPr>
        </p:nvSpPr>
        <p:spPr>
          <a:xfrm>
            <a:off x="486697" y="2438400"/>
            <a:ext cx="3845272" cy="3785419"/>
          </a:xfrm>
        </p:spPr>
        <p:txBody>
          <a:bodyPr>
            <a:normAutofit/>
          </a:bodyPr>
          <a:lstStyle/>
          <a:p>
            <a:pPr marL="0" indent="0">
              <a:lnSpc>
                <a:spcPct val="90000"/>
              </a:lnSpc>
              <a:buNone/>
            </a:pPr>
            <a:r>
              <a:rPr lang="en-GB" sz="2200" dirty="0"/>
              <a:t>Partners decide on</a:t>
            </a:r>
          </a:p>
          <a:p>
            <a:pPr>
              <a:lnSpc>
                <a:spcPct val="90000"/>
              </a:lnSpc>
            </a:pPr>
            <a:r>
              <a:rPr lang="en-GB" sz="2200" dirty="0"/>
              <a:t>Format</a:t>
            </a:r>
          </a:p>
          <a:p>
            <a:pPr>
              <a:lnSpc>
                <a:spcPct val="90000"/>
              </a:lnSpc>
            </a:pPr>
            <a:r>
              <a:rPr lang="en-GB" sz="2200" dirty="0"/>
              <a:t>Design</a:t>
            </a:r>
          </a:p>
          <a:p>
            <a:pPr>
              <a:lnSpc>
                <a:spcPct val="90000"/>
              </a:lnSpc>
            </a:pPr>
            <a:r>
              <a:rPr lang="en-GB" sz="2200" dirty="0"/>
              <a:t>Delivery</a:t>
            </a:r>
          </a:p>
          <a:p>
            <a:pPr>
              <a:lnSpc>
                <a:spcPct val="90000"/>
              </a:lnSpc>
            </a:pPr>
            <a:r>
              <a:rPr lang="en-GB" sz="2200" dirty="0"/>
              <a:t>Wage and conditions</a:t>
            </a:r>
          </a:p>
          <a:p>
            <a:pPr>
              <a:lnSpc>
                <a:spcPct val="90000"/>
              </a:lnSpc>
            </a:pPr>
            <a:r>
              <a:rPr lang="en-GB" sz="2200" dirty="0"/>
              <a:t>Work based assessors</a:t>
            </a:r>
          </a:p>
          <a:p>
            <a:pPr>
              <a:lnSpc>
                <a:spcPct val="90000"/>
              </a:lnSpc>
            </a:pPr>
            <a:r>
              <a:rPr lang="en-GB" sz="2200" dirty="0"/>
              <a:t>Culture ,behaviours and rules </a:t>
            </a:r>
          </a:p>
        </p:txBody>
      </p:sp>
      <p:pic>
        <p:nvPicPr>
          <p:cNvPr id="7" name="Content Placeholder 3">
            <a:extLst>
              <a:ext uri="{FF2B5EF4-FFF2-40B4-BE49-F238E27FC236}">
                <a16:creationId xmlns:a16="http://schemas.microsoft.com/office/drawing/2014/main" id="{A9909209-6F42-440E-A4EB-5F6E9778B1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38" r="13426" b="3"/>
          <a:stretch/>
        </p:blipFill>
        <p:spPr>
          <a:xfrm>
            <a:off x="4567959" y="640082"/>
            <a:ext cx="4096293" cy="5577837"/>
          </a:xfrm>
          <a:prstGeom prst="rect">
            <a:avLst/>
          </a:prstGeom>
          <a:effectLst/>
        </p:spPr>
      </p:pic>
    </p:spTree>
    <p:extLst>
      <p:ext uri="{BB962C8B-B14F-4D97-AF65-F5344CB8AC3E}">
        <p14:creationId xmlns:p14="http://schemas.microsoft.com/office/powerpoint/2010/main" val="3707850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6" name="Content Placeholder 3">
            <a:extLst>
              <a:ext uri="{FF2B5EF4-FFF2-40B4-BE49-F238E27FC236}">
                <a16:creationId xmlns:a16="http://schemas.microsoft.com/office/drawing/2014/main" id="{D8568ABC-52CE-4B74-8924-A0627F758D0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086" r="2367" b="-4"/>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aphicFrame>
        <p:nvGraphicFramePr>
          <p:cNvPr id="5" name="Content Placeholder 2">
            <a:extLst>
              <a:ext uri="{FF2B5EF4-FFF2-40B4-BE49-F238E27FC236}">
                <a16:creationId xmlns:a16="http://schemas.microsoft.com/office/drawing/2014/main" id="{3FE0CB6E-7514-4086-97F0-5A78DA99A0D6}"/>
              </a:ext>
            </a:extLst>
          </p:cNvPr>
          <p:cNvGraphicFramePr>
            <a:graphicFrameLocks noGrp="1"/>
          </p:cNvGraphicFramePr>
          <p:nvPr>
            <p:ph idx="4294967295"/>
            <p:extLst/>
          </p:nvPr>
        </p:nvGraphicFramePr>
        <p:xfrm>
          <a:off x="4974330" y="2673512"/>
          <a:ext cx="3733184" cy="2729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9383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28650" y="963877"/>
            <a:ext cx="2620771" cy="4930246"/>
          </a:xfrm>
        </p:spPr>
        <p:txBody>
          <a:bodyPr>
            <a:normAutofit/>
          </a:bodyPr>
          <a:lstStyle/>
          <a:p>
            <a:pPr algn="r"/>
            <a:r>
              <a:rPr lang="en-GB" sz="4100">
                <a:solidFill>
                  <a:schemeClr val="accent1"/>
                </a:solidFill>
              </a:rPr>
              <a:t>Partner agreement content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r>
              <a:rPr lang="en-GB" sz="2200" dirty="0"/>
              <a:t>Partner contribution</a:t>
            </a:r>
          </a:p>
          <a:p>
            <a:r>
              <a:rPr lang="en-GB" sz="2200" dirty="0"/>
              <a:t>Time commitment</a:t>
            </a:r>
          </a:p>
          <a:p>
            <a:r>
              <a:rPr lang="en-GB" sz="2200" dirty="0"/>
              <a:t>Rules and relationships</a:t>
            </a:r>
          </a:p>
          <a:p>
            <a:r>
              <a:rPr lang="en-GB" sz="2200" dirty="0"/>
              <a:t>Travel and expenses</a:t>
            </a:r>
          </a:p>
          <a:p>
            <a:r>
              <a:rPr lang="en-GB" sz="2200" dirty="0"/>
              <a:t>Partners </a:t>
            </a:r>
            <a:r>
              <a:rPr lang="en-GB" sz="2200" dirty="0" err="1"/>
              <a:t>meetings,handovers</a:t>
            </a:r>
            <a:r>
              <a:rPr lang="en-GB" sz="2200" dirty="0"/>
              <a:t> and learning journeys/masterclas</a:t>
            </a:r>
            <a:r>
              <a:rPr lang="en-GB" sz="2100" dirty="0"/>
              <a:t>ses</a:t>
            </a:r>
          </a:p>
        </p:txBody>
      </p:sp>
    </p:spTree>
    <p:extLst>
      <p:ext uri="{BB962C8B-B14F-4D97-AF65-F5344CB8AC3E}">
        <p14:creationId xmlns:p14="http://schemas.microsoft.com/office/powerpoint/2010/main" val="1177426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EF3259E-8229-403B-B853-8617B12ED937}"/>
              </a:ext>
            </a:extLst>
          </p:cNvPr>
          <p:cNvSpPr>
            <a:spLocks noGrp="1"/>
          </p:cNvSpPr>
          <p:nvPr>
            <p:ph type="title"/>
          </p:nvPr>
        </p:nvSpPr>
        <p:spPr>
          <a:xfrm>
            <a:off x="628650" y="963877"/>
            <a:ext cx="2620771" cy="4930246"/>
          </a:xfrm>
        </p:spPr>
        <p:txBody>
          <a:bodyPr>
            <a:normAutofit/>
          </a:bodyPr>
          <a:lstStyle/>
          <a:p>
            <a:pPr algn="r"/>
            <a:r>
              <a:rPr lang="en-GB" sz="3400">
                <a:solidFill>
                  <a:schemeClr val="accent1"/>
                </a:solidFill>
              </a:rPr>
              <a:t>Our ambassadors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847AE7-584C-48F5-89F3-3C9D7874B5B3}"/>
              </a:ext>
            </a:extLst>
          </p:cNvPr>
          <p:cNvSpPr>
            <a:spLocks noGrp="1"/>
          </p:cNvSpPr>
          <p:nvPr>
            <p:ph idx="1"/>
          </p:nvPr>
        </p:nvSpPr>
        <p:spPr>
          <a:xfrm>
            <a:off x="3732023" y="963877"/>
            <a:ext cx="4783327" cy="4930246"/>
          </a:xfrm>
        </p:spPr>
        <p:txBody>
          <a:bodyPr anchor="ctr">
            <a:normAutofit/>
          </a:bodyPr>
          <a:lstStyle/>
          <a:p>
            <a:r>
              <a:rPr lang="en-GB" sz="2200" dirty="0"/>
              <a:t>Enthusiastic</a:t>
            </a:r>
          </a:p>
          <a:p>
            <a:r>
              <a:rPr lang="en-GB" sz="2200" dirty="0"/>
              <a:t>Social media savvy</a:t>
            </a:r>
          </a:p>
          <a:p>
            <a:r>
              <a:rPr lang="en-GB" sz="2200" dirty="0"/>
              <a:t>Their growth, development and professionalism</a:t>
            </a:r>
          </a:p>
          <a:p>
            <a:r>
              <a:rPr lang="en-GB" sz="2200" dirty="0"/>
              <a:t>Partnership of the future</a:t>
            </a:r>
          </a:p>
          <a:p>
            <a:r>
              <a:rPr lang="en-GB" sz="2200" dirty="0"/>
              <a:t>Spreading the word</a:t>
            </a:r>
          </a:p>
        </p:txBody>
      </p:sp>
    </p:spTree>
    <p:extLst>
      <p:ext uri="{BB962C8B-B14F-4D97-AF65-F5344CB8AC3E}">
        <p14:creationId xmlns:p14="http://schemas.microsoft.com/office/powerpoint/2010/main" val="339102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BF62-6313-40CA-A10E-A4F1DC635D8A}"/>
              </a:ext>
            </a:extLst>
          </p:cNvPr>
          <p:cNvSpPr>
            <a:spLocks noGrp="1"/>
          </p:cNvSpPr>
          <p:nvPr>
            <p:ph type="title"/>
          </p:nvPr>
        </p:nvSpPr>
        <p:spPr/>
        <p:txBody>
          <a:bodyPr/>
          <a:lstStyle/>
          <a:p>
            <a:r>
              <a:rPr lang="en-GB" dirty="0"/>
              <a:t>The team</a:t>
            </a:r>
          </a:p>
        </p:txBody>
      </p:sp>
      <p:pic>
        <p:nvPicPr>
          <p:cNvPr id="5" name="Content Placeholder 4" descr="A group of people standing in front of a building&#10;&#10;Description automatically generated">
            <a:extLst>
              <a:ext uri="{FF2B5EF4-FFF2-40B4-BE49-F238E27FC236}">
                <a16:creationId xmlns:a16="http://schemas.microsoft.com/office/drawing/2014/main" id="{465C98D8-F2AE-4180-AF52-2DA4D34DCCC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6699" y="1600200"/>
            <a:ext cx="6790602" cy="4504267"/>
          </a:xfrm>
        </p:spPr>
      </p:pic>
    </p:spTree>
    <p:extLst>
      <p:ext uri="{BB962C8B-B14F-4D97-AF65-F5344CB8AC3E}">
        <p14:creationId xmlns:p14="http://schemas.microsoft.com/office/powerpoint/2010/main" val="2358856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le 1">
            <a:extLst>
              <a:ext uri="{FF2B5EF4-FFF2-40B4-BE49-F238E27FC236}">
                <a16:creationId xmlns:a16="http://schemas.microsoft.com/office/drawing/2014/main" id="{BB4E1509-C268-4A42-8D2F-F7B0752C82EB}"/>
              </a:ext>
            </a:extLst>
          </p:cNvPr>
          <p:cNvSpPr>
            <a:spLocks noGrp="1"/>
          </p:cNvSpPr>
          <p:nvPr>
            <p:ph type="title"/>
          </p:nvPr>
        </p:nvSpPr>
        <p:spPr>
          <a:xfrm>
            <a:off x="4976979" y="1459467"/>
            <a:ext cx="3733482" cy="1090538"/>
          </a:xfrm>
        </p:spPr>
        <p:txBody>
          <a:bodyPr>
            <a:normAutofit/>
          </a:bodyPr>
          <a:lstStyle/>
          <a:p>
            <a:r>
              <a:rPr lang="en-GB" sz="3600" dirty="0">
                <a:solidFill>
                  <a:srgbClr val="000000"/>
                </a:solidFill>
              </a:rPr>
              <a:t>The Future</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F328E138-330C-47BB-BE66-0C5B780D779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086" r="2367" b="-4"/>
          <a:stretch/>
        </p:blipFill>
        <p:spPr>
          <a:xfrm>
            <a:off x="20" y="1351210"/>
            <a:ext cx="421194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24B941D-6527-4E18-90D4-D5E1E9A94C07}"/>
              </a:ext>
            </a:extLst>
          </p:cNvPr>
          <p:cNvSpPr>
            <a:spLocks noGrp="1"/>
          </p:cNvSpPr>
          <p:nvPr>
            <p:ph idx="1"/>
          </p:nvPr>
        </p:nvSpPr>
        <p:spPr>
          <a:xfrm>
            <a:off x="4974330" y="2673512"/>
            <a:ext cx="3733184" cy="2729467"/>
          </a:xfrm>
        </p:spPr>
        <p:txBody>
          <a:bodyPr anchor="ctr">
            <a:normAutofit fontScale="92500" lnSpcReduction="10000"/>
          </a:bodyPr>
          <a:lstStyle/>
          <a:p>
            <a:endParaRPr lang="en-GB" sz="1500" dirty="0">
              <a:solidFill>
                <a:srgbClr val="000000"/>
              </a:solidFill>
            </a:endParaRPr>
          </a:p>
          <a:p>
            <a:endParaRPr lang="en-GB" sz="1500" dirty="0">
              <a:solidFill>
                <a:srgbClr val="000000"/>
              </a:solidFill>
            </a:endParaRPr>
          </a:p>
          <a:p>
            <a:r>
              <a:rPr lang="en-GB" sz="2200" dirty="0">
                <a:solidFill>
                  <a:srgbClr val="000000"/>
                </a:solidFill>
              </a:rPr>
              <a:t>Adaptability</a:t>
            </a:r>
          </a:p>
          <a:p>
            <a:r>
              <a:rPr lang="en-GB" sz="2200" dirty="0">
                <a:solidFill>
                  <a:srgbClr val="000000"/>
                </a:solidFill>
              </a:rPr>
              <a:t>Flexibility</a:t>
            </a:r>
          </a:p>
          <a:p>
            <a:r>
              <a:rPr lang="en-GB" sz="2200" dirty="0">
                <a:solidFill>
                  <a:srgbClr val="000000"/>
                </a:solidFill>
              </a:rPr>
              <a:t>Open to Change</a:t>
            </a:r>
          </a:p>
          <a:p>
            <a:r>
              <a:rPr lang="en-GB" sz="2200" dirty="0">
                <a:solidFill>
                  <a:srgbClr val="000000"/>
                </a:solidFill>
              </a:rPr>
              <a:t>Partnership</a:t>
            </a:r>
          </a:p>
          <a:p>
            <a:r>
              <a:rPr lang="en-GB" sz="2200" dirty="0">
                <a:solidFill>
                  <a:srgbClr val="000000"/>
                </a:solidFill>
              </a:rPr>
              <a:t>Meta Skills</a:t>
            </a:r>
          </a:p>
          <a:p>
            <a:r>
              <a:rPr lang="en-GB" sz="2200" dirty="0">
                <a:solidFill>
                  <a:srgbClr val="000000"/>
                </a:solidFill>
              </a:rPr>
              <a:t>Be the best!</a:t>
            </a:r>
          </a:p>
        </p:txBody>
      </p:sp>
    </p:spTree>
    <p:extLst>
      <p:ext uri="{BB962C8B-B14F-4D97-AF65-F5344CB8AC3E}">
        <p14:creationId xmlns:p14="http://schemas.microsoft.com/office/powerpoint/2010/main" val="2668284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9144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6399E99D-1D6C-4107-9AC5-07EADC197205}"/>
              </a:ext>
            </a:extLst>
          </p:cNvPr>
          <p:cNvSpPr txBox="1"/>
          <p:nvPr/>
        </p:nvSpPr>
        <p:spPr>
          <a:xfrm>
            <a:off x="251520" y="131194"/>
            <a:ext cx="8366521" cy="646331"/>
          </a:xfrm>
          <a:prstGeom prst="rect">
            <a:avLst/>
          </a:prstGeom>
          <a:noFill/>
        </p:spPr>
        <p:txBody>
          <a:bodyPr wrap="none" rtlCol="0">
            <a:spAutoFit/>
          </a:bodyPr>
          <a:lstStyle/>
          <a:p>
            <a:r>
              <a:rPr lang="en-GB" sz="3600" dirty="0">
                <a:solidFill>
                  <a:schemeClr val="bg1"/>
                </a:solidFill>
                <a:latin typeface="Arial" panose="020B0604020202020204" pitchFamily="34" charset="0"/>
                <a:cs typeface="Arial" panose="020B0604020202020204" pitchFamily="34" charset="0"/>
              </a:rPr>
              <a:t>Total Employment by Qualification Level</a:t>
            </a:r>
          </a:p>
        </p:txBody>
      </p:sp>
      <p:sp>
        <p:nvSpPr>
          <p:cNvPr id="10" name="TextBox 9">
            <a:extLst>
              <a:ext uri="{FF2B5EF4-FFF2-40B4-BE49-F238E27FC236}">
                <a16:creationId xmlns:a16="http://schemas.microsoft.com/office/drawing/2014/main" id="{69B22842-F101-4CFA-9EA0-8F96CACB64CB}"/>
              </a:ext>
            </a:extLst>
          </p:cNvPr>
          <p:cNvSpPr txBox="1"/>
          <p:nvPr/>
        </p:nvSpPr>
        <p:spPr>
          <a:xfrm>
            <a:off x="2915816" y="2924944"/>
            <a:ext cx="1039580" cy="646331"/>
          </a:xfrm>
          <a:prstGeom prst="rect">
            <a:avLst/>
          </a:prstGeom>
          <a:noFill/>
        </p:spPr>
        <p:txBody>
          <a:bodyPr wrap="none" rtlCol="0">
            <a:spAutoFit/>
          </a:bodyPr>
          <a:lstStyle/>
          <a:p>
            <a:r>
              <a:rPr lang="en-GB" sz="3600" dirty="0">
                <a:solidFill>
                  <a:schemeClr val="bg1"/>
                </a:solidFill>
                <a:latin typeface="FS Lola" panose="02000506050000020004" pitchFamily="50" charset="0"/>
                <a:cs typeface="Arial" panose="020B0604020202020204" pitchFamily="34" charset="0"/>
              </a:rPr>
              <a:t>Title</a:t>
            </a:r>
          </a:p>
        </p:txBody>
      </p:sp>
      <p:sp>
        <p:nvSpPr>
          <p:cNvPr id="4" name="Content Placeholder 3">
            <a:extLst>
              <a:ext uri="{FF2B5EF4-FFF2-40B4-BE49-F238E27FC236}">
                <a16:creationId xmlns:a16="http://schemas.microsoft.com/office/drawing/2014/main" id="{E918743C-CFCD-456E-ADC7-A6BD8BDCE4F6}"/>
              </a:ext>
            </a:extLst>
          </p:cNvPr>
          <p:cNvSpPr>
            <a:spLocks noGrp="1"/>
          </p:cNvSpPr>
          <p:nvPr>
            <p:ph idx="1"/>
          </p:nvPr>
        </p:nvSpPr>
        <p:spPr/>
        <p:txBody>
          <a:bodyPr>
            <a:normAutofit/>
          </a:bodyPr>
          <a:lstStyle/>
          <a:p>
            <a:r>
              <a:rPr lang="en-GB" sz="1800" dirty="0">
                <a:latin typeface="Arial" panose="020B0604020202020204" pitchFamily="34" charset="0"/>
                <a:cs typeface="Arial" panose="020B0604020202020204" pitchFamily="34" charset="0"/>
              </a:rPr>
              <a:t>There is a forecasted increase in the people employed in the sector that will hold SCQF level 5 and above.</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Whereas by 2029 there is expected to be a decrease in people employed in the sector that will hold SCQF1-4 or no qualifications.</a:t>
            </a:r>
          </a:p>
        </p:txBody>
      </p:sp>
      <p:pic>
        <p:nvPicPr>
          <p:cNvPr id="2" name="Picture 1">
            <a:extLst>
              <a:ext uri="{FF2B5EF4-FFF2-40B4-BE49-F238E27FC236}">
                <a16:creationId xmlns:a16="http://schemas.microsoft.com/office/drawing/2014/main" id="{8B636D96-7BC7-45F0-AB5E-02FD335748CF}"/>
              </a:ext>
            </a:extLst>
          </p:cNvPr>
          <p:cNvPicPr>
            <a:picLocks noChangeAspect="1"/>
          </p:cNvPicPr>
          <p:nvPr/>
        </p:nvPicPr>
        <p:blipFill>
          <a:blip r:embed="rId2" cstate="print"/>
          <a:stretch>
            <a:fillRect/>
          </a:stretch>
        </p:blipFill>
        <p:spPr>
          <a:xfrm>
            <a:off x="953142" y="3861048"/>
            <a:ext cx="7237715" cy="1656184"/>
          </a:xfrm>
          <a:prstGeom prst="rect">
            <a:avLst/>
          </a:prstGeom>
        </p:spPr>
      </p:pic>
    </p:spTree>
    <p:extLst>
      <p:ext uri="{BB962C8B-B14F-4D97-AF65-F5344CB8AC3E}">
        <p14:creationId xmlns:p14="http://schemas.microsoft.com/office/powerpoint/2010/main" val="89621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4705-856C-44C6-87DD-F6EF823F7E28}"/>
              </a:ext>
            </a:extLst>
          </p:cNvPr>
          <p:cNvSpPr>
            <a:spLocks noGrp="1"/>
          </p:cNvSpPr>
          <p:nvPr>
            <p:ph type="title"/>
          </p:nvPr>
        </p:nvSpPr>
        <p:spPr>
          <a:xfrm>
            <a:off x="840699" y="687480"/>
            <a:ext cx="5605629" cy="994172"/>
          </a:xfrm>
        </p:spPr>
        <p:txBody>
          <a:bodyPr>
            <a:normAutofit/>
          </a:bodyPr>
          <a:lstStyle/>
          <a:p>
            <a:r>
              <a:rPr lang="en-GB" sz="3850" dirty="0"/>
              <a:t>Questions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phic 6" descr="Chat Bubble">
            <a:extLst>
              <a:ext uri="{FF2B5EF4-FFF2-40B4-BE49-F238E27FC236}">
                <a16:creationId xmlns:a16="http://schemas.microsoft.com/office/drawing/2014/main" id="{BFD2DF03-7E1D-4E41-AC48-D52E9B237B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pic>
        <p:nvPicPr>
          <p:cNvPr id="8" name="Content Placeholder 3">
            <a:extLst>
              <a:ext uri="{FF2B5EF4-FFF2-40B4-BE49-F238E27FC236}">
                <a16:creationId xmlns:a16="http://schemas.microsoft.com/office/drawing/2014/main" id="{390DEBC5-8B89-4D6E-BB31-945EA0564F85}"/>
              </a:ext>
            </a:extLst>
          </p:cNvPr>
          <p:cNvPicPr>
            <a:picLocks noGrp="1" noChangeAspect="1"/>
          </p:cNvPicPr>
          <p:nvPr>
            <p:ph idx="1"/>
          </p:nvPr>
        </p:nvPicPr>
        <p:blipFill rotWithShape="1">
          <a:blip r:embed="rId4" cstate="print">
            <a:alphaModFix/>
            <a:extLst>
              <a:ext uri="{28A0092B-C50C-407E-A947-70E740481C1C}">
                <a14:useLocalDpi xmlns:a14="http://schemas.microsoft.com/office/drawing/2010/main" val="0"/>
              </a:ext>
            </a:extLst>
          </a:blip>
          <a:srcRect l="2086" r="2367" b="-4"/>
          <a:stretch/>
        </p:blipFill>
        <p:spPr>
          <a:xfrm>
            <a:off x="1558437" y="2227263"/>
            <a:ext cx="3620476" cy="3789362"/>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1708480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idx="4294967295"/>
          </p:nvPr>
        </p:nvSpPr>
        <p:spPr>
          <a:xfrm>
            <a:off x="685800" y="1714500"/>
            <a:ext cx="7772400" cy="1143000"/>
          </a:xfrm>
        </p:spPr>
        <p:txBody>
          <a:bodyPr/>
          <a:lstStyle/>
          <a:p>
            <a:pPr eaLnBrk="1" hangingPunct="1"/>
            <a:r>
              <a:rPr lang="en-GB" sz="8000" dirty="0">
                <a:solidFill>
                  <a:schemeClr val="bg1"/>
                </a:solidFill>
              </a:rPr>
              <a:t>Welcome</a:t>
            </a:r>
            <a:endParaRPr lang="en-US" sz="8000" dirty="0">
              <a:solidFill>
                <a:schemeClr val="bg1"/>
              </a:solidFill>
            </a:endParaRPr>
          </a:p>
        </p:txBody>
      </p:sp>
      <p:sp>
        <p:nvSpPr>
          <p:cNvPr id="2051" name="Subtitle 5"/>
          <p:cNvSpPr>
            <a:spLocks noGrp="1"/>
          </p:cNvSpPr>
          <p:nvPr>
            <p:ph type="subTitle" idx="4294967295"/>
          </p:nvPr>
        </p:nvSpPr>
        <p:spPr>
          <a:xfrm>
            <a:off x="1371600" y="3071813"/>
            <a:ext cx="6400800" cy="2566987"/>
          </a:xfrm>
        </p:spPr>
        <p:txBody>
          <a:bodyPr/>
          <a:lstStyle/>
          <a:p>
            <a:pPr marL="0" indent="0" algn="ctr" eaLnBrk="1" hangingPunct="1">
              <a:buFont typeface="Arial" charset="0"/>
              <a:buNone/>
            </a:pPr>
            <a:r>
              <a:rPr lang="en-GB" dirty="0"/>
              <a:t>Anneliese Archibald</a:t>
            </a:r>
          </a:p>
          <a:p>
            <a:pPr marL="0" indent="0" algn="ctr" eaLnBrk="1" hangingPunct="1">
              <a:buFont typeface="Arial" charset="0"/>
              <a:buNone/>
            </a:pPr>
            <a:r>
              <a:rPr lang="en-GB" dirty="0"/>
              <a:t>Xtra-Mile.com</a:t>
            </a:r>
          </a:p>
          <a:p>
            <a:pPr marL="0" indent="0" algn="ctr" eaLnBrk="1" hangingPunct="1">
              <a:buFont typeface="Arial" charset="0"/>
              <a:buNone/>
            </a:pPr>
            <a:r>
              <a:rPr lang="en-GB" dirty="0"/>
              <a:t>Managing Director/</a:t>
            </a:r>
          </a:p>
          <a:p>
            <a:pPr marL="0" indent="0" algn="ctr" eaLnBrk="1" hangingPunct="1">
              <a:buFont typeface="Arial" charset="0"/>
              <a:buNone/>
            </a:pPr>
            <a:r>
              <a:rPr lang="en-GB" dirty="0"/>
              <a:t>Assessor</a:t>
            </a:r>
            <a:endParaRPr lang="en-US" dirty="0"/>
          </a:p>
        </p:txBody>
      </p:sp>
      <p:pic>
        <p:nvPicPr>
          <p:cNvPr id="2" name="Picture 1"/>
          <p:cNvPicPr>
            <a:picLocks noChangeAspect="1"/>
          </p:cNvPicPr>
          <p:nvPr/>
        </p:nvPicPr>
        <p:blipFill>
          <a:blip r:embed="rId3"/>
          <a:stretch>
            <a:fillRect/>
          </a:stretch>
        </p:blipFill>
        <p:spPr>
          <a:xfrm>
            <a:off x="6738937" y="340238"/>
            <a:ext cx="2066925" cy="2066925"/>
          </a:xfrm>
          <a:prstGeom prst="rect">
            <a:avLst/>
          </a:prstGeom>
        </p:spPr>
      </p:pic>
    </p:spTree>
    <p:extLst>
      <p:ext uri="{BB962C8B-B14F-4D97-AF65-F5344CB8AC3E}">
        <p14:creationId xmlns:p14="http://schemas.microsoft.com/office/powerpoint/2010/main" val="1161595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Xtra-Mile.com</a:t>
            </a:r>
          </a:p>
        </p:txBody>
      </p:sp>
      <p:sp>
        <p:nvSpPr>
          <p:cNvPr id="3" name="Content Placeholder 2"/>
          <p:cNvSpPr>
            <a:spLocks noGrp="1"/>
          </p:cNvSpPr>
          <p:nvPr>
            <p:ph idx="1"/>
          </p:nvPr>
        </p:nvSpPr>
        <p:spPr/>
        <p:txBody>
          <a:bodyPr/>
          <a:lstStyle/>
          <a:p>
            <a:pPr lvl="3" algn="just">
              <a:buFont typeface="Wingdings" panose="05000000000000000000" pitchFamily="2" charset="2"/>
              <a:buChar char="§"/>
            </a:pPr>
            <a:endParaRPr lang="en-GB" sz="2800" dirty="0"/>
          </a:p>
          <a:p>
            <a:pPr lvl="3" algn="just">
              <a:buFont typeface="Wingdings" panose="05000000000000000000" pitchFamily="2" charset="2"/>
              <a:buChar char="§"/>
            </a:pPr>
            <a:r>
              <a:rPr lang="en-GB" sz="2800" dirty="0"/>
              <a:t>Approved to offer Modern Apprenticeships in hospitality</a:t>
            </a:r>
          </a:p>
          <a:p>
            <a:pPr lvl="3" algn="just">
              <a:buFont typeface="Wingdings" panose="05000000000000000000" pitchFamily="2" charset="2"/>
              <a:buChar char="§"/>
            </a:pPr>
            <a:r>
              <a:rPr lang="en-GB" sz="2800" dirty="0"/>
              <a:t>Approached by SDS to work with ethnic restaurants</a:t>
            </a:r>
          </a:p>
          <a:p>
            <a:pPr lvl="3" algn="just">
              <a:buFont typeface="Wingdings" panose="05000000000000000000" pitchFamily="2" charset="2"/>
              <a:buChar char="§"/>
            </a:pPr>
            <a:r>
              <a:rPr lang="en-GB" sz="2800" dirty="0"/>
              <a:t>Finally made contact with Sikh Sanjog and Punjabi Junction</a:t>
            </a:r>
          </a:p>
        </p:txBody>
      </p:sp>
    </p:spTree>
    <p:extLst>
      <p:ext uri="{BB962C8B-B14F-4D97-AF65-F5344CB8AC3E}">
        <p14:creationId xmlns:p14="http://schemas.microsoft.com/office/powerpoint/2010/main" val="14707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br>
              <a:rPr lang="en-GB" dirty="0"/>
            </a:br>
            <a:r>
              <a:rPr lang="en-GB" dirty="0"/>
              <a:t>Sikh Sanjog</a:t>
            </a:r>
            <a:br>
              <a:rPr lang="en-GB" dirty="0"/>
            </a:br>
            <a:endParaRPr lang="en-GB" dirty="0"/>
          </a:p>
        </p:txBody>
      </p:sp>
      <p:sp>
        <p:nvSpPr>
          <p:cNvPr id="3" name="Content Placeholder 2"/>
          <p:cNvSpPr>
            <a:spLocks noGrp="1"/>
          </p:cNvSpPr>
          <p:nvPr>
            <p:ph idx="1"/>
          </p:nvPr>
        </p:nvSpPr>
        <p:spPr/>
        <p:txBody>
          <a:bodyPr/>
          <a:lstStyle/>
          <a:p>
            <a:pPr lvl="3">
              <a:buFont typeface="Wingdings" panose="05000000000000000000" pitchFamily="2" charset="2"/>
              <a:buChar char="§"/>
            </a:pPr>
            <a:endParaRPr lang="en-GB" sz="2800" dirty="0"/>
          </a:p>
          <a:p>
            <a:pPr lvl="3">
              <a:buFont typeface="Wingdings" panose="05000000000000000000" pitchFamily="2" charset="2"/>
              <a:buChar char="§"/>
            </a:pPr>
            <a:r>
              <a:rPr lang="en-GB" sz="2800" dirty="0"/>
              <a:t>Sanjog means ‘link’ so the organisation was set up as the link for the Sikh community</a:t>
            </a:r>
          </a:p>
          <a:p>
            <a:pPr lvl="3">
              <a:buFont typeface="Wingdings" panose="05000000000000000000" pitchFamily="2" charset="2"/>
              <a:buChar char="§"/>
            </a:pPr>
            <a:r>
              <a:rPr lang="en-GB" sz="2800" dirty="0"/>
              <a:t>Went on to set up Punjabi Junction - a café where women could develop their skills</a:t>
            </a:r>
          </a:p>
          <a:p>
            <a:pPr lvl="3">
              <a:buFont typeface="Wingdings" panose="05000000000000000000" pitchFamily="2" charset="2"/>
              <a:buChar char="§"/>
            </a:pPr>
            <a:r>
              <a:rPr lang="en-GB" sz="2800" dirty="0"/>
              <a:t>Employer knew about apprenticeships but had not realised they existed in the 			   		hospitality industry</a:t>
            </a:r>
          </a:p>
        </p:txBody>
      </p:sp>
    </p:spTree>
    <p:extLst>
      <p:ext uri="{BB962C8B-B14F-4D97-AF65-F5344CB8AC3E}">
        <p14:creationId xmlns:p14="http://schemas.microsoft.com/office/powerpoint/2010/main" val="2855598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    </a:t>
            </a:r>
            <a:br>
              <a:rPr lang="en-GB" dirty="0"/>
            </a:br>
            <a:r>
              <a:rPr lang="en-GB" dirty="0"/>
              <a:t>First Steps</a:t>
            </a:r>
            <a:br>
              <a:rPr lang="en-GB" dirty="0"/>
            </a:br>
            <a:endParaRPr lang="en-GB" dirty="0"/>
          </a:p>
        </p:txBody>
      </p:sp>
      <p:sp>
        <p:nvSpPr>
          <p:cNvPr id="3" name="Content Placeholder 2"/>
          <p:cNvSpPr>
            <a:spLocks noGrp="1"/>
          </p:cNvSpPr>
          <p:nvPr>
            <p:ph idx="1"/>
          </p:nvPr>
        </p:nvSpPr>
        <p:spPr>
          <a:xfrm>
            <a:off x="457200" y="1600200"/>
            <a:ext cx="8363272" cy="4525963"/>
          </a:xfrm>
        </p:spPr>
        <p:txBody>
          <a:bodyPr/>
          <a:lstStyle/>
          <a:p>
            <a:pPr lvl="3">
              <a:buFont typeface="Wingdings" panose="05000000000000000000" pitchFamily="2" charset="2"/>
              <a:buChar char="§"/>
            </a:pPr>
            <a:endParaRPr lang="en-GB" sz="2800" dirty="0"/>
          </a:p>
          <a:p>
            <a:pPr lvl="3">
              <a:buFont typeface="Wingdings" panose="05000000000000000000" pitchFamily="2" charset="2"/>
              <a:buChar char="§"/>
            </a:pPr>
            <a:r>
              <a:rPr lang="en-GB" sz="2800" dirty="0"/>
              <a:t>To meet the women who had shown interest</a:t>
            </a:r>
          </a:p>
          <a:p>
            <a:pPr lvl="3">
              <a:buFont typeface="Wingdings" panose="05000000000000000000" pitchFamily="2" charset="2"/>
              <a:buChar char="§"/>
            </a:pPr>
            <a:r>
              <a:rPr lang="en-GB" sz="2800" dirty="0"/>
              <a:t>To go through the programme spending time to reassure and explain</a:t>
            </a:r>
          </a:p>
          <a:p>
            <a:pPr lvl="3">
              <a:buFont typeface="Wingdings" panose="05000000000000000000" pitchFamily="2" charset="2"/>
              <a:buChar char="§"/>
            </a:pPr>
            <a:r>
              <a:rPr lang="en-GB" sz="2800" dirty="0"/>
              <a:t>Being honest and up front about potential issues including language barriers and being able to achieve the knowledge &amp; 			  			understanding</a:t>
            </a:r>
          </a:p>
        </p:txBody>
      </p:sp>
    </p:spTree>
    <p:extLst>
      <p:ext uri="{BB962C8B-B14F-4D97-AF65-F5344CB8AC3E}">
        <p14:creationId xmlns:p14="http://schemas.microsoft.com/office/powerpoint/2010/main" val="1399076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          </a:t>
            </a:r>
            <a:br>
              <a:rPr lang="en-GB" dirty="0"/>
            </a:br>
            <a:r>
              <a:rPr lang="en-GB" dirty="0"/>
              <a:t>Hospitality Services</a:t>
            </a:r>
            <a:br>
              <a:rPr lang="en-GB" dirty="0"/>
            </a:br>
            <a:endParaRPr lang="en-GB" dirty="0"/>
          </a:p>
        </p:txBody>
      </p:sp>
      <p:sp>
        <p:nvSpPr>
          <p:cNvPr id="3" name="Content Placeholder 2"/>
          <p:cNvSpPr>
            <a:spLocks noGrp="1"/>
          </p:cNvSpPr>
          <p:nvPr>
            <p:ph idx="1"/>
          </p:nvPr>
        </p:nvSpPr>
        <p:spPr>
          <a:xfrm>
            <a:off x="683568" y="1600200"/>
            <a:ext cx="8352928" cy="4525963"/>
          </a:xfrm>
        </p:spPr>
        <p:txBody>
          <a:bodyPr/>
          <a:lstStyle/>
          <a:p>
            <a:pPr lvl="4">
              <a:buFont typeface="Wingdings" panose="05000000000000000000" pitchFamily="2" charset="2"/>
              <a:buChar char="§"/>
            </a:pPr>
            <a:r>
              <a:rPr lang="en-GB" sz="2800" dirty="0"/>
              <a:t>Of the 6 women who had shown interest 4 signed up</a:t>
            </a:r>
          </a:p>
          <a:p>
            <a:pPr lvl="4">
              <a:buFont typeface="Wingdings" panose="05000000000000000000" pitchFamily="2" charset="2"/>
              <a:buChar char="§"/>
            </a:pPr>
            <a:r>
              <a:rPr lang="en-GB" sz="2800" dirty="0"/>
              <a:t>Early on I was identified as the assessor</a:t>
            </a:r>
          </a:p>
          <a:p>
            <a:pPr lvl="4">
              <a:buFont typeface="Wingdings" panose="05000000000000000000" pitchFamily="2" charset="2"/>
              <a:buChar char="§"/>
            </a:pPr>
            <a:r>
              <a:rPr lang="en-GB" sz="2800" dirty="0"/>
              <a:t>Already competent in their jobs</a:t>
            </a:r>
          </a:p>
          <a:p>
            <a:pPr lvl="4">
              <a:buFont typeface="Wingdings" panose="05000000000000000000" pitchFamily="2" charset="2"/>
              <a:buChar char="§"/>
            </a:pPr>
            <a:r>
              <a:rPr lang="en-GB" sz="2800" dirty="0"/>
              <a:t>Knowledge questions completed as a team</a:t>
            </a:r>
          </a:p>
          <a:p>
            <a:pPr lvl="4">
              <a:buFont typeface="Wingdings" panose="05000000000000000000" pitchFamily="2" charset="2"/>
              <a:buChar char="§"/>
            </a:pPr>
            <a:r>
              <a:rPr lang="en-GB" sz="2800" dirty="0"/>
              <a:t>Flexible approach to the units chosen</a:t>
            </a:r>
          </a:p>
          <a:p>
            <a:pPr lvl="3"/>
            <a:endParaRPr lang="en-GB" sz="2800" dirty="0"/>
          </a:p>
        </p:txBody>
      </p:sp>
    </p:spTree>
    <p:extLst>
      <p:ext uri="{BB962C8B-B14F-4D97-AF65-F5344CB8AC3E}">
        <p14:creationId xmlns:p14="http://schemas.microsoft.com/office/powerpoint/2010/main" val="358374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  </a:t>
            </a:r>
            <a:br>
              <a:rPr lang="en-GB" dirty="0"/>
            </a:br>
            <a:r>
              <a:rPr lang="en-GB" dirty="0"/>
              <a:t>Outcome </a:t>
            </a:r>
            <a:br>
              <a:rPr lang="en-GB" dirty="0"/>
            </a:br>
            <a:endParaRPr lang="en-GB" dirty="0"/>
          </a:p>
        </p:txBody>
      </p:sp>
      <p:sp>
        <p:nvSpPr>
          <p:cNvPr id="3" name="Content Placeholder 2"/>
          <p:cNvSpPr>
            <a:spLocks noGrp="1"/>
          </p:cNvSpPr>
          <p:nvPr>
            <p:ph idx="1"/>
          </p:nvPr>
        </p:nvSpPr>
        <p:spPr>
          <a:xfrm>
            <a:off x="1187624" y="1600200"/>
            <a:ext cx="7704856" cy="4525963"/>
          </a:xfrm>
        </p:spPr>
        <p:txBody>
          <a:bodyPr/>
          <a:lstStyle/>
          <a:p>
            <a:pPr lvl="2">
              <a:buFont typeface="Wingdings" panose="05000000000000000000" pitchFamily="2" charset="2"/>
              <a:buChar char="§"/>
            </a:pPr>
            <a:endParaRPr lang="en-GB" sz="2800" dirty="0"/>
          </a:p>
          <a:p>
            <a:pPr lvl="2">
              <a:buFont typeface="Wingdings" panose="05000000000000000000" pitchFamily="2" charset="2"/>
              <a:buChar char="§"/>
            </a:pPr>
            <a:r>
              <a:rPr lang="en-GB" sz="2800" dirty="0"/>
              <a:t>After 9 months of assessing all 4 achieved their MA in Hospitality Services</a:t>
            </a:r>
          </a:p>
          <a:p>
            <a:pPr lvl="2">
              <a:buFont typeface="Wingdings" panose="05000000000000000000" pitchFamily="2" charset="2"/>
              <a:buChar char="§"/>
            </a:pPr>
            <a:r>
              <a:rPr lang="en-GB" sz="2800" dirty="0"/>
              <a:t>Certificates presented at Sikh Sanjog AGM and during MA week by Kezia Dugdale MSP</a:t>
            </a:r>
          </a:p>
          <a:p>
            <a:pPr lvl="2">
              <a:buFont typeface="Wingdings" panose="05000000000000000000" pitchFamily="2" charset="2"/>
              <a:buChar char="§"/>
            </a:pPr>
            <a:r>
              <a:rPr lang="en-GB" sz="2800" dirty="0"/>
              <a:t>Took part in cookery class during MA week run by the 2 new candidates who signed up</a:t>
            </a:r>
          </a:p>
          <a:p>
            <a:pPr lvl="2"/>
            <a:endParaRPr lang="en-GB" sz="2800" dirty="0"/>
          </a:p>
          <a:p>
            <a:pPr marL="914400" lvl="2" indent="0">
              <a:buNone/>
            </a:pPr>
            <a:endParaRPr lang="en-GB" sz="2800" dirty="0"/>
          </a:p>
        </p:txBody>
      </p:sp>
    </p:spTree>
    <p:extLst>
      <p:ext uri="{BB962C8B-B14F-4D97-AF65-F5344CB8AC3E}">
        <p14:creationId xmlns:p14="http://schemas.microsoft.com/office/powerpoint/2010/main" val="176046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Certificate Presentation</a:t>
            </a:r>
          </a:p>
        </p:txBody>
      </p:sp>
      <p:pic>
        <p:nvPicPr>
          <p:cNvPr id="3" name="Picture 2"/>
          <p:cNvPicPr>
            <a:picLocks noChangeAspect="1"/>
          </p:cNvPicPr>
          <p:nvPr/>
        </p:nvPicPr>
        <p:blipFill>
          <a:blip r:embed="rId2"/>
          <a:stretch>
            <a:fillRect/>
          </a:stretch>
        </p:blipFill>
        <p:spPr>
          <a:xfrm>
            <a:off x="2930165" y="1419063"/>
            <a:ext cx="3370028" cy="5255207"/>
          </a:xfrm>
          <a:prstGeom prst="rect">
            <a:avLst/>
          </a:prstGeom>
        </p:spPr>
      </p:pic>
    </p:spTree>
    <p:extLst>
      <p:ext uri="{BB962C8B-B14F-4D97-AF65-F5344CB8AC3E}">
        <p14:creationId xmlns:p14="http://schemas.microsoft.com/office/powerpoint/2010/main" val="2415346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MA Week 2019</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17638"/>
            <a:ext cx="8686800" cy="4583112"/>
          </a:xfrm>
          <a:prstGeom prst="rect">
            <a:avLst/>
          </a:prstGeom>
        </p:spPr>
      </p:pic>
    </p:spTree>
    <p:extLst>
      <p:ext uri="{BB962C8B-B14F-4D97-AF65-F5344CB8AC3E}">
        <p14:creationId xmlns:p14="http://schemas.microsoft.com/office/powerpoint/2010/main" val="3438325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br>
              <a:rPr lang="en-GB" dirty="0"/>
            </a:br>
            <a:r>
              <a:rPr lang="en-GB" dirty="0"/>
              <a:t>Challenges</a:t>
            </a:r>
          </a:p>
        </p:txBody>
      </p:sp>
      <p:sp>
        <p:nvSpPr>
          <p:cNvPr id="3" name="Content Placeholder 2"/>
          <p:cNvSpPr>
            <a:spLocks noGrp="1"/>
          </p:cNvSpPr>
          <p:nvPr>
            <p:ph idx="1"/>
          </p:nvPr>
        </p:nvSpPr>
        <p:spPr>
          <a:xfrm>
            <a:off x="457200" y="1268760"/>
            <a:ext cx="8229600" cy="4536505"/>
          </a:xfrm>
        </p:spPr>
        <p:txBody>
          <a:bodyPr/>
          <a:lstStyle/>
          <a:p>
            <a:pPr marL="2286000" lvl="5" indent="0">
              <a:buNone/>
            </a:pPr>
            <a:r>
              <a:rPr lang="en-GB" sz="3600" dirty="0"/>
              <a:t>  </a:t>
            </a:r>
          </a:p>
          <a:p>
            <a:pPr marL="2800350" lvl="5" indent="-514350">
              <a:buFont typeface="+mj-lt"/>
              <a:buAutoNum type="arabicPeriod"/>
            </a:pPr>
            <a:r>
              <a:rPr lang="en-GB" sz="3200" dirty="0"/>
              <a:t>Very different culture </a:t>
            </a:r>
          </a:p>
          <a:p>
            <a:pPr marL="2743200" lvl="5" indent="-457200">
              <a:buFont typeface="+mj-lt"/>
              <a:buAutoNum type="arabicPeriod"/>
            </a:pPr>
            <a:r>
              <a:rPr lang="en-GB" sz="3200" dirty="0"/>
              <a:t> Language barriers</a:t>
            </a:r>
          </a:p>
          <a:p>
            <a:pPr marL="2743200" lvl="5" indent="-457200">
              <a:buFont typeface="+mj-lt"/>
              <a:buAutoNum type="arabicPeriod"/>
            </a:pPr>
            <a:r>
              <a:rPr lang="en-GB" sz="3200" dirty="0"/>
              <a:t> Part time and shift work</a:t>
            </a:r>
          </a:p>
          <a:p>
            <a:pPr marL="2743200" lvl="5" indent="-457200">
              <a:buFont typeface="+mj-lt"/>
              <a:buAutoNum type="arabicPeriod"/>
            </a:pPr>
            <a:r>
              <a:rPr lang="en-GB" sz="3200" dirty="0"/>
              <a:t> Assessors skills</a:t>
            </a:r>
          </a:p>
          <a:p>
            <a:pPr marL="2743200" lvl="5" indent="-457200">
              <a:buFont typeface="+mj-lt"/>
              <a:buAutoNum type="arabicPeriod"/>
            </a:pPr>
            <a:r>
              <a:rPr lang="en-GB" sz="3200" dirty="0"/>
              <a:t> Funding</a:t>
            </a:r>
          </a:p>
          <a:p>
            <a:pPr marL="2743200" lvl="5" indent="-457200">
              <a:buFont typeface="+mj-lt"/>
              <a:buAutoNum type="arabicPeriod"/>
            </a:pPr>
            <a:r>
              <a:rPr lang="en-GB" sz="3200" dirty="0"/>
              <a:t> Environment</a:t>
            </a:r>
          </a:p>
          <a:p>
            <a:pPr marL="1371600" lvl="2" indent="-457200">
              <a:buFont typeface="+mj-lt"/>
              <a:buAutoNum type="arabicPeriod"/>
            </a:pPr>
            <a:endParaRPr lang="en-GB" sz="3200" dirty="0"/>
          </a:p>
          <a:p>
            <a:pPr marL="1314450" lvl="3" indent="0">
              <a:buNone/>
            </a:pPr>
            <a:endParaRPr lang="en-GB" sz="2400" b="1" dirty="0"/>
          </a:p>
          <a:p>
            <a:pPr lvl="2"/>
            <a:endParaRPr lang="en-GB" dirty="0"/>
          </a:p>
        </p:txBody>
      </p:sp>
    </p:spTree>
    <p:extLst>
      <p:ext uri="{BB962C8B-B14F-4D97-AF65-F5344CB8AC3E}">
        <p14:creationId xmlns:p14="http://schemas.microsoft.com/office/powerpoint/2010/main" val="203331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9144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6399E99D-1D6C-4107-9AC5-07EADC197205}"/>
              </a:ext>
            </a:extLst>
          </p:cNvPr>
          <p:cNvSpPr txBox="1"/>
          <p:nvPr/>
        </p:nvSpPr>
        <p:spPr>
          <a:xfrm>
            <a:off x="251520" y="131194"/>
            <a:ext cx="7802136" cy="646331"/>
          </a:xfrm>
          <a:prstGeom prst="rect">
            <a:avLst/>
          </a:prstGeom>
          <a:noFill/>
        </p:spPr>
        <p:txBody>
          <a:bodyPr wrap="none" rtlCol="0">
            <a:spAutoFit/>
          </a:bodyPr>
          <a:lstStyle/>
          <a:p>
            <a:r>
              <a:rPr lang="en-GB" sz="3600" dirty="0">
                <a:solidFill>
                  <a:schemeClr val="bg1"/>
                </a:solidFill>
                <a:latin typeface="Arial" panose="020B0604020202020204" pitchFamily="34" charset="0"/>
                <a:cs typeface="Arial" panose="020B0604020202020204" pitchFamily="34" charset="0"/>
              </a:rPr>
              <a:t>Sector &amp; Occupation Level Forecasts</a:t>
            </a:r>
          </a:p>
        </p:txBody>
      </p:sp>
      <p:sp>
        <p:nvSpPr>
          <p:cNvPr id="10" name="TextBox 9">
            <a:extLst>
              <a:ext uri="{FF2B5EF4-FFF2-40B4-BE49-F238E27FC236}">
                <a16:creationId xmlns:a16="http://schemas.microsoft.com/office/drawing/2014/main" id="{69B22842-F101-4CFA-9EA0-8F96CACB64CB}"/>
              </a:ext>
            </a:extLst>
          </p:cNvPr>
          <p:cNvSpPr txBox="1"/>
          <p:nvPr/>
        </p:nvSpPr>
        <p:spPr>
          <a:xfrm>
            <a:off x="2915816" y="2924944"/>
            <a:ext cx="1039580" cy="646331"/>
          </a:xfrm>
          <a:prstGeom prst="rect">
            <a:avLst/>
          </a:prstGeom>
          <a:noFill/>
        </p:spPr>
        <p:txBody>
          <a:bodyPr wrap="none" rtlCol="0">
            <a:spAutoFit/>
          </a:bodyPr>
          <a:lstStyle/>
          <a:p>
            <a:r>
              <a:rPr lang="en-GB" sz="3600" dirty="0">
                <a:solidFill>
                  <a:schemeClr val="bg1"/>
                </a:solidFill>
                <a:latin typeface="FS Lola" panose="02000506050000020004" pitchFamily="50" charset="0"/>
                <a:cs typeface="Arial" panose="020B0604020202020204" pitchFamily="34" charset="0"/>
              </a:rPr>
              <a:t>Title</a:t>
            </a:r>
          </a:p>
        </p:txBody>
      </p:sp>
      <p:sp>
        <p:nvSpPr>
          <p:cNvPr id="6" name="Content Placeholder 2">
            <a:extLst>
              <a:ext uri="{FF2B5EF4-FFF2-40B4-BE49-F238E27FC236}">
                <a16:creationId xmlns:a16="http://schemas.microsoft.com/office/drawing/2014/main" id="{95593F42-08AB-4984-8452-DE24CF34BE47}"/>
              </a:ext>
            </a:extLst>
          </p:cNvPr>
          <p:cNvSpPr>
            <a:spLocks noGrp="1"/>
          </p:cNvSpPr>
          <p:nvPr>
            <p:ph idx="1"/>
          </p:nvPr>
        </p:nvSpPr>
        <p:spPr>
          <a:xfrm>
            <a:off x="457200" y="1600200"/>
            <a:ext cx="8229600" cy="4525963"/>
          </a:xfrm>
        </p:spPr>
        <p:txBody>
          <a:bodyPr>
            <a:normAutofit/>
          </a:bodyPr>
          <a:lstStyle/>
          <a:p>
            <a:pPr>
              <a:lnSpc>
                <a:spcPct val="150000"/>
              </a:lnSpc>
            </a:pPr>
            <a:r>
              <a:rPr lang="en-GB" sz="1800" dirty="0">
                <a:latin typeface="Arial" panose="020B0604020202020204" pitchFamily="34" charset="0"/>
                <a:cs typeface="Arial" panose="020B0604020202020204" pitchFamily="34" charset="0"/>
              </a:rPr>
              <a:t>There is an expected increase in the following occupational groups:</a:t>
            </a:r>
          </a:p>
          <a:p>
            <a:pPr lvl="1">
              <a:lnSpc>
                <a:spcPct val="150000"/>
              </a:lnSpc>
            </a:pPr>
            <a:r>
              <a:rPr lang="en-GB" sz="1400" dirty="0">
                <a:latin typeface="Arial" panose="020B0604020202020204" pitchFamily="34" charset="0"/>
                <a:cs typeface="Arial" panose="020B0604020202020204" pitchFamily="34" charset="0"/>
              </a:rPr>
              <a:t>Professional occupations (12%)</a:t>
            </a:r>
          </a:p>
          <a:p>
            <a:pPr lvl="1">
              <a:lnSpc>
                <a:spcPct val="150000"/>
              </a:lnSpc>
            </a:pPr>
            <a:r>
              <a:rPr lang="en-GB" sz="1400" dirty="0">
                <a:latin typeface="Arial" panose="020B0604020202020204" pitchFamily="34" charset="0"/>
                <a:cs typeface="Arial" panose="020B0604020202020204" pitchFamily="34" charset="0"/>
              </a:rPr>
              <a:t>Associate professional &amp; technical occupations (16%)</a:t>
            </a:r>
          </a:p>
          <a:p>
            <a:pPr lvl="1">
              <a:lnSpc>
                <a:spcPct val="150000"/>
              </a:lnSpc>
            </a:pPr>
            <a:r>
              <a:rPr lang="en-GB" sz="1400" dirty="0">
                <a:latin typeface="Arial" panose="020B0604020202020204" pitchFamily="34" charset="0"/>
                <a:cs typeface="Arial" panose="020B0604020202020204" pitchFamily="34" charset="0"/>
              </a:rPr>
              <a:t>Administrative &amp; secretarial occupations (12%)</a:t>
            </a:r>
          </a:p>
          <a:p>
            <a:pPr lvl="1">
              <a:lnSpc>
                <a:spcPct val="150000"/>
              </a:lnSpc>
            </a:pPr>
            <a:r>
              <a:rPr lang="en-GB" sz="1400" dirty="0">
                <a:latin typeface="Arial" panose="020B0604020202020204" pitchFamily="34" charset="0"/>
                <a:cs typeface="Arial" panose="020B0604020202020204" pitchFamily="34" charset="0"/>
              </a:rPr>
              <a:t>Skilled trades occupations (5%)</a:t>
            </a:r>
          </a:p>
          <a:p>
            <a:pPr lvl="1">
              <a:lnSpc>
                <a:spcPct val="150000"/>
              </a:lnSpc>
            </a:pPr>
            <a:r>
              <a:rPr lang="en-GB" sz="1400" dirty="0">
                <a:latin typeface="Arial" panose="020B0604020202020204" pitchFamily="34" charset="0"/>
                <a:cs typeface="Arial" panose="020B0604020202020204" pitchFamily="34" charset="0"/>
              </a:rPr>
              <a:t>Caring, leisure &amp; other service occupations (12%)</a:t>
            </a:r>
          </a:p>
          <a:p>
            <a:pPr lvl="1">
              <a:lnSpc>
                <a:spcPct val="150000"/>
              </a:lnSpc>
            </a:pPr>
            <a:r>
              <a:rPr lang="en-GB" sz="1400" dirty="0">
                <a:latin typeface="Arial" panose="020B0604020202020204" pitchFamily="34" charset="0"/>
                <a:cs typeface="Arial" panose="020B0604020202020204" pitchFamily="34" charset="0"/>
              </a:rPr>
              <a:t>Process, plant &amp; machine operatives (5%)</a:t>
            </a:r>
          </a:p>
          <a:p>
            <a:pPr lvl="1">
              <a:lnSpc>
                <a:spcPct val="150000"/>
              </a:lnSpc>
            </a:pPr>
            <a:r>
              <a:rPr lang="en-GB" sz="1400" dirty="0">
                <a:latin typeface="Arial" panose="020B0604020202020204" pitchFamily="34" charset="0"/>
                <a:cs typeface="Arial" panose="020B0604020202020204" pitchFamily="34" charset="0"/>
              </a:rPr>
              <a:t>Elementary occupations (8%)</a:t>
            </a:r>
          </a:p>
          <a:p>
            <a:pPr>
              <a:lnSpc>
                <a:spcPct val="150000"/>
              </a:lnSpc>
            </a:pPr>
            <a:r>
              <a:rPr lang="en-GB" sz="1800" dirty="0">
                <a:latin typeface="Arial" panose="020B0604020202020204" pitchFamily="34" charset="0"/>
                <a:cs typeface="Arial" panose="020B0604020202020204" pitchFamily="34" charset="0"/>
              </a:rPr>
              <a:t>Only Managers, directors and senior officials, and Sales &amp; customer services expect a decrease in the number of people in these occupation groups in the sector, 4% and 8% respectively.</a:t>
            </a:r>
          </a:p>
          <a:p>
            <a:pPr lvl="1">
              <a:lnSpc>
                <a:spcPct val="150000"/>
              </a:lnSpc>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33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Positives </a:t>
            </a:r>
          </a:p>
        </p:txBody>
      </p:sp>
      <p:sp>
        <p:nvSpPr>
          <p:cNvPr id="3" name="Content Placeholder 2"/>
          <p:cNvSpPr>
            <a:spLocks noGrp="1"/>
          </p:cNvSpPr>
          <p:nvPr>
            <p:ph idx="1"/>
          </p:nvPr>
        </p:nvSpPr>
        <p:spPr>
          <a:xfrm>
            <a:off x="755576" y="1600200"/>
            <a:ext cx="8136904" cy="4525963"/>
          </a:xfrm>
        </p:spPr>
        <p:txBody>
          <a:bodyPr/>
          <a:lstStyle/>
          <a:p>
            <a:pPr marL="2743200" lvl="5" indent="-457200">
              <a:buFont typeface="+mj-lt"/>
              <a:buAutoNum type="arabicPeriod"/>
            </a:pPr>
            <a:r>
              <a:rPr lang="en-GB" sz="3200" dirty="0"/>
              <a:t>Fantastic relationship</a:t>
            </a:r>
          </a:p>
          <a:p>
            <a:pPr marL="2743200" lvl="5" indent="-457200">
              <a:buFont typeface="+mj-lt"/>
              <a:buAutoNum type="arabicPeriod"/>
            </a:pPr>
            <a:r>
              <a:rPr lang="en-GB" sz="3200" dirty="0"/>
              <a:t>Made to feel part of the team</a:t>
            </a:r>
          </a:p>
          <a:p>
            <a:pPr marL="2743200" lvl="5" indent="-457200">
              <a:buFont typeface="+mj-lt"/>
              <a:buAutoNum type="arabicPeriod"/>
            </a:pPr>
            <a:r>
              <a:rPr lang="en-GB" sz="3200" dirty="0"/>
              <a:t>Presentation of the certificates</a:t>
            </a:r>
          </a:p>
          <a:p>
            <a:pPr marL="2743200" lvl="5" indent="-457200">
              <a:buFont typeface="+mj-lt"/>
              <a:buAutoNum type="arabicPeriod"/>
            </a:pPr>
            <a:r>
              <a:rPr lang="en-GB" sz="3200" dirty="0"/>
              <a:t>Changed the minds of those not engaged</a:t>
            </a:r>
          </a:p>
          <a:p>
            <a:pPr marL="2743200" lvl="5" indent="-457200">
              <a:buFont typeface="+mj-lt"/>
              <a:buAutoNum type="arabicPeriod"/>
            </a:pPr>
            <a:r>
              <a:rPr lang="en-GB" sz="3200" dirty="0"/>
              <a:t>Cookery class </a:t>
            </a:r>
          </a:p>
          <a:p>
            <a:pPr marL="2743200" lvl="5" indent="-457200">
              <a:buFont typeface="+mj-lt"/>
              <a:buAutoNum type="arabicPeriod"/>
            </a:pPr>
            <a:r>
              <a:rPr lang="en-GB" sz="3200" dirty="0"/>
              <a:t>My skills developed</a:t>
            </a:r>
            <a:r>
              <a:rPr lang="en-GB" sz="3600" dirty="0"/>
              <a:t> </a:t>
            </a:r>
          </a:p>
          <a:p>
            <a:pPr lvl="3"/>
            <a:endParaRPr lang="en-GB" sz="2400" dirty="0"/>
          </a:p>
          <a:p>
            <a:pPr lvl="1"/>
            <a:endParaRPr lang="en-GB" dirty="0"/>
          </a:p>
        </p:txBody>
      </p:sp>
    </p:spTree>
    <p:extLst>
      <p:ext uri="{BB962C8B-B14F-4D97-AF65-F5344CB8AC3E}">
        <p14:creationId xmlns:p14="http://schemas.microsoft.com/office/powerpoint/2010/main" val="2268251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a:t>         </a:t>
            </a:r>
            <a:br>
              <a:rPr lang="en-GB" dirty="0"/>
            </a:br>
            <a:r>
              <a:rPr lang="en-GB" dirty="0"/>
              <a:t>Positives</a:t>
            </a:r>
          </a:p>
        </p:txBody>
      </p:sp>
      <p:sp>
        <p:nvSpPr>
          <p:cNvPr id="3" name="Content Placeholder 2"/>
          <p:cNvSpPr>
            <a:spLocks noGrp="1"/>
          </p:cNvSpPr>
          <p:nvPr>
            <p:ph idx="1"/>
          </p:nvPr>
        </p:nvSpPr>
        <p:spPr>
          <a:xfrm>
            <a:off x="457200" y="1052736"/>
            <a:ext cx="8686800" cy="5073427"/>
          </a:xfrm>
        </p:spPr>
        <p:txBody>
          <a:bodyPr/>
          <a:lstStyle/>
          <a:p>
            <a:pPr marL="2286000" lvl="4" indent="-457200">
              <a:buFont typeface="+mj-lt"/>
              <a:buAutoNum type="arabicPeriod"/>
            </a:pPr>
            <a:endParaRPr lang="en-GB" sz="2800" dirty="0"/>
          </a:p>
          <a:p>
            <a:pPr marL="2286000" lvl="4" indent="-457200">
              <a:buFont typeface="+mj-lt"/>
              <a:buAutoNum type="arabicPeriod"/>
            </a:pPr>
            <a:r>
              <a:rPr lang="en-GB" sz="2800" dirty="0"/>
              <a:t>Positive experience for each person</a:t>
            </a:r>
          </a:p>
          <a:p>
            <a:pPr marL="2286000" lvl="4" indent="-457200">
              <a:buFont typeface="+mj-lt"/>
              <a:buAutoNum type="arabicPeriod"/>
            </a:pPr>
            <a:r>
              <a:rPr lang="en-GB" sz="2800" dirty="0"/>
              <a:t>Developed confidence in their ability</a:t>
            </a:r>
          </a:p>
          <a:p>
            <a:pPr marL="2286000" lvl="4" indent="-457200">
              <a:buFont typeface="+mj-lt"/>
              <a:buAutoNum type="arabicPeriod"/>
            </a:pPr>
            <a:r>
              <a:rPr lang="en-GB" sz="2800" dirty="0"/>
              <a:t>Learning from the KQ</a:t>
            </a:r>
          </a:p>
          <a:p>
            <a:pPr marL="2286000" lvl="4" indent="-457200">
              <a:buFont typeface="+mj-lt"/>
              <a:buAutoNum type="arabicPeriod"/>
            </a:pPr>
            <a:r>
              <a:rPr lang="en-GB" sz="2800" dirty="0"/>
              <a:t>Now willing for external support to identify other work opportunities</a:t>
            </a:r>
          </a:p>
          <a:p>
            <a:pPr marL="2286000" lvl="4" indent="-457200">
              <a:buFont typeface="+mj-lt"/>
              <a:buAutoNum type="arabicPeriod"/>
            </a:pPr>
            <a:r>
              <a:rPr lang="en-GB" sz="2800" dirty="0"/>
              <a:t>SVQ certificate and MA certificate</a:t>
            </a:r>
          </a:p>
          <a:p>
            <a:pPr marL="2286000" lvl="4" indent="-457200">
              <a:buFont typeface="+mj-lt"/>
              <a:buAutoNum type="arabicPeriod"/>
            </a:pPr>
            <a:r>
              <a:rPr lang="en-GB" sz="2800" dirty="0"/>
              <a:t>Continuation with their development</a:t>
            </a:r>
          </a:p>
          <a:p>
            <a:pPr marL="2286000" lvl="4" indent="-457200">
              <a:buFont typeface="+mj-lt"/>
              <a:buAutoNum type="arabicPeriod"/>
            </a:pPr>
            <a:r>
              <a:rPr lang="en-GB" sz="2800" dirty="0"/>
              <a:t>Taking responsibility for their own future </a:t>
            </a:r>
          </a:p>
        </p:txBody>
      </p:sp>
    </p:spTree>
    <p:extLst>
      <p:ext uri="{BB962C8B-B14F-4D97-AF65-F5344CB8AC3E}">
        <p14:creationId xmlns:p14="http://schemas.microsoft.com/office/powerpoint/2010/main" val="4066376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      </a:t>
            </a:r>
            <a:br>
              <a:rPr lang="en-GB" dirty="0"/>
            </a:br>
            <a:r>
              <a:rPr lang="en-GB" dirty="0"/>
              <a:t>The Future</a:t>
            </a:r>
            <a:br>
              <a:rPr lang="en-GB" dirty="0"/>
            </a:br>
            <a:endParaRPr lang="en-GB" dirty="0"/>
          </a:p>
        </p:txBody>
      </p:sp>
      <p:sp>
        <p:nvSpPr>
          <p:cNvPr id="3" name="Content Placeholder 2"/>
          <p:cNvSpPr>
            <a:spLocks noGrp="1"/>
          </p:cNvSpPr>
          <p:nvPr>
            <p:ph idx="1"/>
          </p:nvPr>
        </p:nvSpPr>
        <p:spPr/>
        <p:txBody>
          <a:bodyPr/>
          <a:lstStyle/>
          <a:p>
            <a:pPr lvl="4">
              <a:buFont typeface="Wingdings" panose="05000000000000000000" pitchFamily="2" charset="2"/>
              <a:buChar char="§"/>
            </a:pPr>
            <a:r>
              <a:rPr lang="en-GB" sz="3600" dirty="0"/>
              <a:t>Work with more similar groups</a:t>
            </a:r>
          </a:p>
          <a:p>
            <a:pPr lvl="4">
              <a:buFont typeface="Wingdings" panose="05000000000000000000" pitchFamily="2" charset="2"/>
              <a:buChar char="§"/>
            </a:pPr>
            <a:r>
              <a:rPr lang="en-GB" sz="3600" dirty="0"/>
              <a:t>Identify a part time person who could work with us from the community</a:t>
            </a:r>
          </a:p>
          <a:p>
            <a:pPr lvl="4">
              <a:buFont typeface="Wingdings" panose="05000000000000000000" pitchFamily="2" charset="2"/>
              <a:buChar char="§"/>
            </a:pPr>
            <a:r>
              <a:rPr lang="en-GB" sz="3600" dirty="0"/>
              <a:t>Train them to achieve their      L&amp;D9DI</a:t>
            </a:r>
          </a:p>
          <a:p>
            <a:pPr marL="1371600" lvl="3" indent="0">
              <a:buNone/>
            </a:pPr>
            <a:endParaRPr lang="en-GB" sz="2800" dirty="0"/>
          </a:p>
          <a:p>
            <a:pPr lvl="3"/>
            <a:endParaRPr lang="en-GB" sz="2800" dirty="0"/>
          </a:p>
        </p:txBody>
      </p:sp>
      <p:pic>
        <p:nvPicPr>
          <p:cNvPr id="4" name="Picture 3"/>
          <p:cNvPicPr>
            <a:picLocks noChangeAspect="1"/>
          </p:cNvPicPr>
          <p:nvPr/>
        </p:nvPicPr>
        <p:blipFill>
          <a:blip r:embed="rId2"/>
          <a:stretch>
            <a:fillRect/>
          </a:stretch>
        </p:blipFill>
        <p:spPr>
          <a:xfrm>
            <a:off x="6876256" y="4581128"/>
            <a:ext cx="2066925" cy="2066925"/>
          </a:xfrm>
          <a:prstGeom prst="rect">
            <a:avLst/>
          </a:prstGeom>
        </p:spPr>
      </p:pic>
    </p:spTree>
    <p:extLst>
      <p:ext uri="{BB962C8B-B14F-4D97-AF65-F5344CB8AC3E}">
        <p14:creationId xmlns:p14="http://schemas.microsoft.com/office/powerpoint/2010/main" val="1229341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F6E4-99C7-460D-960D-D2ACC8487BD0}"/>
              </a:ext>
            </a:extLst>
          </p:cNvPr>
          <p:cNvSpPr>
            <a:spLocks noGrp="1"/>
          </p:cNvSpPr>
          <p:nvPr>
            <p:ph type="title"/>
          </p:nvPr>
        </p:nvSpPr>
        <p:spPr>
          <a:xfrm>
            <a:off x="721175" y="526788"/>
            <a:ext cx="7515625" cy="1143000"/>
          </a:xfrm>
        </p:spPr>
        <p:txBody>
          <a:bodyPr/>
          <a:lstStyle/>
          <a:p>
            <a:r>
              <a:rPr lang="en-GB" sz="3600" dirty="0"/>
              <a:t>Challenges</a:t>
            </a:r>
          </a:p>
        </p:txBody>
      </p:sp>
      <p:sp>
        <p:nvSpPr>
          <p:cNvPr id="3" name="Content Placeholder 2">
            <a:extLst>
              <a:ext uri="{FF2B5EF4-FFF2-40B4-BE49-F238E27FC236}">
                <a16:creationId xmlns:a16="http://schemas.microsoft.com/office/drawing/2014/main" id="{7D475F7E-CB94-4A5D-9305-1036E428B06B}"/>
              </a:ext>
            </a:extLst>
          </p:cNvPr>
          <p:cNvSpPr>
            <a:spLocks noGrp="1"/>
          </p:cNvSpPr>
          <p:nvPr>
            <p:ph idx="1"/>
          </p:nvPr>
        </p:nvSpPr>
        <p:spPr/>
        <p:txBody>
          <a:bodyPr>
            <a:normAutofit lnSpcReduction="10000"/>
          </a:bodyPr>
          <a:lstStyle/>
          <a:p>
            <a:r>
              <a:rPr lang="en-GB" sz="3200" b="1" dirty="0"/>
              <a:t>Brexit</a:t>
            </a:r>
          </a:p>
          <a:p>
            <a:r>
              <a:rPr lang="en-GB" dirty="0"/>
              <a:t>Business Rates</a:t>
            </a:r>
          </a:p>
          <a:p>
            <a:r>
              <a:rPr lang="en-GB" dirty="0"/>
              <a:t>National Living Wage</a:t>
            </a:r>
          </a:p>
          <a:p>
            <a:r>
              <a:rPr lang="en-GB" dirty="0"/>
              <a:t>Low productivity</a:t>
            </a:r>
          </a:p>
          <a:p>
            <a:r>
              <a:rPr lang="en-GB" dirty="0"/>
              <a:t>Tourism Tax</a:t>
            </a:r>
          </a:p>
          <a:p>
            <a:endParaRPr lang="en-GB" dirty="0"/>
          </a:p>
        </p:txBody>
      </p:sp>
      <p:sp>
        <p:nvSpPr>
          <p:cNvPr id="4" name="Content Placeholder 3">
            <a:extLst>
              <a:ext uri="{FF2B5EF4-FFF2-40B4-BE49-F238E27FC236}">
                <a16:creationId xmlns:a16="http://schemas.microsoft.com/office/drawing/2014/main" id="{C7493F9A-3391-4D9C-BADE-A0FED7B88642}"/>
              </a:ext>
            </a:extLst>
          </p:cNvPr>
          <p:cNvSpPr>
            <a:spLocks noGrp="1"/>
          </p:cNvSpPr>
          <p:nvPr>
            <p:ph sz="quarter" idx="13"/>
          </p:nvPr>
        </p:nvSpPr>
        <p:spPr/>
        <p:txBody>
          <a:bodyPr>
            <a:normAutofit fontScale="92500" lnSpcReduction="20000"/>
          </a:bodyPr>
          <a:lstStyle/>
          <a:p>
            <a:endParaRPr lang="en-GB"/>
          </a:p>
        </p:txBody>
      </p:sp>
    </p:spTree>
    <p:extLst>
      <p:ext uri="{BB962C8B-B14F-4D97-AF65-F5344CB8AC3E}">
        <p14:creationId xmlns:p14="http://schemas.microsoft.com/office/powerpoint/2010/main" val="2452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FA35A-5DC7-414F-B597-9BACAD245978}"/>
              </a:ext>
            </a:extLst>
          </p:cNvPr>
          <p:cNvSpPr/>
          <p:nvPr/>
        </p:nvSpPr>
        <p:spPr>
          <a:xfrm>
            <a:off x="0" y="0"/>
            <a:ext cx="9144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9B22842-F101-4CFA-9EA0-8F96CACB64CB}"/>
              </a:ext>
            </a:extLst>
          </p:cNvPr>
          <p:cNvSpPr txBox="1"/>
          <p:nvPr/>
        </p:nvSpPr>
        <p:spPr>
          <a:xfrm>
            <a:off x="2915816" y="2924944"/>
            <a:ext cx="1039580" cy="646331"/>
          </a:xfrm>
          <a:prstGeom prst="rect">
            <a:avLst/>
          </a:prstGeom>
          <a:noFill/>
        </p:spPr>
        <p:txBody>
          <a:bodyPr wrap="none" rtlCol="0">
            <a:spAutoFit/>
          </a:bodyPr>
          <a:lstStyle/>
          <a:p>
            <a:r>
              <a:rPr lang="en-GB" sz="3600">
                <a:solidFill>
                  <a:schemeClr val="bg1"/>
                </a:solidFill>
                <a:latin typeface="FS Lola" panose="02000506050000020004" pitchFamily="50" charset="0"/>
                <a:cs typeface="Arial" panose="020B0604020202020204" pitchFamily="34" charset="0"/>
              </a:rPr>
              <a:t>Title</a:t>
            </a:r>
          </a:p>
        </p:txBody>
      </p:sp>
      <p:sp>
        <p:nvSpPr>
          <p:cNvPr id="9" name="TextBox 8">
            <a:extLst>
              <a:ext uri="{FF2B5EF4-FFF2-40B4-BE49-F238E27FC236}">
                <a16:creationId xmlns:a16="http://schemas.microsoft.com/office/drawing/2014/main" id="{61E5D4CA-2416-4CC0-8AA2-9FC49D6F42BB}"/>
              </a:ext>
            </a:extLst>
          </p:cNvPr>
          <p:cNvSpPr txBox="1"/>
          <p:nvPr/>
        </p:nvSpPr>
        <p:spPr>
          <a:xfrm>
            <a:off x="251520" y="131194"/>
            <a:ext cx="8392234" cy="646331"/>
          </a:xfrm>
          <a:prstGeom prst="rect">
            <a:avLst/>
          </a:prstGeom>
          <a:noFill/>
        </p:spPr>
        <p:txBody>
          <a:bodyPr wrap="none" rtlCol="0">
            <a:spAutoFit/>
          </a:bodyPr>
          <a:lstStyle/>
          <a:p>
            <a:r>
              <a:rPr lang="en-GB" sz="3600">
                <a:solidFill>
                  <a:schemeClr val="bg1"/>
                </a:solidFill>
                <a:latin typeface="Arial" panose="020B0604020202020204" pitchFamily="34" charset="0"/>
                <a:cs typeface="Arial" panose="020B0604020202020204" pitchFamily="34" charset="0"/>
              </a:rPr>
              <a:t>Identifying the Sectoral and LA Hotspots</a:t>
            </a:r>
          </a:p>
        </p:txBody>
      </p:sp>
      <p:sp>
        <p:nvSpPr>
          <p:cNvPr id="2" name="Rectangle 1">
            <a:extLst>
              <a:ext uri="{FF2B5EF4-FFF2-40B4-BE49-F238E27FC236}">
                <a16:creationId xmlns:a16="http://schemas.microsoft.com/office/drawing/2014/main" id="{D9FF2B4A-98FF-4DFE-8CD1-3BC8322B8E36}"/>
              </a:ext>
            </a:extLst>
          </p:cNvPr>
          <p:cNvSpPr/>
          <p:nvPr/>
        </p:nvSpPr>
        <p:spPr>
          <a:xfrm>
            <a:off x="1710934" y="1778273"/>
            <a:ext cx="3093982" cy="1793002"/>
          </a:xfrm>
          <a:prstGeom prst="rect">
            <a:avLst/>
          </a:prstGeom>
          <a:solidFill>
            <a:srgbClr val="EF4857"/>
          </a:solidFill>
          <a:ln>
            <a:solidFill>
              <a:srgbClr val="EF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Food &amp; Drink</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Machinery &amp; Equipment </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Chemical &amp; Pharma</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Agriculture, Forestry &amp; Fishing</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Information &amp; Communication </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Professional Services</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Wholesale &amp; Retail</a:t>
            </a:r>
          </a:p>
        </p:txBody>
      </p:sp>
      <p:sp>
        <p:nvSpPr>
          <p:cNvPr id="8" name="Rectangle 7">
            <a:extLst>
              <a:ext uri="{FF2B5EF4-FFF2-40B4-BE49-F238E27FC236}">
                <a16:creationId xmlns:a16="http://schemas.microsoft.com/office/drawing/2014/main" id="{8347D575-9705-4510-870C-07009C95EC08}"/>
              </a:ext>
            </a:extLst>
          </p:cNvPr>
          <p:cNvSpPr/>
          <p:nvPr/>
        </p:nvSpPr>
        <p:spPr>
          <a:xfrm>
            <a:off x="1678926" y="3795715"/>
            <a:ext cx="3127812" cy="1044124"/>
          </a:xfrm>
          <a:prstGeom prst="rect">
            <a:avLst/>
          </a:prstGeom>
          <a:solidFill>
            <a:srgbClr val="F59A00"/>
          </a:solidFill>
          <a:ln>
            <a:solidFill>
              <a:srgbClr val="F5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Accommodation &amp; Food Services</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Transport and Storage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Financial &amp; Insurance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Construction</a:t>
            </a:r>
          </a:p>
        </p:txBody>
      </p:sp>
      <p:sp>
        <p:nvSpPr>
          <p:cNvPr id="12" name="Rectangle 11">
            <a:extLst>
              <a:ext uri="{FF2B5EF4-FFF2-40B4-BE49-F238E27FC236}">
                <a16:creationId xmlns:a16="http://schemas.microsoft.com/office/drawing/2014/main" id="{BDC2F102-637B-49B5-ABFD-3B652088434E}"/>
              </a:ext>
            </a:extLst>
          </p:cNvPr>
          <p:cNvSpPr/>
          <p:nvPr/>
        </p:nvSpPr>
        <p:spPr>
          <a:xfrm>
            <a:off x="5516473" y="2883931"/>
            <a:ext cx="3331212" cy="1841213"/>
          </a:xfrm>
          <a:prstGeom prst="rect">
            <a:avLst/>
          </a:prstGeom>
          <a:solidFill>
            <a:srgbClr val="F59A00"/>
          </a:solidFill>
          <a:ln>
            <a:solidFill>
              <a:srgbClr val="F59A00"/>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City of Edinburgh</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Aberdeen City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Highland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Perth &amp; Kinross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Falkirk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Shetland Islands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Orkney Islands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Angus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Renfrewshire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Eilean Siar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South Lanarkshire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Dumfries &amp; Galloway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Midlothian</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Argyll &amp; Bute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North Lanarkshire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Moray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North Ayrshire</a:t>
            </a:r>
          </a:p>
        </p:txBody>
      </p:sp>
      <p:sp>
        <p:nvSpPr>
          <p:cNvPr id="13" name="Rectangle 12">
            <a:extLst>
              <a:ext uri="{FF2B5EF4-FFF2-40B4-BE49-F238E27FC236}">
                <a16:creationId xmlns:a16="http://schemas.microsoft.com/office/drawing/2014/main" id="{35C379EB-C8BF-4E4B-B26E-C677C5D29BD1}"/>
              </a:ext>
            </a:extLst>
          </p:cNvPr>
          <p:cNvSpPr/>
          <p:nvPr/>
        </p:nvSpPr>
        <p:spPr>
          <a:xfrm>
            <a:off x="5503535" y="1774458"/>
            <a:ext cx="3331212" cy="946473"/>
          </a:xfrm>
          <a:prstGeom prst="rect">
            <a:avLst/>
          </a:prstGeom>
          <a:solidFill>
            <a:srgbClr val="EF4857"/>
          </a:solidFill>
          <a:ln>
            <a:solidFill>
              <a:srgbClr val="EF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Aberdeenshire </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Scottish Borders</a:t>
            </a:r>
          </a:p>
          <a:p>
            <a:pPr marL="285750" indent="-285750">
              <a:buFont typeface="Arial" panose="020B0604020202020204" pitchFamily="34" charset="0"/>
              <a:buChar char="•"/>
            </a:pPr>
            <a:r>
              <a:rPr lang="en-GB" sz="1200">
                <a:latin typeface="Arial" panose="020B0604020202020204" pitchFamily="34" charset="0"/>
                <a:cs typeface="Arial" panose="020B0604020202020204" pitchFamily="34" charset="0"/>
              </a:rPr>
              <a:t>West Lothian</a:t>
            </a:r>
          </a:p>
        </p:txBody>
      </p:sp>
      <p:sp>
        <p:nvSpPr>
          <p:cNvPr id="3" name="TextBox 2">
            <a:extLst>
              <a:ext uri="{FF2B5EF4-FFF2-40B4-BE49-F238E27FC236}">
                <a16:creationId xmlns:a16="http://schemas.microsoft.com/office/drawing/2014/main" id="{7AE27853-D77F-484F-BA2C-82CE51CFF20F}"/>
              </a:ext>
            </a:extLst>
          </p:cNvPr>
          <p:cNvSpPr txBox="1"/>
          <p:nvPr/>
        </p:nvSpPr>
        <p:spPr>
          <a:xfrm>
            <a:off x="827584" y="1416305"/>
            <a:ext cx="184731" cy="523220"/>
          </a:xfrm>
          <a:prstGeom prst="rect">
            <a:avLst/>
          </a:prstGeom>
          <a:noFill/>
        </p:spPr>
        <p:txBody>
          <a:bodyPr wrap="none" rtlCol="0">
            <a:spAutoFit/>
          </a:bodyPr>
          <a:lstStyle/>
          <a:p>
            <a:endParaRPr lang="en-GB" sz="2800" b="1"/>
          </a:p>
        </p:txBody>
      </p:sp>
      <p:sp>
        <p:nvSpPr>
          <p:cNvPr id="16" name="TextBox 15">
            <a:extLst>
              <a:ext uri="{FF2B5EF4-FFF2-40B4-BE49-F238E27FC236}">
                <a16:creationId xmlns:a16="http://schemas.microsoft.com/office/drawing/2014/main" id="{7948B451-39ED-48C9-BDB5-298622E6119B}"/>
              </a:ext>
            </a:extLst>
          </p:cNvPr>
          <p:cNvSpPr txBox="1"/>
          <p:nvPr/>
        </p:nvSpPr>
        <p:spPr>
          <a:xfrm>
            <a:off x="7659350" y="1393612"/>
            <a:ext cx="184731" cy="523220"/>
          </a:xfrm>
          <a:prstGeom prst="rect">
            <a:avLst/>
          </a:prstGeom>
          <a:noFill/>
        </p:spPr>
        <p:txBody>
          <a:bodyPr wrap="none" rtlCol="0">
            <a:spAutoFit/>
          </a:bodyPr>
          <a:lstStyle/>
          <a:p>
            <a:endParaRPr lang="en-GB" sz="2800" b="1"/>
          </a:p>
        </p:txBody>
      </p:sp>
      <p:sp>
        <p:nvSpPr>
          <p:cNvPr id="17" name="TextBox 16">
            <a:extLst>
              <a:ext uri="{FF2B5EF4-FFF2-40B4-BE49-F238E27FC236}">
                <a16:creationId xmlns:a16="http://schemas.microsoft.com/office/drawing/2014/main" id="{BC749C0F-4D5D-4920-97D8-24B5386613F9}"/>
              </a:ext>
            </a:extLst>
          </p:cNvPr>
          <p:cNvSpPr txBox="1"/>
          <p:nvPr/>
        </p:nvSpPr>
        <p:spPr>
          <a:xfrm>
            <a:off x="7608908" y="4056167"/>
            <a:ext cx="184731" cy="523220"/>
          </a:xfrm>
          <a:prstGeom prst="rect">
            <a:avLst/>
          </a:prstGeom>
          <a:noFill/>
        </p:spPr>
        <p:txBody>
          <a:bodyPr wrap="none" rtlCol="0">
            <a:spAutoFit/>
          </a:bodyPr>
          <a:lstStyle/>
          <a:p>
            <a:endParaRPr lang="en-GB" sz="2800" b="1"/>
          </a:p>
        </p:txBody>
      </p:sp>
      <p:sp>
        <p:nvSpPr>
          <p:cNvPr id="18" name="TextBox 17">
            <a:extLst>
              <a:ext uri="{FF2B5EF4-FFF2-40B4-BE49-F238E27FC236}">
                <a16:creationId xmlns:a16="http://schemas.microsoft.com/office/drawing/2014/main" id="{E344C9C5-4B9F-4A9E-9CBE-E5504C3DD3F7}"/>
              </a:ext>
            </a:extLst>
          </p:cNvPr>
          <p:cNvSpPr txBox="1"/>
          <p:nvPr/>
        </p:nvSpPr>
        <p:spPr>
          <a:xfrm>
            <a:off x="822201" y="4071802"/>
            <a:ext cx="184731" cy="523220"/>
          </a:xfrm>
          <a:prstGeom prst="rect">
            <a:avLst/>
          </a:prstGeom>
          <a:noFill/>
        </p:spPr>
        <p:txBody>
          <a:bodyPr wrap="none" rtlCol="0">
            <a:spAutoFit/>
          </a:bodyPr>
          <a:lstStyle/>
          <a:p>
            <a:endParaRPr lang="en-GB" sz="2800" b="1"/>
          </a:p>
        </p:txBody>
      </p:sp>
      <p:sp>
        <p:nvSpPr>
          <p:cNvPr id="4" name="TextBox 3">
            <a:extLst>
              <a:ext uri="{FF2B5EF4-FFF2-40B4-BE49-F238E27FC236}">
                <a16:creationId xmlns:a16="http://schemas.microsoft.com/office/drawing/2014/main" id="{7D71B005-5A57-4CC4-8A99-A76997023220}"/>
              </a:ext>
            </a:extLst>
          </p:cNvPr>
          <p:cNvSpPr txBox="1"/>
          <p:nvPr/>
        </p:nvSpPr>
        <p:spPr>
          <a:xfrm>
            <a:off x="2714202" y="1278597"/>
            <a:ext cx="1241194"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Sectors *</a:t>
            </a:r>
          </a:p>
        </p:txBody>
      </p:sp>
      <p:sp>
        <p:nvSpPr>
          <p:cNvPr id="14" name="TextBox 13">
            <a:extLst>
              <a:ext uri="{FF2B5EF4-FFF2-40B4-BE49-F238E27FC236}">
                <a16:creationId xmlns:a16="http://schemas.microsoft.com/office/drawing/2014/main" id="{D7B82880-F7AF-4731-8F35-2E92C2FF6822}"/>
              </a:ext>
            </a:extLst>
          </p:cNvPr>
          <p:cNvSpPr txBox="1"/>
          <p:nvPr/>
        </p:nvSpPr>
        <p:spPr>
          <a:xfrm>
            <a:off x="6069818" y="1283060"/>
            <a:ext cx="2376798"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Local</a:t>
            </a:r>
            <a:r>
              <a:rPr lang="en-GB">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Authorities </a:t>
            </a:r>
            <a:r>
              <a:rPr lang="en-GB" b="1" baseline="30000">
                <a:latin typeface="Arial" panose="020B0604020202020204" pitchFamily="34" charset="0"/>
                <a:cs typeface="Arial" panose="020B0604020202020204" pitchFamily="34" charset="0"/>
              </a:rPr>
              <a:t>#</a:t>
            </a:r>
          </a:p>
        </p:txBody>
      </p:sp>
      <p:sp>
        <p:nvSpPr>
          <p:cNvPr id="20" name="Rectangle 19">
            <a:extLst>
              <a:ext uri="{FF2B5EF4-FFF2-40B4-BE49-F238E27FC236}">
                <a16:creationId xmlns:a16="http://schemas.microsoft.com/office/drawing/2014/main" id="{B90ABA8C-9781-473A-AE24-3213917E5AEF}"/>
              </a:ext>
            </a:extLst>
          </p:cNvPr>
          <p:cNvSpPr/>
          <p:nvPr/>
        </p:nvSpPr>
        <p:spPr>
          <a:xfrm>
            <a:off x="1705987" y="5119619"/>
            <a:ext cx="3127812" cy="1044124"/>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Education</a:t>
            </a:r>
            <a:r>
              <a:rPr lang="en-GB" sz="1200" dirty="0">
                <a:latin typeface="Arial" panose="020B0604020202020204" pitchFamily="34" charset="0"/>
                <a:cs typeface="Arial" panose="020B0604020202020204" pitchFamily="34" charset="0"/>
              </a:rPr>
              <a:t> </a:t>
            </a:r>
          </a:p>
        </p:txBody>
      </p:sp>
      <p:sp>
        <p:nvSpPr>
          <p:cNvPr id="21" name="Rectangle 20">
            <a:extLst>
              <a:ext uri="{FF2B5EF4-FFF2-40B4-BE49-F238E27FC236}">
                <a16:creationId xmlns:a16="http://schemas.microsoft.com/office/drawing/2014/main" id="{4C7FDBC7-CA05-4C04-A5D4-B95B1D93AAE7}"/>
              </a:ext>
            </a:extLst>
          </p:cNvPr>
          <p:cNvSpPr/>
          <p:nvPr/>
        </p:nvSpPr>
        <p:spPr>
          <a:xfrm>
            <a:off x="5489258" y="4890137"/>
            <a:ext cx="3331212" cy="1273606"/>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Fife</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South Ayrshire</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East Lothian </a:t>
            </a:r>
          </a:p>
          <a:p>
            <a:pPr marL="285750" indent="-2857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Stirling</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East Renfrewshire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East Ayrshire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Inverclyde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 Dunbartonshire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 Dunbartonshire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Glasgow City </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Dundee City</a:t>
            </a:r>
          </a:p>
          <a:p>
            <a:pPr marL="285750" indent="-2857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Clackmannanshire </a:t>
            </a:r>
          </a:p>
        </p:txBody>
      </p:sp>
      <p:sp>
        <p:nvSpPr>
          <p:cNvPr id="6" name="Arrow: Up 5">
            <a:extLst>
              <a:ext uri="{FF2B5EF4-FFF2-40B4-BE49-F238E27FC236}">
                <a16:creationId xmlns:a16="http://schemas.microsoft.com/office/drawing/2014/main" id="{5603A933-C972-458B-B5BF-4A72C23A98A2}"/>
              </a:ext>
            </a:extLst>
          </p:cNvPr>
          <p:cNvSpPr/>
          <p:nvPr/>
        </p:nvSpPr>
        <p:spPr>
          <a:xfrm>
            <a:off x="624745" y="2624390"/>
            <a:ext cx="351556" cy="3146172"/>
          </a:xfrm>
          <a:prstGeom prst="up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921601E-8605-4943-91B2-8A97C7A550A7}"/>
              </a:ext>
            </a:extLst>
          </p:cNvPr>
          <p:cNvSpPr txBox="1"/>
          <p:nvPr/>
        </p:nvSpPr>
        <p:spPr>
          <a:xfrm>
            <a:off x="23838" y="1873878"/>
            <a:ext cx="1636806" cy="600164"/>
          </a:xfrm>
          <a:prstGeom prst="rect">
            <a:avLst/>
          </a:prstGeom>
          <a:noFill/>
        </p:spPr>
        <p:txBody>
          <a:bodyPr wrap="square" rtlCol="0">
            <a:spAutoFit/>
          </a:bodyPr>
          <a:lstStyle/>
          <a:p>
            <a:pPr algn="ctr"/>
            <a:r>
              <a:rPr lang="en-GB" sz="1100" b="1">
                <a:latin typeface="Arial" panose="020B0604020202020204" pitchFamily="34" charset="0"/>
                <a:cs typeface="Arial" panose="020B0604020202020204" pitchFamily="34" charset="0"/>
              </a:rPr>
              <a:t>Most likely to be negatively impacted by No Deal </a:t>
            </a:r>
          </a:p>
        </p:txBody>
      </p:sp>
      <p:sp>
        <p:nvSpPr>
          <p:cNvPr id="5" name="TextBox 4">
            <a:extLst>
              <a:ext uri="{FF2B5EF4-FFF2-40B4-BE49-F238E27FC236}">
                <a16:creationId xmlns:a16="http://schemas.microsoft.com/office/drawing/2014/main" id="{C2E398DD-9F58-4886-B7C1-5C13C64C7CE6}"/>
              </a:ext>
            </a:extLst>
          </p:cNvPr>
          <p:cNvSpPr txBox="1"/>
          <p:nvPr/>
        </p:nvSpPr>
        <p:spPr>
          <a:xfrm>
            <a:off x="1651217" y="6229880"/>
            <a:ext cx="3415412" cy="738664"/>
          </a:xfrm>
          <a:prstGeom prst="rect">
            <a:avLst/>
          </a:prstGeom>
          <a:noFill/>
        </p:spPr>
        <p:txBody>
          <a:bodyPr wrap="square" rtlCol="0">
            <a:spAutoFit/>
          </a:bodyPr>
          <a:lstStyle/>
          <a:p>
            <a:r>
              <a:rPr lang="en-GB" sz="1200"/>
              <a:t>* </a:t>
            </a:r>
            <a:r>
              <a:rPr lang="en-GB" sz="1200">
                <a:latin typeface="Arial" panose="020B0604020202020204" pitchFamily="34" charset="0"/>
                <a:cs typeface="Arial" panose="020B0604020202020204" pitchFamily="34" charset="0"/>
              </a:rPr>
              <a:t>Sector Exposure to EU exports and Sector Reliance on EU workers </a:t>
            </a:r>
          </a:p>
          <a:p>
            <a:endParaRPr lang="en-GB"/>
          </a:p>
        </p:txBody>
      </p:sp>
      <p:sp>
        <p:nvSpPr>
          <p:cNvPr id="22" name="TextBox 21">
            <a:extLst>
              <a:ext uri="{FF2B5EF4-FFF2-40B4-BE49-F238E27FC236}">
                <a16:creationId xmlns:a16="http://schemas.microsoft.com/office/drawing/2014/main" id="{3755B61C-2D14-43ED-BD2A-382C4CBFE2EF}"/>
              </a:ext>
            </a:extLst>
          </p:cNvPr>
          <p:cNvSpPr txBox="1"/>
          <p:nvPr/>
        </p:nvSpPr>
        <p:spPr>
          <a:xfrm>
            <a:off x="5489258" y="6172808"/>
            <a:ext cx="3415412" cy="1107996"/>
          </a:xfrm>
          <a:prstGeom prst="rect">
            <a:avLst/>
          </a:prstGeom>
          <a:noFill/>
        </p:spPr>
        <p:txBody>
          <a:bodyPr wrap="square" rtlCol="0">
            <a:spAutoFit/>
          </a:bodyPr>
          <a:lstStyle/>
          <a:p>
            <a:r>
              <a:rPr lang="en-GB" sz="1200"/>
              <a:t># </a:t>
            </a:r>
            <a:r>
              <a:rPr lang="en-GB" sz="1200">
                <a:latin typeface="Arial" panose="020B0604020202020204" pitchFamily="34" charset="0"/>
                <a:cs typeface="Arial" panose="020B0604020202020204" pitchFamily="34" charset="0"/>
              </a:rPr>
              <a:t>Proportion of LA workforce in sectors most exposed to Brexit and Local Authority Reliance on EU workers </a:t>
            </a:r>
          </a:p>
          <a:p>
            <a:endParaRPr lang="en-GB" sz="1200">
              <a:latin typeface="Arial" panose="020B060402020202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295617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Key Challenges and Priority Themes</a:t>
            </a:r>
          </a:p>
        </p:txBody>
      </p:sp>
      <p:sp>
        <p:nvSpPr>
          <p:cNvPr id="3" name="Content Placeholder 2"/>
          <p:cNvSpPr>
            <a:spLocks noGrp="1"/>
          </p:cNvSpPr>
          <p:nvPr>
            <p:ph idx="1"/>
          </p:nvPr>
        </p:nvSpPr>
        <p:spPr/>
        <p:txBody>
          <a:bodyPr/>
          <a:lstStyle/>
          <a:p>
            <a:r>
              <a:rPr lang="en-GB" sz="1600" dirty="0"/>
              <a:t>Improving management, leadership and enterprise skills across the sector.</a:t>
            </a:r>
          </a:p>
          <a:p>
            <a:r>
              <a:rPr lang="en-GB" sz="1600" dirty="0"/>
              <a:t>Supporting the development of professional and digital skills for all in the sector.</a:t>
            </a:r>
          </a:p>
          <a:p>
            <a:r>
              <a:rPr lang="en-GB" sz="1600" dirty="0"/>
              <a:t>Ensuring staff at all levels understand and are able to respond to visitor needs and expectations</a:t>
            </a:r>
          </a:p>
          <a:p>
            <a:r>
              <a:rPr lang="en-GB" sz="1600" dirty="0"/>
              <a:t>Raising the attractiveness of the sector.</a:t>
            </a:r>
          </a:p>
          <a:p>
            <a:endParaRPr lang="en-GB" sz="1200" dirty="0"/>
          </a:p>
        </p:txBody>
      </p:sp>
      <p:sp>
        <p:nvSpPr>
          <p:cNvPr id="4" name="Content Placeholder 3"/>
          <p:cNvSpPr>
            <a:spLocks noGrp="1"/>
          </p:cNvSpPr>
          <p:nvPr>
            <p:ph sz="quarter" idx="13"/>
          </p:nvPr>
        </p:nvSpPr>
        <p:spPr/>
        <p:txBody>
          <a:bodyPr>
            <a:normAutofit fontScale="92500" lnSpcReduction="20000"/>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 Education Scotland Powerpoint Fin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Xtra-Mile">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DS 5+1" ma:contentTypeID="0x0101002CFD50891A73487FBF1A841208B5DC0803005ED3B1DBB4CC1347ABE4917078E64B9A" ma:contentTypeVersion="12" ma:contentTypeDescription="" ma:contentTypeScope="" ma:versionID="fd52ba67c9fdc67e1a28db3991941c8d">
  <xsd:schema xmlns:xsd="http://www.w3.org/2001/XMLSchema" xmlns:xs="http://www.w3.org/2001/XMLSchema" xmlns:p="http://schemas.microsoft.com/office/2006/metadata/properties" xmlns:ns2="184af400-6cf4-4be6-9056-547874e8c8ee" xmlns:ns3="30824e9b-d4f0-4d4d-a075-1a5695f0b0d0" xmlns:ns4="26cf11b9-9313-44be-9b0e-d6407581afd4" xmlns:ns5="acbf4596-2247-4691-ae5c-60d5578e84a5" targetNamespace="http://schemas.microsoft.com/office/2006/metadata/properties" ma:root="true" ma:fieldsID="145b26176995c450bb50e9461c28f1ce" ns2:_="" ns3:_="" ns4:_="" ns5:_="">
    <xsd:import namespace="184af400-6cf4-4be6-9056-547874e8c8ee"/>
    <xsd:import namespace="30824e9b-d4f0-4d4d-a075-1a5695f0b0d0"/>
    <xsd:import namespace="26cf11b9-9313-44be-9b0e-d6407581afd4"/>
    <xsd:import namespace="acbf4596-2247-4691-ae5c-60d5578e84a5"/>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824e9b-d4f0-4d4d-a075-1a5695f0b0d0"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MediaServiceLocation" ma:internalName="MediaServiceLocation"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cf11b9-9313-44be-9b0e-d6407581afd4"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bf4596-2247-4691-ae5c-60d5578e84a5" elementFormDefault="qualified">
    <xsd:import namespace="http://schemas.microsoft.com/office/2006/documentManagement/types"/>
    <xsd:import namespace="http://schemas.microsoft.com/office/infopath/2007/PartnerControls"/>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Share_PermanentPreservation xmlns="184af400-6cf4-4be6-9056-547874e8c8ee">false</IShare_PermanentPreservation>
    <TaxKeywordTaxHTField xmlns="184af400-6cf4-4be6-9056-547874e8c8ee">
      <Terms xmlns="http://schemas.microsoft.com/office/infopath/2007/PartnerControls"/>
    </TaxKeywordTaxHTField>
    <IShare_Region xmlns="184af400-6cf4-4be6-9056-547874e8c8ee" xsi:nil="true"/>
    <IShare_Status xmlns="184af400-6cf4-4be6-9056-547874e8c8ee">Active</IShare_Status>
    <IShare_InfoClassification xmlns="184af400-6cf4-4be6-9056-547874e8c8ee">Internal</IShare_InfoClassification>
    <IShare_PersonalData xmlns="184af400-6cf4-4be6-9056-547874e8c8ee">false</IShare_PersonalData>
    <IShare_DispositionDeletion xmlns="184af400-6cf4-4be6-9056-547874e8c8ee" xsi:nil="true"/>
    <TaxCatchAll xmlns="184af400-6cf4-4be6-9056-547874e8c8ee"/>
    <IShare_BusinessOwner xmlns="184af400-6cf4-4be6-9056-547874e8c8ee">julie.gray@sds.co.uk</IShare_BusinessOwner>
    <SharedWithUsers xmlns="26cf11b9-9313-44be-9b0e-d6407581afd4">
      <UserInfo>
        <DisplayName>Jane Barrett Bunnage</DisplayName>
        <AccountId>2227</AccountId>
        <AccountType/>
      </UserInfo>
    </SharedWithUsers>
  </documentManagement>
</p:properties>
</file>

<file path=customXml/itemProps1.xml><?xml version="1.0" encoding="utf-8"?>
<ds:datastoreItem xmlns:ds="http://schemas.openxmlformats.org/officeDocument/2006/customXml" ds:itemID="{FE573D0D-02A4-4F09-8BC1-FA5B02D2A26D}">
  <ds:schemaRefs>
    <ds:schemaRef ds:uri="http://schemas.microsoft.com/sharepoint/v3/contenttype/forms"/>
  </ds:schemaRefs>
</ds:datastoreItem>
</file>

<file path=customXml/itemProps2.xml><?xml version="1.0" encoding="utf-8"?>
<ds:datastoreItem xmlns:ds="http://schemas.openxmlformats.org/officeDocument/2006/customXml" ds:itemID="{29E90BC4-B298-4D9E-881D-69FA6ECA5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4af400-6cf4-4be6-9056-547874e8c8ee"/>
    <ds:schemaRef ds:uri="30824e9b-d4f0-4d4d-a075-1a5695f0b0d0"/>
    <ds:schemaRef ds:uri="26cf11b9-9313-44be-9b0e-d6407581afd4"/>
    <ds:schemaRef ds:uri="acbf4596-2247-4691-ae5c-60d5578e84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86C1D9-2BB5-4EB9-BC55-CB808901AF91}">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30824e9b-d4f0-4d4d-a075-1a5695f0b0d0"/>
    <ds:schemaRef ds:uri="http://purl.org/dc/elements/1.1/"/>
    <ds:schemaRef ds:uri="http://schemas.microsoft.com/office/2006/metadata/properties"/>
    <ds:schemaRef ds:uri="acbf4596-2247-4691-ae5c-60d5578e84a5"/>
    <ds:schemaRef ds:uri="26cf11b9-9313-44be-9b0e-d6407581afd4"/>
    <ds:schemaRef ds:uri="184af400-6cf4-4be6-9056-547874e8c8e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1711</TotalTime>
  <Words>3900</Words>
  <Application>Microsoft Office PowerPoint</Application>
  <PresentationFormat>On-screen Show (4:3)</PresentationFormat>
  <Paragraphs>480</Paragraphs>
  <Slides>62</Slides>
  <Notes>29</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62</vt:i4>
      </vt:variant>
    </vt:vector>
  </HeadingPairs>
  <TitlesOfParts>
    <vt:vector size="77" baseType="lpstr">
      <vt:lpstr>ＭＳ Ｐゴシック</vt:lpstr>
      <vt:lpstr>Arial</vt:lpstr>
      <vt:lpstr>Calibri</vt:lpstr>
      <vt:lpstr>Calibri Light</vt:lpstr>
      <vt:lpstr>FS Lola</vt:lpstr>
      <vt:lpstr>Lato Light</vt:lpstr>
      <vt:lpstr>Lucida Grande</vt:lpstr>
      <vt:lpstr>Wingdings</vt:lpstr>
      <vt:lpstr>Office Theme</vt:lpstr>
      <vt:lpstr>3. Education Scotland Powerpoint Final</vt:lpstr>
      <vt:lpstr>Default Theme</vt:lpstr>
      <vt:lpstr>1_Office Theme</vt:lpstr>
      <vt:lpstr>Xtra-Mile</vt:lpstr>
      <vt:lpstr>Document</vt:lpstr>
      <vt:lpstr>Acrobat Document</vt:lpstr>
      <vt:lpstr>PowerPoint Presentation</vt:lpstr>
      <vt:lpstr>PowerPoint Presentation</vt:lpstr>
      <vt:lpstr>Tourism sector in Scotland</vt:lpstr>
      <vt:lpstr>PowerPoint Presentation</vt:lpstr>
      <vt:lpstr>PowerPoint Presentation</vt:lpstr>
      <vt:lpstr>PowerPoint Presentation</vt:lpstr>
      <vt:lpstr>Challenges</vt:lpstr>
      <vt:lpstr>PowerPoint Presentation</vt:lpstr>
      <vt:lpstr>Key Challenges and Priority Themes</vt:lpstr>
      <vt:lpstr>PowerPoint Presentation</vt:lpstr>
      <vt:lpstr>PowerPoint Presentation</vt:lpstr>
      <vt:lpstr>PowerPoint Presentation</vt:lpstr>
      <vt:lpstr>Review of Modern Apprenticeships</vt:lpstr>
      <vt:lpstr>Scope of the review</vt:lpstr>
      <vt:lpstr>Process of review</vt:lpstr>
      <vt:lpstr>Process of review</vt:lpstr>
      <vt:lpstr>Grades</vt:lpstr>
      <vt:lpstr>PowerPoint Presentation</vt:lpstr>
      <vt:lpstr>Responsibilities regarding delivery  of peripatetic assessor/provider where delivery is all “on-the-job”</vt:lpstr>
      <vt:lpstr>High level questions</vt:lpstr>
      <vt:lpstr>High level questions</vt:lpstr>
      <vt:lpstr>Areas of positive practice</vt:lpstr>
      <vt:lpstr>Areas of positive practice</vt:lpstr>
      <vt:lpstr>Areas of positive practice</vt:lpstr>
      <vt:lpstr>Areas of positive practice</vt:lpstr>
      <vt:lpstr>Areas for development</vt:lpstr>
      <vt:lpstr>Areas for development</vt:lpstr>
      <vt:lpstr>Recommendations - Providers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Margo Findlay Working with our employers</vt:lpstr>
      <vt:lpstr>Our agenda</vt:lpstr>
      <vt:lpstr>PowerPoint Presentation</vt:lpstr>
      <vt:lpstr>How and why?</vt:lpstr>
      <vt:lpstr>Our Partners</vt:lpstr>
      <vt:lpstr>Our Partnership</vt:lpstr>
      <vt:lpstr>The programme</vt:lpstr>
      <vt:lpstr>The partners</vt:lpstr>
      <vt:lpstr>PowerPoint Presentation</vt:lpstr>
      <vt:lpstr>Partner agreement content</vt:lpstr>
      <vt:lpstr>Our ambassadors</vt:lpstr>
      <vt:lpstr>The team</vt:lpstr>
      <vt:lpstr>The Future</vt:lpstr>
      <vt:lpstr>Questions ?</vt:lpstr>
      <vt:lpstr>Welcome</vt:lpstr>
      <vt:lpstr> Xtra-Mile.com</vt:lpstr>
      <vt:lpstr>  Sikh Sanjog </vt:lpstr>
      <vt:lpstr>      First Steps </vt:lpstr>
      <vt:lpstr>            Hospitality Services </vt:lpstr>
      <vt:lpstr>    Outcome  </vt:lpstr>
      <vt:lpstr> Certificate Presentation</vt:lpstr>
      <vt:lpstr> MA Week 2019</vt:lpstr>
      <vt:lpstr> Challenges</vt:lpstr>
      <vt:lpstr>  Positives </vt:lpstr>
      <vt:lpstr>          Positives</vt:lpstr>
      <vt:lpstr>        The Future </vt:lpstr>
    </vt:vector>
  </TitlesOfParts>
  <Company>Skills Development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britovsekn</dc:creator>
  <cp:lastModifiedBy>Emma-Jade Higginson</cp:lastModifiedBy>
  <cp:revision>125</cp:revision>
  <dcterms:created xsi:type="dcterms:W3CDTF">2017-11-16T11:27:42Z</dcterms:created>
  <dcterms:modified xsi:type="dcterms:W3CDTF">2019-08-06T14:48:25Z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0x0101002CFD50891A73487FBF1A841208B5DC0803005ED3B1DBB4CC1347ABE4917078E64B9A</vt:lpwstr>
  </property>
  <property fmtid="{D5CDD505-2E9C-101B-9397-08002B2CF9AE}" pid="3" name="TaxKeyword">
    <vt:lpwstr/>
  </property>
  <property fmtid="{D5CDD505-2E9C-101B-9397-08002B2CF9AE}" pid="4" name="SharedWithUsers">
    <vt:lpwstr>2227;#Jane Barrett Bunnage</vt:lpwstr>
  </property>
</Properties>
</file>