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87" r:id="rId5"/>
    <p:sldId id="852" r:id="rId6"/>
    <p:sldId id="256" r:id="rId7"/>
    <p:sldId id="257" r:id="rId8"/>
    <p:sldId id="263" r:id="rId9"/>
    <p:sldId id="274" r:id="rId10"/>
    <p:sldId id="268" r:id="rId11"/>
    <p:sldId id="275" r:id="rId12"/>
    <p:sldId id="298" r:id="rId13"/>
    <p:sldId id="289" r:id="rId14"/>
    <p:sldId id="853" r:id="rId15"/>
    <p:sldId id="290" r:id="rId16"/>
    <p:sldId id="291" r:id="rId17"/>
    <p:sldId id="297" r:id="rId18"/>
    <p:sldId id="294" r:id="rId19"/>
    <p:sldId id="295" r:id="rId20"/>
    <p:sldId id="296"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y Handysides McKechnie" initials="BHM" lastIdx="11" clrIdx="0">
    <p:extLst>
      <p:ext uri="{19B8F6BF-5375-455C-9EA6-DF929625EA0E}">
        <p15:presenceInfo xmlns:p15="http://schemas.microsoft.com/office/powerpoint/2012/main" userId="S::Bethany.Handysides.McKechnie@sds.co.uk::46a99520-2308-4d46-a33b-ab2a5f3c7a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73"/>
    <a:srgbClr val="534481"/>
    <a:srgbClr val="92AF2B"/>
    <a:srgbClr val="00ABBC"/>
    <a:srgbClr val="F15A22"/>
    <a:srgbClr val="666666"/>
    <a:srgbClr val="9E7FBA"/>
    <a:srgbClr val="EF4857"/>
    <a:srgbClr val="4E5967"/>
    <a:srgbClr val="0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D5A84-4CA1-4C85-88F1-D9284FB71F3C}" v="23" dt="2021-05-19T10:02:20.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69347" autoAdjust="0"/>
  </p:normalViewPr>
  <p:slideViewPr>
    <p:cSldViewPr snapToGrid="0" snapToObjects="1">
      <p:cViewPr varScale="1">
        <p:scale>
          <a:sx n="56" d="100"/>
          <a:sy n="56" d="100"/>
        </p:scale>
        <p:origin x="1733"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y Handysides McKechnie" userId="46a99520-2308-4d46-a33b-ab2a5f3c7ae2" providerId="ADAL" clId="{1E1D5A84-4CA1-4C85-88F1-D9284FB71F3C}"/>
    <pc:docChg chg="undo redo custSel addSld modSld">
      <pc:chgData name="Bethany Handysides McKechnie" userId="46a99520-2308-4d46-a33b-ab2a5f3c7ae2" providerId="ADAL" clId="{1E1D5A84-4CA1-4C85-88F1-D9284FB71F3C}" dt="2021-05-19T10:15:04.200" v="6522" actId="115"/>
      <pc:docMkLst>
        <pc:docMk/>
      </pc:docMkLst>
      <pc:sldChg chg="addSp delSp modSp mod modNotesTx">
        <pc:chgData name="Bethany Handysides McKechnie" userId="46a99520-2308-4d46-a33b-ab2a5f3c7ae2" providerId="ADAL" clId="{1E1D5A84-4CA1-4C85-88F1-D9284FB71F3C}" dt="2021-05-19T09:47:01.343" v="4739" actId="20577"/>
        <pc:sldMkLst>
          <pc:docMk/>
          <pc:sldMk cId="3161072195" sldId="275"/>
        </pc:sldMkLst>
        <pc:spChg chg="mod">
          <ac:chgData name="Bethany Handysides McKechnie" userId="46a99520-2308-4d46-a33b-ab2a5f3c7ae2" providerId="ADAL" clId="{1E1D5A84-4CA1-4C85-88F1-D9284FB71F3C}" dt="2021-05-10T08:39:29" v="34" actId="14100"/>
          <ac:spMkLst>
            <pc:docMk/>
            <pc:sldMk cId="3161072195" sldId="275"/>
            <ac:spMk id="2" creationId="{9EFEA4C6-5B88-4E86-8BC0-6B6F466956DB}"/>
          </ac:spMkLst>
        </pc:spChg>
        <pc:spChg chg="mod">
          <ac:chgData name="Bethany Handysides McKechnie" userId="46a99520-2308-4d46-a33b-ab2a5f3c7ae2" providerId="ADAL" clId="{1E1D5A84-4CA1-4C85-88F1-D9284FB71F3C}" dt="2021-05-10T08:39:26.831" v="33" actId="1076"/>
          <ac:spMkLst>
            <pc:docMk/>
            <pc:sldMk cId="3161072195" sldId="275"/>
            <ac:spMk id="3" creationId="{0E9ED53C-109B-421E-94B9-A2EA48CEA73E}"/>
          </ac:spMkLst>
        </pc:spChg>
        <pc:spChg chg="mod">
          <ac:chgData name="Bethany Handysides McKechnie" userId="46a99520-2308-4d46-a33b-ab2a5f3c7ae2" providerId="ADAL" clId="{1E1D5A84-4CA1-4C85-88F1-D9284FB71F3C}" dt="2021-05-10T08:39:56.855" v="38" actId="14100"/>
          <ac:spMkLst>
            <pc:docMk/>
            <pc:sldMk cId="3161072195" sldId="275"/>
            <ac:spMk id="16" creationId="{1B22CAF8-6359-4200-A6B5-F6DD1C316E2E}"/>
          </ac:spMkLst>
        </pc:spChg>
        <pc:spChg chg="mod">
          <ac:chgData name="Bethany Handysides McKechnie" userId="46a99520-2308-4d46-a33b-ab2a5f3c7ae2" providerId="ADAL" clId="{1E1D5A84-4CA1-4C85-88F1-D9284FB71F3C}" dt="2021-05-10T08:45:20.582" v="133" actId="113"/>
          <ac:spMkLst>
            <pc:docMk/>
            <pc:sldMk cId="3161072195" sldId="275"/>
            <ac:spMk id="17" creationId="{55DDF6AD-36C5-450A-BF09-45C9F3145EAD}"/>
          </ac:spMkLst>
        </pc:spChg>
        <pc:spChg chg="mod">
          <ac:chgData name="Bethany Handysides McKechnie" userId="46a99520-2308-4d46-a33b-ab2a5f3c7ae2" providerId="ADAL" clId="{1E1D5A84-4CA1-4C85-88F1-D9284FB71F3C}" dt="2021-05-10T08:39:09.968" v="29" actId="14100"/>
          <ac:spMkLst>
            <pc:docMk/>
            <pc:sldMk cId="3161072195" sldId="275"/>
            <ac:spMk id="18" creationId="{E6A003FB-E00D-4F80-830D-A2D4740E4421}"/>
          </ac:spMkLst>
        </pc:spChg>
        <pc:spChg chg="mod">
          <ac:chgData name="Bethany Handysides McKechnie" userId="46a99520-2308-4d46-a33b-ab2a5f3c7ae2" providerId="ADAL" clId="{1E1D5A84-4CA1-4C85-88F1-D9284FB71F3C}" dt="2021-05-10T08:38:45.282" v="22" actId="403"/>
          <ac:spMkLst>
            <pc:docMk/>
            <pc:sldMk cId="3161072195" sldId="275"/>
            <ac:spMk id="19" creationId="{C237500E-2AB2-43AE-9CA0-243C85127070}"/>
          </ac:spMkLst>
        </pc:spChg>
        <pc:spChg chg="mod">
          <ac:chgData name="Bethany Handysides McKechnie" userId="46a99520-2308-4d46-a33b-ab2a5f3c7ae2" providerId="ADAL" clId="{1E1D5A84-4CA1-4C85-88F1-D9284FB71F3C}" dt="2021-05-10T08:39:56.855" v="38" actId="14100"/>
          <ac:spMkLst>
            <pc:docMk/>
            <pc:sldMk cId="3161072195" sldId="275"/>
            <ac:spMk id="20" creationId="{23B7BFEF-98E2-44A5-8925-2229E0D0168D}"/>
          </ac:spMkLst>
        </pc:spChg>
        <pc:spChg chg="mod">
          <ac:chgData name="Bethany Handysides McKechnie" userId="46a99520-2308-4d46-a33b-ab2a5f3c7ae2" providerId="ADAL" clId="{1E1D5A84-4CA1-4C85-88F1-D9284FB71F3C}" dt="2021-05-10T08:46:36.467" v="229" actId="20577"/>
          <ac:spMkLst>
            <pc:docMk/>
            <pc:sldMk cId="3161072195" sldId="275"/>
            <ac:spMk id="23" creationId="{4B3BF92B-9D45-4586-9A54-6B9088AD90BD}"/>
          </ac:spMkLst>
        </pc:spChg>
        <pc:spChg chg="mod">
          <ac:chgData name="Bethany Handysides McKechnie" userId="46a99520-2308-4d46-a33b-ab2a5f3c7ae2" providerId="ADAL" clId="{1E1D5A84-4CA1-4C85-88F1-D9284FB71F3C}" dt="2021-05-10T08:38:50.030" v="25" actId="403"/>
          <ac:spMkLst>
            <pc:docMk/>
            <pc:sldMk cId="3161072195" sldId="275"/>
            <ac:spMk id="27" creationId="{026008D1-786B-4B3D-930A-C2E1B28CEAC2}"/>
          </ac:spMkLst>
        </pc:spChg>
        <pc:spChg chg="mod">
          <ac:chgData name="Bethany Handysides McKechnie" userId="46a99520-2308-4d46-a33b-ab2a5f3c7ae2" providerId="ADAL" clId="{1E1D5A84-4CA1-4C85-88F1-D9284FB71F3C}" dt="2021-05-10T08:38:52.929" v="26" actId="404"/>
          <ac:spMkLst>
            <pc:docMk/>
            <pc:sldMk cId="3161072195" sldId="275"/>
            <ac:spMk id="30" creationId="{C57A491E-E1AC-4CCF-B19F-3836435978DA}"/>
          </ac:spMkLst>
        </pc:spChg>
        <pc:spChg chg="mod">
          <ac:chgData name="Bethany Handysides McKechnie" userId="46a99520-2308-4d46-a33b-ab2a5f3c7ae2" providerId="ADAL" clId="{1E1D5A84-4CA1-4C85-88F1-D9284FB71F3C}" dt="2021-05-10T08:39:40.852" v="35" actId="1076"/>
          <ac:spMkLst>
            <pc:docMk/>
            <pc:sldMk cId="3161072195" sldId="275"/>
            <ac:spMk id="32" creationId="{876BDA29-E6DB-457D-9831-D3BE8E4BCFF7}"/>
          </ac:spMkLst>
        </pc:spChg>
        <pc:picChg chg="add mod">
          <ac:chgData name="Bethany Handysides McKechnie" userId="46a99520-2308-4d46-a33b-ab2a5f3c7ae2" providerId="ADAL" clId="{1E1D5A84-4CA1-4C85-88F1-D9284FB71F3C}" dt="2021-05-10T08:45:58.254" v="140" actId="207"/>
          <ac:picMkLst>
            <pc:docMk/>
            <pc:sldMk cId="3161072195" sldId="275"/>
            <ac:picMk id="7" creationId="{6AA68E86-4BB0-4454-AFFF-D3CD67C04D0B}"/>
          </ac:picMkLst>
        </pc:picChg>
        <pc:picChg chg="add mod">
          <ac:chgData name="Bethany Handysides McKechnie" userId="46a99520-2308-4d46-a33b-ab2a5f3c7ae2" providerId="ADAL" clId="{1E1D5A84-4CA1-4C85-88F1-D9284FB71F3C}" dt="2021-05-10T08:47:23.396" v="238" actId="1076"/>
          <ac:picMkLst>
            <pc:docMk/>
            <pc:sldMk cId="3161072195" sldId="275"/>
            <ac:picMk id="9" creationId="{43EA29FB-6902-4FB0-9395-1DE0E02BC81F}"/>
          </ac:picMkLst>
        </pc:picChg>
        <pc:picChg chg="mod">
          <ac:chgData name="Bethany Handysides McKechnie" userId="46a99520-2308-4d46-a33b-ab2a5f3c7ae2" providerId="ADAL" clId="{1E1D5A84-4CA1-4C85-88F1-D9284FB71F3C}" dt="2021-05-10T08:39:24.052" v="32" actId="1076"/>
          <ac:picMkLst>
            <pc:docMk/>
            <pc:sldMk cId="3161072195" sldId="275"/>
            <ac:picMk id="12" creationId="{41D3CC55-68F6-4F88-A91C-3D019DCE9677}"/>
          </ac:picMkLst>
        </pc:picChg>
        <pc:picChg chg="mod">
          <ac:chgData name="Bethany Handysides McKechnie" userId="46a99520-2308-4d46-a33b-ab2a5f3c7ae2" providerId="ADAL" clId="{1E1D5A84-4CA1-4C85-88F1-D9284FB71F3C}" dt="2021-05-10T08:39:06.164" v="28" actId="1076"/>
          <ac:picMkLst>
            <pc:docMk/>
            <pc:sldMk cId="3161072195" sldId="275"/>
            <ac:picMk id="21" creationId="{CFCB905C-75AC-4F09-94F5-52638063A457}"/>
          </ac:picMkLst>
        </pc:picChg>
        <pc:picChg chg="mod">
          <ac:chgData name="Bethany Handysides McKechnie" userId="46a99520-2308-4d46-a33b-ab2a5f3c7ae2" providerId="ADAL" clId="{1E1D5A84-4CA1-4C85-88F1-D9284FB71F3C}" dt="2021-05-10T08:40:25.119" v="45" actId="1076"/>
          <ac:picMkLst>
            <pc:docMk/>
            <pc:sldMk cId="3161072195" sldId="275"/>
            <ac:picMk id="22" creationId="{0175DBC9-51E8-43A9-AA3E-A3C282D31BFA}"/>
          </ac:picMkLst>
        </pc:picChg>
        <pc:picChg chg="del mod">
          <ac:chgData name="Bethany Handysides McKechnie" userId="46a99520-2308-4d46-a33b-ab2a5f3c7ae2" providerId="ADAL" clId="{1E1D5A84-4CA1-4C85-88F1-D9284FB71F3C}" dt="2021-05-10T08:46:50.841" v="230" actId="478"/>
          <ac:picMkLst>
            <pc:docMk/>
            <pc:sldMk cId="3161072195" sldId="275"/>
            <ac:picMk id="24" creationId="{F740444C-3FE3-46D4-9A22-BB5362AB95E1}"/>
          </ac:picMkLst>
        </pc:picChg>
        <pc:picChg chg="del mod">
          <ac:chgData name="Bethany Handysides McKechnie" userId="46a99520-2308-4d46-a33b-ab2a5f3c7ae2" providerId="ADAL" clId="{1E1D5A84-4CA1-4C85-88F1-D9284FB71F3C}" dt="2021-05-10T08:46:51.962" v="231" actId="478"/>
          <ac:picMkLst>
            <pc:docMk/>
            <pc:sldMk cId="3161072195" sldId="275"/>
            <ac:picMk id="25" creationId="{2F2F723E-2F5F-4F95-81F4-148C79675CAD}"/>
          </ac:picMkLst>
        </pc:picChg>
        <pc:picChg chg="mod">
          <ac:chgData name="Bethany Handysides McKechnie" userId="46a99520-2308-4d46-a33b-ab2a5f3c7ae2" providerId="ADAL" clId="{1E1D5A84-4CA1-4C85-88F1-D9284FB71F3C}" dt="2021-05-10T08:39:06.164" v="28" actId="1076"/>
          <ac:picMkLst>
            <pc:docMk/>
            <pc:sldMk cId="3161072195" sldId="275"/>
            <ac:picMk id="26" creationId="{C0814E37-1891-4008-8E2E-9D85FAEAAD7C}"/>
          </ac:picMkLst>
        </pc:picChg>
        <pc:picChg chg="del mod">
          <ac:chgData name="Bethany Handysides McKechnie" userId="46a99520-2308-4d46-a33b-ab2a5f3c7ae2" providerId="ADAL" clId="{1E1D5A84-4CA1-4C85-88F1-D9284FB71F3C}" dt="2021-05-10T08:46:54.162" v="232" actId="478"/>
          <ac:picMkLst>
            <pc:docMk/>
            <pc:sldMk cId="3161072195" sldId="275"/>
            <ac:picMk id="28" creationId="{CA69F11E-7318-4239-94A0-3379105434BB}"/>
          </ac:picMkLst>
        </pc:picChg>
        <pc:picChg chg="mod">
          <ac:chgData name="Bethany Handysides McKechnie" userId="46a99520-2308-4d46-a33b-ab2a5f3c7ae2" providerId="ADAL" clId="{1E1D5A84-4CA1-4C85-88F1-D9284FB71F3C}" dt="2021-05-10T08:39:06.164" v="28" actId="1076"/>
          <ac:picMkLst>
            <pc:docMk/>
            <pc:sldMk cId="3161072195" sldId="275"/>
            <ac:picMk id="29" creationId="{C8EF570F-2DD5-4417-9A59-1103E568CF8B}"/>
          </ac:picMkLst>
        </pc:picChg>
        <pc:picChg chg="del mod">
          <ac:chgData name="Bethany Handysides McKechnie" userId="46a99520-2308-4d46-a33b-ab2a5f3c7ae2" providerId="ADAL" clId="{1E1D5A84-4CA1-4C85-88F1-D9284FB71F3C}" dt="2021-05-10T08:46:55.555" v="233" actId="478"/>
          <ac:picMkLst>
            <pc:docMk/>
            <pc:sldMk cId="3161072195" sldId="275"/>
            <ac:picMk id="33" creationId="{6387048A-925C-4860-86E2-B3EFF36CA831}"/>
          </ac:picMkLst>
        </pc:picChg>
      </pc:sldChg>
      <pc:sldChg chg="modSp mod">
        <pc:chgData name="Bethany Handysides McKechnie" userId="46a99520-2308-4d46-a33b-ab2a5f3c7ae2" providerId="ADAL" clId="{1E1D5A84-4CA1-4C85-88F1-D9284FB71F3C}" dt="2021-05-10T08:36:42.437" v="3" actId="20577"/>
        <pc:sldMkLst>
          <pc:docMk/>
          <pc:sldMk cId="3237138882" sldId="287"/>
        </pc:sldMkLst>
        <pc:spChg chg="mod">
          <ac:chgData name="Bethany Handysides McKechnie" userId="46a99520-2308-4d46-a33b-ab2a5f3c7ae2" providerId="ADAL" clId="{1E1D5A84-4CA1-4C85-88F1-D9284FB71F3C}" dt="2021-05-10T08:36:42.437" v="3" actId="20577"/>
          <ac:spMkLst>
            <pc:docMk/>
            <pc:sldMk cId="3237138882" sldId="287"/>
            <ac:spMk id="8" creationId="{569CB7FE-29A7-4BE5-B60D-0BA5CD31E059}"/>
          </ac:spMkLst>
        </pc:spChg>
      </pc:sldChg>
      <pc:sldChg chg="modSp mod">
        <pc:chgData name="Bethany Handysides McKechnie" userId="46a99520-2308-4d46-a33b-ab2a5f3c7ae2" providerId="ADAL" clId="{1E1D5A84-4CA1-4C85-88F1-D9284FB71F3C}" dt="2021-05-10T09:09:08.140" v="520" actId="1036"/>
        <pc:sldMkLst>
          <pc:docMk/>
          <pc:sldMk cId="1207578242" sldId="289"/>
        </pc:sldMkLst>
        <pc:spChg chg="mod">
          <ac:chgData name="Bethany Handysides McKechnie" userId="46a99520-2308-4d46-a33b-ab2a5f3c7ae2" providerId="ADAL" clId="{1E1D5A84-4CA1-4C85-88F1-D9284FB71F3C}" dt="2021-05-10T09:08:39.582" v="510" actId="14100"/>
          <ac:spMkLst>
            <pc:docMk/>
            <pc:sldMk cId="1207578242" sldId="289"/>
            <ac:spMk id="10" creationId="{1F07B2F2-C233-463F-A0CA-49F8565AD6E0}"/>
          </ac:spMkLst>
        </pc:spChg>
        <pc:spChg chg="mod">
          <ac:chgData name="Bethany Handysides McKechnie" userId="46a99520-2308-4d46-a33b-ab2a5f3c7ae2" providerId="ADAL" clId="{1E1D5A84-4CA1-4C85-88F1-D9284FB71F3C}" dt="2021-05-10T09:09:08.140" v="520" actId="1036"/>
          <ac:spMkLst>
            <pc:docMk/>
            <pc:sldMk cId="1207578242" sldId="289"/>
            <ac:spMk id="11" creationId="{912FBE8D-30DA-4E60-B965-5CBD76CF2E53}"/>
          </ac:spMkLst>
        </pc:spChg>
        <pc:picChg chg="mod">
          <ac:chgData name="Bethany Handysides McKechnie" userId="46a99520-2308-4d46-a33b-ab2a5f3c7ae2" providerId="ADAL" clId="{1E1D5A84-4CA1-4C85-88F1-D9284FB71F3C}" dt="2021-05-10T09:08:55.090" v="514" actId="1076"/>
          <ac:picMkLst>
            <pc:docMk/>
            <pc:sldMk cId="1207578242" sldId="289"/>
            <ac:picMk id="13" creationId="{07EBAD05-E106-48E6-916C-F3210EEA3F4E}"/>
          </ac:picMkLst>
        </pc:picChg>
      </pc:sldChg>
      <pc:sldChg chg="modNotesTx">
        <pc:chgData name="Bethany Handysides McKechnie" userId="46a99520-2308-4d46-a33b-ab2a5f3c7ae2" providerId="ADAL" clId="{1E1D5A84-4CA1-4C85-88F1-D9284FB71F3C}" dt="2021-05-19T10:13:18.262" v="6305" actId="20577"/>
        <pc:sldMkLst>
          <pc:docMk/>
          <pc:sldMk cId="2328552761" sldId="294"/>
        </pc:sldMkLst>
      </pc:sldChg>
      <pc:sldChg chg="modNotesTx">
        <pc:chgData name="Bethany Handysides McKechnie" userId="46a99520-2308-4d46-a33b-ab2a5f3c7ae2" providerId="ADAL" clId="{1E1D5A84-4CA1-4C85-88F1-D9284FB71F3C}" dt="2021-05-19T10:13:26.382" v="6306"/>
        <pc:sldMkLst>
          <pc:docMk/>
          <pc:sldMk cId="2869383644" sldId="295"/>
        </pc:sldMkLst>
      </pc:sldChg>
      <pc:sldChg chg="modNotesTx">
        <pc:chgData name="Bethany Handysides McKechnie" userId="46a99520-2308-4d46-a33b-ab2a5f3c7ae2" providerId="ADAL" clId="{1E1D5A84-4CA1-4C85-88F1-D9284FB71F3C}" dt="2021-05-19T10:15:04.200" v="6522" actId="115"/>
        <pc:sldMkLst>
          <pc:docMk/>
          <pc:sldMk cId="282837954" sldId="296"/>
        </pc:sldMkLst>
      </pc:sldChg>
      <pc:sldChg chg="modSp mod modNotesTx">
        <pc:chgData name="Bethany Handysides McKechnie" userId="46a99520-2308-4d46-a33b-ab2a5f3c7ae2" providerId="ADAL" clId="{1E1D5A84-4CA1-4C85-88F1-D9284FB71F3C}" dt="2021-05-19T10:12:36.449" v="6127" actId="115"/>
        <pc:sldMkLst>
          <pc:docMk/>
          <pc:sldMk cId="1795672729" sldId="297"/>
        </pc:sldMkLst>
        <pc:spChg chg="mod">
          <ac:chgData name="Bethany Handysides McKechnie" userId="46a99520-2308-4d46-a33b-ab2a5f3c7ae2" providerId="ADAL" clId="{1E1D5A84-4CA1-4C85-88F1-D9284FB71F3C}" dt="2021-05-10T13:32:15.350" v="4683" actId="14100"/>
          <ac:spMkLst>
            <pc:docMk/>
            <pc:sldMk cId="1795672729" sldId="297"/>
            <ac:spMk id="28" creationId="{92B21667-C516-48E6-882F-EB264B5CC223}"/>
          </ac:spMkLst>
        </pc:spChg>
        <pc:spChg chg="mod">
          <ac:chgData name="Bethany Handysides McKechnie" userId="46a99520-2308-4d46-a33b-ab2a5f3c7ae2" providerId="ADAL" clId="{1E1D5A84-4CA1-4C85-88F1-D9284FB71F3C}" dt="2021-05-10T13:32:40.407" v="4694" actId="20577"/>
          <ac:spMkLst>
            <pc:docMk/>
            <pc:sldMk cId="1795672729" sldId="297"/>
            <ac:spMk id="29" creationId="{1E1BDC60-0238-4CB0-97C7-C14838DA8983}"/>
          </ac:spMkLst>
        </pc:spChg>
        <pc:spChg chg="mod">
          <ac:chgData name="Bethany Handysides McKechnie" userId="46a99520-2308-4d46-a33b-ab2a5f3c7ae2" providerId="ADAL" clId="{1E1D5A84-4CA1-4C85-88F1-D9284FB71F3C}" dt="2021-05-10T13:32:48.973" v="4706" actId="20577"/>
          <ac:spMkLst>
            <pc:docMk/>
            <pc:sldMk cId="1795672729" sldId="297"/>
            <ac:spMk id="31" creationId="{E41794B3-AA7D-418D-A891-0E405495D559}"/>
          </ac:spMkLst>
        </pc:spChg>
        <pc:spChg chg="mod">
          <ac:chgData name="Bethany Handysides McKechnie" userId="46a99520-2308-4d46-a33b-ab2a5f3c7ae2" providerId="ADAL" clId="{1E1D5A84-4CA1-4C85-88F1-D9284FB71F3C}" dt="2021-05-10T13:32:57.103" v="4716" actId="20577"/>
          <ac:spMkLst>
            <pc:docMk/>
            <pc:sldMk cId="1795672729" sldId="297"/>
            <ac:spMk id="32" creationId="{F66CD218-F6CF-4579-8CDC-0CF6F7D87946}"/>
          </ac:spMkLst>
        </pc:spChg>
        <pc:spChg chg="mod">
          <ac:chgData name="Bethany Handysides McKechnie" userId="46a99520-2308-4d46-a33b-ab2a5f3c7ae2" providerId="ADAL" clId="{1E1D5A84-4CA1-4C85-88F1-D9284FB71F3C}" dt="2021-05-10T13:33:04.258" v="4722" actId="20577"/>
          <ac:spMkLst>
            <pc:docMk/>
            <pc:sldMk cId="1795672729" sldId="297"/>
            <ac:spMk id="33" creationId="{088D09E1-46A2-4F90-9801-29A13DC2F7D3}"/>
          </ac:spMkLst>
        </pc:spChg>
        <pc:spChg chg="mod">
          <ac:chgData name="Bethany Handysides McKechnie" userId="46a99520-2308-4d46-a33b-ab2a5f3c7ae2" providerId="ADAL" clId="{1E1D5A84-4CA1-4C85-88F1-D9284FB71F3C}" dt="2021-05-10T13:33:37.312" v="4726" actId="20577"/>
          <ac:spMkLst>
            <pc:docMk/>
            <pc:sldMk cId="1795672729" sldId="297"/>
            <ac:spMk id="43" creationId="{7BE042A9-504B-4CBD-B68C-D0A8D6AAF961}"/>
          </ac:spMkLst>
        </pc:spChg>
        <pc:picChg chg="mod">
          <ac:chgData name="Bethany Handysides McKechnie" userId="46a99520-2308-4d46-a33b-ab2a5f3c7ae2" providerId="ADAL" clId="{1E1D5A84-4CA1-4C85-88F1-D9284FB71F3C}" dt="2021-05-10T13:32:19.146" v="4684" actId="1076"/>
          <ac:picMkLst>
            <pc:docMk/>
            <pc:sldMk cId="1795672729" sldId="297"/>
            <ac:picMk id="34" creationId="{98C6CB2D-7580-43A5-B3BA-F82F367A8578}"/>
          </ac:picMkLst>
        </pc:picChg>
      </pc:sldChg>
      <pc:sldChg chg="addSp delSp modSp mod">
        <pc:chgData name="Bethany Handysides McKechnie" userId="46a99520-2308-4d46-a33b-ab2a5f3c7ae2" providerId="ADAL" clId="{1E1D5A84-4CA1-4C85-88F1-D9284FB71F3C}" dt="2021-05-10T08:49:34.103" v="279" actId="1038"/>
        <pc:sldMkLst>
          <pc:docMk/>
          <pc:sldMk cId="4206925332" sldId="298"/>
        </pc:sldMkLst>
        <pc:spChg chg="mod">
          <ac:chgData name="Bethany Handysides McKechnie" userId="46a99520-2308-4d46-a33b-ab2a5f3c7ae2" providerId="ADAL" clId="{1E1D5A84-4CA1-4C85-88F1-D9284FB71F3C}" dt="2021-05-10T08:49:30.573" v="276" actId="1038"/>
          <ac:spMkLst>
            <pc:docMk/>
            <pc:sldMk cId="4206925332" sldId="298"/>
            <ac:spMk id="21" creationId="{3F81E9EA-AD88-4E3A-9532-068F8505B609}"/>
          </ac:spMkLst>
        </pc:spChg>
        <pc:spChg chg="mod">
          <ac:chgData name="Bethany Handysides McKechnie" userId="46a99520-2308-4d46-a33b-ab2a5f3c7ae2" providerId="ADAL" clId="{1E1D5A84-4CA1-4C85-88F1-D9284FB71F3C}" dt="2021-05-10T08:48:41.089" v="261" actId="1035"/>
          <ac:spMkLst>
            <pc:docMk/>
            <pc:sldMk cId="4206925332" sldId="298"/>
            <ac:spMk id="22" creationId="{B90BA2C6-FBCB-4B1E-A0ED-44572DA983DF}"/>
          </ac:spMkLst>
        </pc:spChg>
        <pc:spChg chg="mod">
          <ac:chgData name="Bethany Handysides McKechnie" userId="46a99520-2308-4d46-a33b-ab2a5f3c7ae2" providerId="ADAL" clId="{1E1D5A84-4CA1-4C85-88F1-D9284FB71F3C}" dt="2021-05-10T08:48:43.592" v="267" actId="1035"/>
          <ac:spMkLst>
            <pc:docMk/>
            <pc:sldMk cId="4206925332" sldId="298"/>
            <ac:spMk id="24" creationId="{E113D38A-06F1-4FCC-AD7B-3E6B83E6E5BC}"/>
          </ac:spMkLst>
        </pc:spChg>
        <pc:spChg chg="del mod">
          <ac:chgData name="Bethany Handysides McKechnie" userId="46a99520-2308-4d46-a33b-ab2a5f3c7ae2" providerId="ADAL" clId="{1E1D5A84-4CA1-4C85-88F1-D9284FB71F3C}" dt="2021-05-10T08:49:06.147" v="270" actId="478"/>
          <ac:spMkLst>
            <pc:docMk/>
            <pc:sldMk cId="4206925332" sldId="298"/>
            <ac:spMk id="37" creationId="{396EA90A-ABB5-454C-8440-02726ED81AA4}"/>
          </ac:spMkLst>
        </pc:spChg>
        <pc:spChg chg="mod">
          <ac:chgData name="Bethany Handysides McKechnie" userId="46a99520-2308-4d46-a33b-ab2a5f3c7ae2" providerId="ADAL" clId="{1E1D5A84-4CA1-4C85-88F1-D9284FB71F3C}" dt="2021-05-10T08:49:34.103" v="279" actId="1038"/>
          <ac:spMkLst>
            <pc:docMk/>
            <pc:sldMk cId="4206925332" sldId="298"/>
            <ac:spMk id="38" creationId="{A71FFA5A-6632-4191-8818-029A6D595BDC}"/>
          </ac:spMkLst>
        </pc:spChg>
        <pc:spChg chg="add mod">
          <ac:chgData name="Bethany Handysides McKechnie" userId="46a99520-2308-4d46-a33b-ab2a5f3c7ae2" providerId="ADAL" clId="{1E1D5A84-4CA1-4C85-88F1-D9284FB71F3C}" dt="2021-05-10T08:49:27.525" v="273" actId="1076"/>
          <ac:spMkLst>
            <pc:docMk/>
            <pc:sldMk cId="4206925332" sldId="298"/>
            <ac:spMk id="45" creationId="{B60D026A-6C93-4AD2-B877-73692847E9A4}"/>
          </ac:spMkLst>
        </pc:spChg>
        <pc:picChg chg="mod">
          <ac:chgData name="Bethany Handysides McKechnie" userId="46a99520-2308-4d46-a33b-ab2a5f3c7ae2" providerId="ADAL" clId="{1E1D5A84-4CA1-4C85-88F1-D9284FB71F3C}" dt="2021-05-10T08:49:30.573" v="276" actId="1038"/>
          <ac:picMkLst>
            <pc:docMk/>
            <pc:sldMk cId="4206925332" sldId="298"/>
            <ac:picMk id="17" creationId="{9793B389-E0F3-4164-B0AF-FBE6026217DB}"/>
          </ac:picMkLst>
        </pc:picChg>
        <pc:picChg chg="mod">
          <ac:chgData name="Bethany Handysides McKechnie" userId="46a99520-2308-4d46-a33b-ab2a5f3c7ae2" providerId="ADAL" clId="{1E1D5A84-4CA1-4C85-88F1-D9284FB71F3C}" dt="2021-05-10T08:48:41.089" v="261" actId="1035"/>
          <ac:picMkLst>
            <pc:docMk/>
            <pc:sldMk cId="4206925332" sldId="298"/>
            <ac:picMk id="30" creationId="{09B42B0D-6484-4556-9CB5-0FE963F11029}"/>
          </ac:picMkLst>
        </pc:picChg>
        <pc:picChg chg="del">
          <ac:chgData name="Bethany Handysides McKechnie" userId="46a99520-2308-4d46-a33b-ab2a5f3c7ae2" providerId="ADAL" clId="{1E1D5A84-4CA1-4C85-88F1-D9284FB71F3C}" dt="2021-05-10T08:49:04.999" v="268" actId="478"/>
          <ac:picMkLst>
            <pc:docMk/>
            <pc:sldMk cId="4206925332" sldId="298"/>
            <ac:picMk id="33" creationId="{533FEE4F-2678-4C6B-827A-FD2D1CC24FBD}"/>
          </ac:picMkLst>
        </pc:picChg>
        <pc:picChg chg="mod">
          <ac:chgData name="Bethany Handysides McKechnie" userId="46a99520-2308-4d46-a33b-ab2a5f3c7ae2" providerId="ADAL" clId="{1E1D5A84-4CA1-4C85-88F1-D9284FB71F3C}" dt="2021-05-10T08:49:34.103" v="279" actId="1038"/>
          <ac:picMkLst>
            <pc:docMk/>
            <pc:sldMk cId="4206925332" sldId="298"/>
            <ac:picMk id="35" creationId="{AADED60F-919C-4BD2-BEA6-0F3CAA9DF7E6}"/>
          </ac:picMkLst>
        </pc:picChg>
        <pc:picChg chg="add mod">
          <ac:chgData name="Bethany Handysides McKechnie" userId="46a99520-2308-4d46-a33b-ab2a5f3c7ae2" providerId="ADAL" clId="{1E1D5A84-4CA1-4C85-88F1-D9284FB71F3C}" dt="2021-05-10T08:49:27.525" v="273" actId="1076"/>
          <ac:picMkLst>
            <pc:docMk/>
            <pc:sldMk cId="4206925332" sldId="298"/>
            <ac:picMk id="44" creationId="{3A418E16-C7E4-4C74-9AC5-61C196160902}"/>
          </ac:picMkLst>
        </pc:picChg>
      </pc:sldChg>
      <pc:sldChg chg="addSp delSp modSp new mod modNotesTx">
        <pc:chgData name="Bethany Handysides McKechnie" userId="46a99520-2308-4d46-a33b-ab2a5f3c7ae2" providerId="ADAL" clId="{1E1D5A84-4CA1-4C85-88F1-D9284FB71F3C}" dt="2021-05-19T10:08:40.670" v="5754" actId="113"/>
        <pc:sldMkLst>
          <pc:docMk/>
          <pc:sldMk cId="327337980" sldId="853"/>
        </pc:sldMkLst>
        <pc:spChg chg="del">
          <ac:chgData name="Bethany Handysides McKechnie" userId="46a99520-2308-4d46-a33b-ab2a5f3c7ae2" providerId="ADAL" clId="{1E1D5A84-4CA1-4C85-88F1-D9284FB71F3C}" dt="2021-05-10T09:06:44.237" v="282" actId="478"/>
          <ac:spMkLst>
            <pc:docMk/>
            <pc:sldMk cId="327337980" sldId="853"/>
            <ac:spMk id="2" creationId="{C640554D-68EA-4EE5-9484-D9BC8496C845}"/>
          </ac:spMkLst>
        </pc:spChg>
        <pc:spChg chg="del">
          <ac:chgData name="Bethany Handysides McKechnie" userId="46a99520-2308-4d46-a33b-ab2a5f3c7ae2" providerId="ADAL" clId="{1E1D5A84-4CA1-4C85-88F1-D9284FB71F3C}" dt="2021-05-10T09:06:43.906" v="281" actId="478"/>
          <ac:spMkLst>
            <pc:docMk/>
            <pc:sldMk cId="327337980" sldId="853"/>
            <ac:spMk id="3" creationId="{A06AA9C6-AAA5-44EC-B950-6794068EC7A7}"/>
          </ac:spMkLst>
        </pc:spChg>
        <pc:spChg chg="add mod">
          <ac:chgData name="Bethany Handysides McKechnie" userId="46a99520-2308-4d46-a33b-ab2a5f3c7ae2" providerId="ADAL" clId="{1E1D5A84-4CA1-4C85-88F1-D9284FB71F3C}" dt="2021-05-10T09:06:45.342" v="283"/>
          <ac:spMkLst>
            <pc:docMk/>
            <pc:sldMk cId="327337980" sldId="853"/>
            <ac:spMk id="4" creationId="{14E021D3-E342-4F66-994C-B5ADA479567D}"/>
          </ac:spMkLst>
        </pc:spChg>
        <pc:spChg chg="add mod">
          <ac:chgData name="Bethany Handysides McKechnie" userId="46a99520-2308-4d46-a33b-ab2a5f3c7ae2" providerId="ADAL" clId="{1E1D5A84-4CA1-4C85-88F1-D9284FB71F3C}" dt="2021-05-10T09:06:49.531" v="294" actId="20577"/>
          <ac:spMkLst>
            <pc:docMk/>
            <pc:sldMk cId="327337980" sldId="853"/>
            <ac:spMk id="5" creationId="{D15B527F-ABDA-4CFD-8395-8A6D9FE1FE61}"/>
          </ac:spMkLst>
        </pc:spChg>
        <pc:spChg chg="add mod">
          <ac:chgData name="Bethany Handysides McKechnie" userId="46a99520-2308-4d46-a33b-ab2a5f3c7ae2" providerId="ADAL" clId="{1E1D5A84-4CA1-4C85-88F1-D9284FB71F3C}" dt="2021-05-10T09:25:45.371" v="845" actId="207"/>
          <ac:spMkLst>
            <pc:docMk/>
            <pc:sldMk cId="327337980" sldId="853"/>
            <ac:spMk id="8" creationId="{02D93DEE-4006-4DB7-A277-B17D4112C39E}"/>
          </ac:spMkLst>
        </pc:spChg>
        <pc:spChg chg="add mod">
          <ac:chgData name="Bethany Handysides McKechnie" userId="46a99520-2308-4d46-a33b-ab2a5f3c7ae2" providerId="ADAL" clId="{1E1D5A84-4CA1-4C85-88F1-D9284FB71F3C}" dt="2021-05-10T09:25:59.139" v="878" actId="20577"/>
          <ac:spMkLst>
            <pc:docMk/>
            <pc:sldMk cId="327337980" sldId="853"/>
            <ac:spMk id="9" creationId="{593DBECC-4A5A-4D65-B706-4CDDA350261B}"/>
          </ac:spMkLst>
        </pc:spChg>
        <pc:spChg chg="add mod">
          <ac:chgData name="Bethany Handysides McKechnie" userId="46a99520-2308-4d46-a33b-ab2a5f3c7ae2" providerId="ADAL" clId="{1E1D5A84-4CA1-4C85-88F1-D9284FB71F3C}" dt="2021-05-10T10:45:56.753" v="1765" actId="1076"/>
          <ac:spMkLst>
            <pc:docMk/>
            <pc:sldMk cId="327337980" sldId="853"/>
            <ac:spMk id="10" creationId="{E8569EC3-1450-4E0A-8B20-B6729FE0C04D}"/>
          </ac:spMkLst>
        </pc:spChg>
        <pc:spChg chg="add mod">
          <ac:chgData name="Bethany Handysides McKechnie" userId="46a99520-2308-4d46-a33b-ab2a5f3c7ae2" providerId="ADAL" clId="{1E1D5A84-4CA1-4C85-88F1-D9284FB71F3C}" dt="2021-05-10T09:25:39.949" v="844" actId="207"/>
          <ac:spMkLst>
            <pc:docMk/>
            <pc:sldMk cId="327337980" sldId="853"/>
            <ac:spMk id="11" creationId="{40AE0FC1-6A8D-40DC-902B-2568A7457704}"/>
          </ac:spMkLst>
        </pc:spChg>
        <pc:spChg chg="add mod">
          <ac:chgData name="Bethany Handysides McKechnie" userId="46a99520-2308-4d46-a33b-ab2a5f3c7ae2" providerId="ADAL" clId="{1E1D5A84-4CA1-4C85-88F1-D9284FB71F3C}" dt="2021-05-10T09:25:33.540" v="843" actId="207"/>
          <ac:spMkLst>
            <pc:docMk/>
            <pc:sldMk cId="327337980" sldId="853"/>
            <ac:spMk id="12" creationId="{8886CD14-8B62-44E0-8922-315286FED44B}"/>
          </ac:spMkLst>
        </pc:spChg>
        <pc:spChg chg="add mod">
          <ac:chgData name="Bethany Handysides McKechnie" userId="46a99520-2308-4d46-a33b-ab2a5f3c7ae2" providerId="ADAL" clId="{1E1D5A84-4CA1-4C85-88F1-D9284FB71F3C}" dt="2021-05-19T10:02:41.502" v="4747" actId="113"/>
          <ac:spMkLst>
            <pc:docMk/>
            <pc:sldMk cId="327337980" sldId="853"/>
            <ac:spMk id="13" creationId="{8CB527AC-290C-4981-AEED-5C325DCF1BC2}"/>
          </ac:spMkLst>
        </pc:spChg>
        <pc:spChg chg="add mod">
          <ac:chgData name="Bethany Handysides McKechnie" userId="46a99520-2308-4d46-a33b-ab2a5f3c7ae2" providerId="ADAL" clId="{1E1D5A84-4CA1-4C85-88F1-D9284FB71F3C}" dt="2021-05-10T13:36:50.737" v="4733" actId="1076"/>
          <ac:spMkLst>
            <pc:docMk/>
            <pc:sldMk cId="327337980" sldId="853"/>
            <ac:spMk id="14" creationId="{E600634F-5C95-453E-B1D5-2F97AFCD9671}"/>
          </ac:spMkLst>
        </pc:spChg>
        <pc:spChg chg="add mod">
          <ac:chgData name="Bethany Handysides McKechnie" userId="46a99520-2308-4d46-a33b-ab2a5f3c7ae2" providerId="ADAL" clId="{1E1D5A84-4CA1-4C85-88F1-D9284FB71F3C}" dt="2021-05-10T13:36:50.737" v="4733" actId="1076"/>
          <ac:spMkLst>
            <pc:docMk/>
            <pc:sldMk cId="327337980" sldId="853"/>
            <ac:spMk id="17" creationId="{C0D30A9A-F49F-484A-8723-BD1C62CBBFAA}"/>
          </ac:spMkLst>
        </pc:spChg>
        <pc:spChg chg="add mod">
          <ac:chgData name="Bethany Handysides McKechnie" userId="46a99520-2308-4d46-a33b-ab2a5f3c7ae2" providerId="ADAL" clId="{1E1D5A84-4CA1-4C85-88F1-D9284FB71F3C}" dt="2021-05-10T13:36:50.737" v="4733" actId="1076"/>
          <ac:spMkLst>
            <pc:docMk/>
            <pc:sldMk cId="327337980" sldId="853"/>
            <ac:spMk id="18" creationId="{C287AFDD-9C42-486F-BE0F-67B01EE70499}"/>
          </ac:spMkLst>
        </pc:spChg>
        <pc:spChg chg="add mod">
          <ac:chgData name="Bethany Handysides McKechnie" userId="46a99520-2308-4d46-a33b-ab2a5f3c7ae2" providerId="ADAL" clId="{1E1D5A84-4CA1-4C85-88F1-D9284FB71F3C}" dt="2021-05-10T13:36:50.737" v="4733" actId="1076"/>
          <ac:spMkLst>
            <pc:docMk/>
            <pc:sldMk cId="327337980" sldId="853"/>
            <ac:spMk id="19" creationId="{16EC7519-AC90-416D-BD57-DDEF9E55739B}"/>
          </ac:spMkLst>
        </pc:spChg>
        <pc:spChg chg="add mod">
          <ac:chgData name="Bethany Handysides McKechnie" userId="46a99520-2308-4d46-a33b-ab2a5f3c7ae2" providerId="ADAL" clId="{1E1D5A84-4CA1-4C85-88F1-D9284FB71F3C}" dt="2021-05-19T10:08:13.805" v="5739" actId="20577"/>
          <ac:spMkLst>
            <pc:docMk/>
            <pc:sldMk cId="327337980" sldId="853"/>
            <ac:spMk id="22" creationId="{BB1EED1C-903B-45DD-853C-9D459B058325}"/>
          </ac:spMkLst>
        </pc:spChg>
        <pc:spChg chg="add del mod">
          <ac:chgData name="Bethany Handysides McKechnie" userId="46a99520-2308-4d46-a33b-ab2a5f3c7ae2" providerId="ADAL" clId="{1E1D5A84-4CA1-4C85-88F1-D9284FB71F3C}" dt="2021-05-10T10:51:35.171" v="2544" actId="478"/>
          <ac:spMkLst>
            <pc:docMk/>
            <pc:sldMk cId="327337980" sldId="853"/>
            <ac:spMk id="23" creationId="{A18586FD-1308-4BB0-A2A7-4A897312ED2C}"/>
          </ac:spMkLst>
        </pc:spChg>
        <pc:spChg chg="add mod">
          <ac:chgData name="Bethany Handysides McKechnie" userId="46a99520-2308-4d46-a33b-ab2a5f3c7ae2" providerId="ADAL" clId="{1E1D5A84-4CA1-4C85-88F1-D9284FB71F3C}" dt="2021-05-10T13:36:28.390" v="4731" actId="1076"/>
          <ac:spMkLst>
            <pc:docMk/>
            <pc:sldMk cId="327337980" sldId="853"/>
            <ac:spMk id="24" creationId="{A2D75FCB-8AC3-4AA5-A149-AD8191A78E10}"/>
          </ac:spMkLst>
        </pc:spChg>
        <pc:spChg chg="add mod">
          <ac:chgData name="Bethany Handysides McKechnie" userId="46a99520-2308-4d46-a33b-ab2a5f3c7ae2" providerId="ADAL" clId="{1E1D5A84-4CA1-4C85-88F1-D9284FB71F3C}" dt="2021-05-19T10:08:35.554" v="5753" actId="20577"/>
          <ac:spMkLst>
            <pc:docMk/>
            <pc:sldMk cId="327337980" sldId="853"/>
            <ac:spMk id="25" creationId="{AE202B11-2F34-4DEB-8F30-6D63028F80D9}"/>
          </ac:spMkLst>
        </pc:spChg>
        <pc:spChg chg="add mod">
          <ac:chgData name="Bethany Handysides McKechnie" userId="46a99520-2308-4d46-a33b-ab2a5f3c7ae2" providerId="ADAL" clId="{1E1D5A84-4CA1-4C85-88F1-D9284FB71F3C}" dt="2021-05-19T10:08:40.670" v="5754" actId="113"/>
          <ac:spMkLst>
            <pc:docMk/>
            <pc:sldMk cId="327337980" sldId="853"/>
            <ac:spMk id="27" creationId="{B3EA4467-D7A9-44E4-ACA6-1845125F8E57}"/>
          </ac:spMkLst>
        </pc:spChg>
        <pc:spChg chg="add mod">
          <ac:chgData name="Bethany Handysides McKechnie" userId="46a99520-2308-4d46-a33b-ab2a5f3c7ae2" providerId="ADAL" clId="{1E1D5A84-4CA1-4C85-88F1-D9284FB71F3C}" dt="2021-05-10T13:34:30.919" v="4730" actId="20577"/>
          <ac:spMkLst>
            <pc:docMk/>
            <pc:sldMk cId="327337980" sldId="853"/>
            <ac:spMk id="30" creationId="{1AB46234-FFB2-482F-9514-0A6961F82D66}"/>
          </ac:spMkLst>
        </pc:spChg>
        <pc:picChg chg="add mod">
          <ac:chgData name="Bethany Handysides McKechnie" userId="46a99520-2308-4d46-a33b-ab2a5f3c7ae2" providerId="ADAL" clId="{1E1D5A84-4CA1-4C85-88F1-D9284FB71F3C}" dt="2021-05-19T10:02:31.250" v="4746" actId="1076"/>
          <ac:picMkLst>
            <pc:docMk/>
            <pc:sldMk cId="327337980" sldId="853"/>
            <ac:picMk id="3" creationId="{EF4B2D94-086B-4CA3-814D-A2C16F717761}"/>
          </ac:picMkLst>
        </pc:picChg>
        <pc:picChg chg="add mod">
          <ac:chgData name="Bethany Handysides McKechnie" userId="46a99520-2308-4d46-a33b-ab2a5f3c7ae2" providerId="ADAL" clId="{1E1D5A84-4CA1-4C85-88F1-D9284FB71F3C}" dt="2021-05-10T13:36:50.737" v="4733" actId="1076"/>
          <ac:picMkLst>
            <pc:docMk/>
            <pc:sldMk cId="327337980" sldId="853"/>
            <ac:picMk id="16" creationId="{C0E7218F-CFF9-4450-A87F-4D9545318F88}"/>
          </ac:picMkLst>
        </pc:picChg>
        <pc:picChg chg="add mod">
          <ac:chgData name="Bethany Handysides McKechnie" userId="46a99520-2308-4d46-a33b-ab2a5f3c7ae2" providerId="ADAL" clId="{1E1D5A84-4CA1-4C85-88F1-D9284FB71F3C}" dt="2021-05-10T13:36:50.737" v="4733" actId="1076"/>
          <ac:picMkLst>
            <pc:docMk/>
            <pc:sldMk cId="327337980" sldId="853"/>
            <ac:picMk id="21" creationId="{0D8BA0CF-B7C6-45F9-BA05-71F1974A15DB}"/>
          </ac:picMkLst>
        </pc:picChg>
        <pc:picChg chg="add del">
          <ac:chgData name="Bethany Handysides McKechnie" userId="46a99520-2308-4d46-a33b-ab2a5f3c7ae2" providerId="ADAL" clId="{1E1D5A84-4CA1-4C85-88F1-D9284FB71F3C}" dt="2021-05-10T12:50:28.113" v="3737"/>
          <ac:picMkLst>
            <pc:docMk/>
            <pc:sldMk cId="327337980" sldId="853"/>
            <ac:picMk id="26" creationId="{1CC02D2B-6D77-43E0-8E40-F9AB810D7B05}"/>
          </ac:picMkLst>
        </pc:picChg>
        <pc:picChg chg="add mod">
          <ac:chgData name="Bethany Handysides McKechnie" userId="46a99520-2308-4d46-a33b-ab2a5f3c7ae2" providerId="ADAL" clId="{1E1D5A84-4CA1-4C85-88F1-D9284FB71F3C}" dt="2021-05-10T12:52:49.690" v="3876" actId="1076"/>
          <ac:picMkLst>
            <pc:docMk/>
            <pc:sldMk cId="327337980" sldId="853"/>
            <ac:picMk id="29" creationId="{27A1C0DC-2B04-4412-B466-27F9032FE6C2}"/>
          </ac:picMkLst>
        </pc:picChg>
        <pc:cxnChg chg="add del">
          <ac:chgData name="Bethany Handysides McKechnie" userId="46a99520-2308-4d46-a33b-ab2a5f3c7ae2" providerId="ADAL" clId="{1E1D5A84-4CA1-4C85-88F1-D9284FB71F3C}" dt="2021-05-10T09:09:51.432" v="522" actId="11529"/>
          <ac:cxnSpMkLst>
            <pc:docMk/>
            <pc:sldMk cId="327337980" sldId="853"/>
            <ac:cxnSpMk id="7" creationId="{B5912D93-AFE5-4D56-ACBC-D5D630C648C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64853-90FA-4086-9932-0DC87C5D7347}" type="datetimeFigureOut">
              <a:rPr lang="en-GB" smtClean="0"/>
              <a:t>19/05/2021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27C7F1-37BE-4529-BBD8-12EBB4E7D718}" type="slidenum">
              <a:rPr lang="en-GB" smtClean="0"/>
              <a:t>‹#›</a:t>
            </a:fld>
            <a:endParaRPr lang="en-GB"/>
          </a:p>
        </p:txBody>
      </p:sp>
    </p:spTree>
    <p:extLst>
      <p:ext uri="{BB962C8B-B14F-4D97-AF65-F5344CB8AC3E}">
        <p14:creationId xmlns:p14="http://schemas.microsoft.com/office/powerpoint/2010/main" val="312458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killsdevelopmentscotland.co.uk/what-we-do/skills-planning/regional-skills-assessment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onsdigital.github.io/dp-classification-tools/standard-occupational-classification/ONS_SOC_occupation_coding_tool.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killsdevelopmentscotland.co.uk/what-we-do/skills-planning/regional-skills-assessmen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gov.scot/publications/scottish-government-response-migration-advisory-committee-2018-19-call-evidence-shortage-occupation-list/pages/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killsdevelopmentscotland.co.uk/what-we-do/skills-planning/regional-skills-assessment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ourskillsforce.co.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illsdevelopmentscotland.co.uk/what-we-do/skills-planning/regional-skills-assessm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gov.scot/improvement/learning-resources/Career%20Education%20Standard%203-18:%20Suite%20of%20learning%20resourc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nesta.org.uk/report/the-future-of-skills-trends-impacting-on-us-and-uk-employment-in-20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illsdevelopmentscotland.co.uk/media/44684/skills-40_a-skills-model.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skillsdevelopmentscotland.co.uk/what-we-do/scotlands-careers-services/career-management-skills-explaine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scot/publications/scottish-government-response-migration-advisory-committee-2018-19-call-evidence-shortage-occupation-list/pages/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open.ac.uk/business/Business-Barometer-20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b="1" dirty="0">
                <a:solidFill>
                  <a:schemeClr val="tx1"/>
                </a:solidFill>
                <a:latin typeface="+mn-lt"/>
              </a:rPr>
              <a:t>USE SLIDES AS A SET or INDIVIDUALLY - ADAPT TO HELP TELL YOUR LMI STORY.</a:t>
            </a:r>
            <a:endParaRPr lang="en-GB" altLang="en-US" sz="1000" b="1" dirty="0">
              <a:solidFill>
                <a:schemeClr val="tx1"/>
              </a:solidFill>
              <a:latin typeface="+mn-lt"/>
            </a:endParaRPr>
          </a:p>
          <a:p>
            <a:endParaRPr lang="en-GB" altLang="en-US" sz="1000" b="1" dirty="0">
              <a:solidFill>
                <a:schemeClr val="tx1"/>
              </a:solidFill>
              <a:latin typeface="+mn-lt"/>
            </a:endParaRPr>
          </a:p>
          <a:p>
            <a:r>
              <a:rPr lang="en-GB" altLang="en-US" sz="1000" b="1" dirty="0">
                <a:solidFill>
                  <a:schemeClr val="tx1"/>
                </a:solidFill>
                <a:latin typeface="+mn-lt"/>
              </a:rPr>
              <a:t>These </a:t>
            </a:r>
            <a:r>
              <a:rPr lang="en-US" altLang="en-US" sz="1000" b="1" dirty="0">
                <a:solidFill>
                  <a:schemeClr val="tx1"/>
                </a:solidFill>
                <a:latin typeface="+mn-lt"/>
              </a:rPr>
              <a:t>Labour Market Information (LMI) to Career Management Information (CMI) slides offer an LMI Toolkit to help you find and interpret Evidence that can enhance Careers Information, Advice and Guidance (CIAG) delivery. </a:t>
            </a:r>
            <a:br>
              <a:rPr lang="en-US" altLang="en-US" sz="1000" dirty="0">
                <a:solidFill>
                  <a:schemeClr val="tx1"/>
                </a:solidFill>
                <a:latin typeface="+mn-lt"/>
              </a:rPr>
            </a:br>
            <a:endParaRPr lang="en-US" altLang="en-US" sz="1000" dirty="0">
              <a:solidFill>
                <a:schemeClr val="tx1"/>
              </a:solidFill>
              <a:latin typeface="+mn-lt"/>
            </a:endParaRPr>
          </a:p>
          <a:p>
            <a:r>
              <a:rPr lang="en-US" altLang="en-US" sz="1000" b="1" i="0" dirty="0">
                <a:solidFill>
                  <a:schemeClr val="tx1"/>
                </a:solidFill>
                <a:latin typeface="+mn-lt"/>
              </a:rPr>
              <a:t>IT IS IMPORTANT TO READ ALONG WITH THE NOTES.</a:t>
            </a:r>
          </a:p>
          <a:p>
            <a:endParaRPr lang="en-US" altLang="en-US" sz="1000" dirty="0">
              <a:solidFill>
                <a:schemeClr val="tx1"/>
              </a:solidFill>
              <a:latin typeface="+mn-lt"/>
            </a:endParaRPr>
          </a:p>
          <a:p>
            <a:r>
              <a:rPr lang="en-US" altLang="en-US" sz="1000" b="1" dirty="0">
                <a:solidFill>
                  <a:schemeClr val="tx1"/>
                </a:solidFill>
                <a:latin typeface="+mn-lt"/>
              </a:rPr>
              <a:t>PLEASE DOWNLOAD </a:t>
            </a:r>
            <a:r>
              <a:rPr lang="en-US" altLang="en-US" sz="1000" dirty="0">
                <a:solidFill>
                  <a:schemeClr val="tx1"/>
                </a:solidFill>
                <a:latin typeface="+mn-lt"/>
              </a:rPr>
              <a:t>any useful slides and use the ‘</a:t>
            </a:r>
            <a:r>
              <a:rPr lang="en-US" altLang="en-US" sz="1000" b="1" dirty="0">
                <a:solidFill>
                  <a:schemeClr val="tx1"/>
                </a:solidFill>
                <a:latin typeface="+mn-lt"/>
              </a:rPr>
              <a:t>SOURCE’</a:t>
            </a:r>
            <a:r>
              <a:rPr lang="en-US" altLang="en-US" sz="1000" dirty="0">
                <a:solidFill>
                  <a:schemeClr val="tx1"/>
                </a:solidFill>
                <a:latin typeface="+mn-lt"/>
              </a:rPr>
              <a:t> in the notes to find additional data. You can use the existing slide as a template adding local information </a:t>
            </a:r>
            <a:r>
              <a:rPr lang="en-US" altLang="en-US" sz="1000" u="sng" dirty="0">
                <a:solidFill>
                  <a:schemeClr val="tx1"/>
                </a:solidFill>
                <a:latin typeface="+mn-lt"/>
              </a:rPr>
              <a:t>or</a:t>
            </a:r>
            <a:r>
              <a:rPr lang="en-US" altLang="en-US" sz="1000" dirty="0">
                <a:solidFill>
                  <a:schemeClr val="tx1"/>
                </a:solidFill>
                <a:latin typeface="+mn-lt"/>
              </a:rPr>
              <a:t> create your own design, using data from </a:t>
            </a:r>
            <a:r>
              <a:rPr lang="en-US" altLang="en-US" sz="1000" u="sng" dirty="0">
                <a:solidFill>
                  <a:schemeClr val="tx1"/>
                </a:solidFill>
                <a:latin typeface="+mn-lt"/>
              </a:rPr>
              <a:t>trusted</a:t>
            </a:r>
            <a:r>
              <a:rPr lang="en-US" altLang="en-US" sz="1000" u="none" dirty="0">
                <a:solidFill>
                  <a:schemeClr val="tx1"/>
                </a:solidFill>
                <a:latin typeface="+mn-lt"/>
              </a:rPr>
              <a:t> </a:t>
            </a:r>
            <a:r>
              <a:rPr lang="en-US" altLang="en-US" sz="1000" dirty="0">
                <a:solidFill>
                  <a:schemeClr val="tx1"/>
                </a:solidFill>
                <a:latin typeface="+mn-lt"/>
              </a:rPr>
              <a:t>sources such as the SDS Data Matrix. </a:t>
            </a:r>
            <a:br>
              <a:rPr lang="en-US" altLang="en-US" sz="1000" dirty="0">
                <a:solidFill>
                  <a:schemeClr val="tx1"/>
                </a:solidFill>
                <a:latin typeface="+mn-lt"/>
              </a:rPr>
            </a:br>
            <a:endParaRPr lang="en-GB" dirty="0"/>
          </a:p>
        </p:txBody>
      </p:sp>
      <p:sp>
        <p:nvSpPr>
          <p:cNvPr id="4" name="Slide Number Placeholder 3"/>
          <p:cNvSpPr>
            <a:spLocks noGrp="1"/>
          </p:cNvSpPr>
          <p:nvPr>
            <p:ph type="sldNum" sz="quarter" idx="10"/>
          </p:nvPr>
        </p:nvSpPr>
        <p:spPr/>
        <p:txBody>
          <a:bodyPr/>
          <a:lstStyle/>
          <a:p>
            <a:fld id="{A68A168A-0AB5-7249-9EA0-71F7DF5A0CDF}" type="slidenum">
              <a:rPr lang="en-US" smtClean="0"/>
              <a:t>1</a:t>
            </a:fld>
            <a:endParaRPr lang="en-US" dirty="0"/>
          </a:p>
        </p:txBody>
      </p:sp>
    </p:spTree>
    <p:extLst>
      <p:ext uri="{BB962C8B-B14F-4D97-AF65-F5344CB8AC3E}">
        <p14:creationId xmlns:p14="http://schemas.microsoft.com/office/powerpoint/2010/main" val="22129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Skills shortages can be heightened due to strategic drivers in the labour market. These strategic drivers can be political, such as the implications of BREXIT and new immigration policy, and tend to have a greater impact on regions and sectors where there is a reliance on labour from individuals from other countries. </a:t>
            </a:r>
          </a:p>
          <a:p>
            <a:endParaRPr lang="en-GB" b="1" dirty="0"/>
          </a:p>
          <a:p>
            <a:r>
              <a:rPr lang="en-GB" b="1" dirty="0"/>
              <a:t>SOURCES: </a:t>
            </a:r>
          </a:p>
          <a:p>
            <a:r>
              <a:rPr lang="en-GB" b="1" dirty="0"/>
              <a:t>Scottish Government (2020), Shortage occupation list 2020: call for evidence – our response, available online at: </a:t>
            </a:r>
            <a:r>
              <a:rPr lang="en-GB" dirty="0"/>
              <a:t>https://www.gov.scot/publications/scottish-government-response-migration-advisory-committee-2019-20-call-evidence-shortage-occupation-list/pages/3/</a:t>
            </a:r>
          </a:p>
          <a:p>
            <a:r>
              <a:rPr lang="en-GB" b="1" dirty="0"/>
              <a:t>National Records of Scotland (2021), Population by Country of Birth and Nationality, available online at</a:t>
            </a:r>
            <a:r>
              <a:rPr lang="en-GB" dirty="0"/>
              <a:t>: https://www.nrscotland.gov.uk/statistics-and-data/statistics/statistics-by-theme/population/population-estimates/population-by-country-of-birth-and-nationality</a:t>
            </a:r>
          </a:p>
        </p:txBody>
      </p:sp>
      <p:sp>
        <p:nvSpPr>
          <p:cNvPr id="4" name="Slide Number Placeholder 3"/>
          <p:cNvSpPr>
            <a:spLocks noGrp="1"/>
          </p:cNvSpPr>
          <p:nvPr>
            <p:ph type="sldNum" sz="quarter" idx="5"/>
          </p:nvPr>
        </p:nvSpPr>
        <p:spPr/>
        <p:txBody>
          <a:bodyPr/>
          <a:lstStyle/>
          <a:p>
            <a:fld id="{D527C7F1-37BE-4529-BBD8-12EBB4E7D718}" type="slidenum">
              <a:rPr lang="en-GB" smtClean="0"/>
              <a:t>11</a:t>
            </a:fld>
            <a:endParaRPr lang="en-GB"/>
          </a:p>
        </p:txBody>
      </p:sp>
    </p:spTree>
    <p:extLst>
      <p:ext uri="{BB962C8B-B14F-4D97-AF65-F5344CB8AC3E}">
        <p14:creationId xmlns:p14="http://schemas.microsoft.com/office/powerpoint/2010/main" val="127716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t>SCOTTISH &amp; EAST REGION DATA To stay competitive you need a workforce with the right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SKILLS GAP: </a:t>
            </a:r>
            <a:r>
              <a:rPr lang="en-US" sz="1200" b="0" i="0" kern="1200" dirty="0">
                <a:solidFill>
                  <a:schemeClr val="tx1"/>
                </a:solidFill>
                <a:effectLst/>
                <a:latin typeface="Arial" panose="020B0604020202020204" pitchFamily="34" charset="0"/>
                <a:ea typeface="+mn-ea"/>
                <a:cs typeface="Arial" panose="020B0604020202020204" pitchFamily="34" charset="0"/>
              </a:rPr>
              <a:t>a problem with existing employees not having some key skills the business needs. Often caused by Skills Shortages – unable to recruit people with the skills needed - or changing business needs, e.g. introduce new technology, staff need Upskilled.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kern="1200" dirty="0">
                <a:solidFill>
                  <a:schemeClr val="tx1"/>
                </a:solidFill>
                <a:effectLst/>
                <a:latin typeface="Arial" panose="020B0604020202020204" pitchFamily="34" charset="0"/>
                <a:ea typeface="+mn-ea"/>
                <a:cs typeface="Arial" panose="020B0604020202020204" pitchFamily="34" charset="0"/>
              </a:rPr>
              <a:t>Skills Gaps can appear at any level in a businesses, but the impact of a Gap can vary. </a:t>
            </a:r>
            <a:r>
              <a:rPr lang="en-US" sz="1050" b="0" i="0" kern="1200" dirty="0">
                <a:solidFill>
                  <a:schemeClr val="tx1"/>
                </a:solidFill>
                <a:effectLst/>
                <a:latin typeface="Arial" panose="020B0604020202020204" pitchFamily="34" charset="0"/>
                <a:ea typeface="+mn-ea"/>
                <a:cs typeface="Arial" panose="020B0604020202020204" pitchFamily="34" charset="0"/>
              </a:rPr>
              <a:t>The Data matrix shows, skills gaps at different level and by industry sector, those sectors that have above average Skills Gaps may need clever recruitment and upskill plans. Some sectors have skills gaps at more than one level. While there are often more skills gaps at the Labour level, Higher Skills Gaps cause problems as this is usually the level that recruitment and upskilling plans are put in motion.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One of the solutions to Skills Gaps has been recruitment of non-UK nationals. </a:t>
            </a:r>
            <a:r>
              <a:rPr lang="en-GB" sz="1200" b="0" dirty="0"/>
              <a:t>The 2017 Employer Skills Survey identified that </a:t>
            </a:r>
            <a:r>
              <a:rPr lang="en-US" altLang="en-US" sz="1200" dirty="0">
                <a:solidFill>
                  <a:srgbClr val="333333"/>
                </a:solidFill>
                <a:latin typeface="Roboto"/>
              </a:rPr>
              <a:t>89% of Scottish employers tried to recruit non-UK nationals in ‘hard to fill’ vacancies and 93% of those trying to address skills gaps looked to EU nationals. Industries and regions that are heavily dependent on non-UK employment may be heavily impacted by Brexit.</a:t>
            </a:r>
          </a:p>
          <a:p>
            <a:endParaRPr lang="en-GB" sz="700" b="1" dirty="0"/>
          </a:p>
          <a:p>
            <a:endParaRPr lang="en-GB"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dirty="0"/>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t>Data Matrix (2020) Skills Gaps, available online at: </a:t>
            </a:r>
            <a:r>
              <a:rPr lang="en-GB" sz="1050" b="0" dirty="0">
                <a:hlinkClick r:id="rId3"/>
              </a:rPr>
              <a:t>https://www.skillsdevelopmentscotland.co.uk/what-we-do/skills-planning/regional-skills-assessments/</a:t>
            </a:r>
            <a:r>
              <a:rPr lang="en-GB" sz="105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Arial" panose="020B0604020202020204" pitchFamily="34" charset="0"/>
                <a:ea typeface="+mn-ea"/>
                <a:cs typeface="Arial" panose="020B0604020202020204" pitchFamily="34" charset="0"/>
              </a:rPr>
              <a:t>Data Matrix 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kern="1200" dirty="0">
                <a:solidFill>
                  <a:schemeClr val="tx1"/>
                </a:solidFill>
                <a:effectLst/>
                <a:latin typeface="Arial" panose="020B0604020202020204" pitchFamily="34" charset="0"/>
                <a:ea typeface="+mn-ea"/>
                <a:cs typeface="Arial" panose="020B0604020202020204" pitchFamily="34" charset="0"/>
              </a:rPr>
              <a:t>‘Primary sector &amp; utilities’ covers the major industries of agriculture, mining and quarrying, electricity, gas and water supply as well as sewerage and waste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i="0" kern="1200" dirty="0">
                <a:solidFill>
                  <a:schemeClr val="tx1"/>
                </a:solidFill>
                <a:effectLst/>
                <a:latin typeface="Arial" panose="020B0604020202020204" pitchFamily="34" charset="0"/>
                <a:ea typeface="+mn-ea"/>
                <a:cs typeface="Arial" panose="020B0604020202020204" pitchFamily="34" charset="0"/>
              </a:rPr>
              <a:t>To find Job Examples for each sector use </a:t>
            </a:r>
            <a:r>
              <a:rPr lang="en-GB" sz="1100" b="0" dirty="0"/>
              <a:t>ONS Occupational Classification Tool </a:t>
            </a:r>
            <a:r>
              <a:rPr lang="en-GB" sz="1050" b="0" dirty="0">
                <a:hlinkClick r:id="rId4"/>
              </a:rPr>
              <a:t>https://onsdigital.github.io/dp-classification-tools/standard-occupational-classification/ONS_SOC_occupation_coding_tool.html</a:t>
            </a:r>
            <a:r>
              <a:rPr lang="en-GB" sz="1100" b="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0" dirty="0"/>
              <a:t>Sector Spotlight: Health and Social Care insight sourced from research commissioned by Skills Development Scotland.</a:t>
            </a:r>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12</a:t>
            </a:fld>
            <a:endParaRPr lang="en-GB"/>
          </a:p>
        </p:txBody>
      </p:sp>
    </p:spTree>
    <p:extLst>
      <p:ext uri="{BB962C8B-B14F-4D97-AF65-F5344CB8AC3E}">
        <p14:creationId xmlns:p14="http://schemas.microsoft.com/office/powerpoint/2010/main" val="173309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Arial" panose="020B0604020202020204" pitchFamily="34" charset="0"/>
                <a:ea typeface="+mn-ea"/>
                <a:cs typeface="Arial" panose="020B0604020202020204" pitchFamily="34" charset="0"/>
              </a:rPr>
              <a:t>SKILLS UNDERUTILISATION: </a:t>
            </a:r>
            <a:r>
              <a:rPr lang="en-GB" sz="1200" u="none" kern="1200" dirty="0">
                <a:solidFill>
                  <a:schemeClr val="tx1"/>
                </a:solidFill>
                <a:effectLst/>
                <a:latin typeface="Arial" panose="020B0604020202020204" pitchFamily="34" charset="0"/>
                <a:ea typeface="+mn-ea"/>
                <a:cs typeface="Arial" panose="020B0604020202020204" pitchFamily="34" charset="0"/>
              </a:rPr>
              <a:t>workers who have higher skills than required for their current role or that are in roles that do not require the use of their core skills </a:t>
            </a:r>
            <a:r>
              <a:rPr lang="en-GB" sz="1200" kern="1200" dirty="0">
                <a:solidFill>
                  <a:schemeClr val="tx1"/>
                </a:solidFill>
                <a:effectLst/>
                <a:latin typeface="Arial" panose="020B0604020202020204" pitchFamily="34" charset="0"/>
                <a:ea typeface="+mn-ea"/>
                <a:cs typeface="Arial" panose="020B0604020202020204" pitchFamily="34" charset="0"/>
              </a:rPr>
              <a:t>on a regular basis (e.g. energy sector professional in a management role outside that sector</a:t>
            </a:r>
            <a:r>
              <a:rPr lang="en-GB" sz="1200" u="none" kern="1200" dirty="0">
                <a:solidFill>
                  <a:schemeClr val="tx1"/>
                </a:solidFill>
                <a:effectLst/>
                <a:latin typeface="Arial" panose="020B0604020202020204" pitchFamily="34" charset="0"/>
                <a:ea typeface="+mn-ea"/>
                <a:cs typeface="Arial" panose="020B0604020202020204" pitchFamily="34" charset="0"/>
              </a:rPr>
              <a:t>).</a:t>
            </a:r>
            <a:r>
              <a:rPr lang="en-GB" sz="1200" b="0" u="none"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7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Recruitment and skills challenges are likely to be an ongoing feature of the Scottish labour market. However, </a:t>
            </a:r>
            <a:r>
              <a:rPr lang="en-GB" sz="1200" b="0" dirty="0"/>
              <a:t>In some case the solution to Skills Gaps and Shortages may already exist within the workforce. Employees are one of the main costs within businesses, to have people with skills and abilities that could benefit the business but that are not being used is costly. If employers can tap into this resource, they can potentially improve productivity and ensure staff feel more motivated and satisfied. </a:t>
            </a:r>
            <a:r>
              <a:rPr lang="en-US" sz="1200" b="0" i="0" dirty="0"/>
              <a:t>Skills Investment Plans (SIP’s) highlight Skills Gaps and Underutilisation and how this may be addressed through multiple initiatives.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EXAMPLE, BORDERS - you can get further detail from the Data Matrix such as:</a:t>
            </a:r>
            <a:endParaRPr lang="en-US"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Over a third of Scottish and Borders employers (35%) reported that they had underutilised employees. Despite the Borders having a larger percentage of underutilised workers (11% in the Border compare to Scotland 9%) only 56% of employers anticipated a need to upskill employees (Scottish average of 69%). Almost three quarters of employers were looking to increase Operational Skills (16% average) and were less interested in Digital and Complex Analytical Skills than average.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50" b="1" dirty="0">
                <a:ea typeface="Geneva"/>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050" b="0" dirty="0">
                <a:ea typeface="Geneva"/>
              </a:rPr>
              <a:t>SDS Data Matrix (2018) Skills Mismatch, Skills Under-utilisation &amp; Upskilling, available online at:  </a:t>
            </a:r>
            <a:r>
              <a:rPr lang="en-GB" sz="1050" dirty="0">
                <a:hlinkClick r:id="rId3"/>
              </a:rPr>
              <a:t>https://www.skillsdevelopmentscotland.co.uk/what-we-do/skills-planning/regional-skills-assessments/</a:t>
            </a:r>
            <a:r>
              <a:rPr lang="en-GB" sz="105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Scottish Government (2019) </a:t>
            </a:r>
            <a:r>
              <a:rPr lang="en-US" sz="1400" dirty="0">
                <a:latin typeface="Arial" panose="020B0604020202020204" pitchFamily="34" charset="0"/>
                <a:cs typeface="Arial" panose="020B0604020202020204" pitchFamily="34" charset="0"/>
              </a:rPr>
              <a:t>Shortage occupation list 2018: call for evidence - our response, available online at, </a:t>
            </a:r>
            <a:r>
              <a:rPr lang="en-GB" sz="1200" dirty="0">
                <a:hlinkClick r:id="rId4"/>
              </a:rPr>
              <a:t>https://www.gov.scot/publications/scottish-government-response-migration-advisory-committee-2018-19-call-evidence-shortage-occupation-list/pages/4/</a:t>
            </a:r>
            <a:r>
              <a:rPr lang="en-GB" sz="1200" dirty="0"/>
              <a:t> </a:t>
            </a:r>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13</a:t>
            </a:fld>
            <a:endParaRPr lang="en-GB"/>
          </a:p>
        </p:txBody>
      </p:sp>
    </p:spTree>
    <p:extLst>
      <p:ext uri="{BB962C8B-B14F-4D97-AF65-F5344CB8AC3E}">
        <p14:creationId xmlns:p14="http://schemas.microsoft.com/office/powerpoint/2010/main" val="228212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also use </a:t>
            </a:r>
            <a:r>
              <a:rPr lang="en-GB" b="1" dirty="0"/>
              <a:t>job vacancy data from tools such as ‘Burning Glass Technologies</a:t>
            </a:r>
            <a:r>
              <a:rPr lang="en-GB" dirty="0"/>
              <a:t>’ to identify existing opportunities in the labour market. Tools such as Burning Glass prove invaluable when trying to measure changes in the labour market due to external shocks, such as COVID-19. Real time data tools provide timely insight into the changes in the labour market, however do come with their own caveats. For example, Burning Glass can only identify job postings online and not those that are posted on internal employer websites. </a:t>
            </a:r>
          </a:p>
          <a:p>
            <a:endParaRPr lang="en-GB" dirty="0"/>
          </a:p>
          <a:p>
            <a:r>
              <a:rPr lang="en-GB" dirty="0"/>
              <a:t>The COVID-19 pandemic left many people facing redundancy or unemployment. We can use job posting data to identify where alternative opportunities are within the labour market and encourage people to reskill or upskill in order to allow them to access existing employment opportunities. The slide above provides a break down of regional opportunities and the top 3 in demand specialised skills across a percentage of the job postings.</a:t>
            </a:r>
          </a:p>
          <a:p>
            <a:endParaRPr lang="en-GB" dirty="0"/>
          </a:p>
          <a:p>
            <a:r>
              <a:rPr lang="en-GB" dirty="0"/>
              <a:t>Sources: </a:t>
            </a:r>
          </a:p>
          <a:p>
            <a:r>
              <a:rPr lang="en-GB" b="1" dirty="0"/>
              <a:t>Skills Development Scotland (2021) Regional Skills Assessments: Edinburgh and South East City Deal, available online</a:t>
            </a:r>
            <a:r>
              <a:rPr lang="en-GB" dirty="0"/>
              <a:t>: </a:t>
            </a:r>
            <a:r>
              <a:rPr lang="en-GB" u="sng" dirty="0"/>
              <a:t>https://www.skillsdevelopmentscotland.co.uk/what-we-do/skills-planning-alignment/regional-skills-assessments/</a:t>
            </a:r>
          </a:p>
          <a:p>
            <a:r>
              <a:rPr lang="en-GB" b="1" u="none" dirty="0"/>
              <a:t>Department for Education (2018) Employer Skills Survey 2017: Scotland Toolkit, available online: </a:t>
            </a:r>
            <a:r>
              <a:rPr lang="en-GB" u="sng" dirty="0"/>
              <a:t>https://www.gov.uk/government/publications/employer-skills-survey-2017-scotland-toolkit </a:t>
            </a:r>
          </a:p>
          <a:p>
            <a:endParaRPr lang="en-GB" dirty="0"/>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14</a:t>
            </a:fld>
            <a:endParaRPr lang="en-GB"/>
          </a:p>
        </p:txBody>
      </p:sp>
    </p:spTree>
    <p:extLst>
      <p:ext uri="{BB962C8B-B14F-4D97-AF65-F5344CB8AC3E}">
        <p14:creationId xmlns:p14="http://schemas.microsoft.com/office/powerpoint/2010/main" val="1320400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Emerging opportunities identified through SDS Oxford Economics analysis and stakeholder consultation. </a:t>
            </a:r>
          </a:p>
        </p:txBody>
      </p:sp>
      <p:sp>
        <p:nvSpPr>
          <p:cNvPr id="4" name="Slide Number Placeholder 3"/>
          <p:cNvSpPr>
            <a:spLocks noGrp="1"/>
          </p:cNvSpPr>
          <p:nvPr>
            <p:ph type="sldNum" sz="quarter" idx="5"/>
          </p:nvPr>
        </p:nvSpPr>
        <p:spPr/>
        <p:txBody>
          <a:bodyPr/>
          <a:lstStyle/>
          <a:p>
            <a:fld id="{D527C7F1-37BE-4529-BBD8-12EBB4E7D718}" type="slidenum">
              <a:rPr lang="en-GB" smtClean="0"/>
              <a:t>15</a:t>
            </a:fld>
            <a:endParaRPr lang="en-GB"/>
          </a:p>
        </p:txBody>
      </p:sp>
    </p:spTree>
    <p:extLst>
      <p:ext uri="{BB962C8B-B14F-4D97-AF65-F5344CB8AC3E}">
        <p14:creationId xmlns:p14="http://schemas.microsoft.com/office/powerpoint/2010/main" val="81096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Emerging opportunities identified through SDS Oxford Economics analysis and stakeholder consultation. </a:t>
            </a:r>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16</a:t>
            </a:fld>
            <a:endParaRPr lang="en-GB"/>
          </a:p>
        </p:txBody>
      </p:sp>
    </p:spTree>
    <p:extLst>
      <p:ext uri="{BB962C8B-B14F-4D97-AF65-F5344CB8AC3E}">
        <p14:creationId xmlns:p14="http://schemas.microsoft.com/office/powerpoint/2010/main" val="2608483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Sources: </a:t>
            </a:r>
          </a:p>
          <a:p>
            <a:r>
              <a:rPr lang="en-GB" b="1" dirty="0"/>
              <a:t>Skills Development Scotland (2018), Skills 4.0: A skills model to drive Scotland’s future, available online: </a:t>
            </a:r>
            <a:r>
              <a:rPr lang="en-GB" b="0" u="sng" dirty="0"/>
              <a:t>https://www.skillsdevelopmentscotland.co.uk/media/44684/skills-40_a-skills-model.pdf</a:t>
            </a:r>
          </a:p>
        </p:txBody>
      </p:sp>
      <p:sp>
        <p:nvSpPr>
          <p:cNvPr id="4" name="Slide Number Placeholder 3"/>
          <p:cNvSpPr>
            <a:spLocks noGrp="1"/>
          </p:cNvSpPr>
          <p:nvPr>
            <p:ph type="sldNum" sz="quarter" idx="5"/>
          </p:nvPr>
        </p:nvSpPr>
        <p:spPr/>
        <p:txBody>
          <a:bodyPr/>
          <a:lstStyle/>
          <a:p>
            <a:fld id="{D527C7F1-37BE-4529-BBD8-12EBB4E7D718}" type="slidenum">
              <a:rPr lang="en-GB" smtClean="0"/>
              <a:t>17</a:t>
            </a:fld>
            <a:endParaRPr lang="en-GB"/>
          </a:p>
        </p:txBody>
      </p:sp>
    </p:spTree>
    <p:extLst>
      <p:ext uri="{BB962C8B-B14F-4D97-AF65-F5344CB8AC3E}">
        <p14:creationId xmlns:p14="http://schemas.microsoft.com/office/powerpoint/2010/main" val="172278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t>UPSKILLING – both </a:t>
            </a:r>
            <a:r>
              <a:rPr lang="en-US" sz="1200" b="1" dirty="0">
                <a:solidFill>
                  <a:srgbClr val="222222"/>
                </a:solidFill>
                <a:latin typeface="Arial" panose="020B0604020202020204" pitchFamily="34" charset="0"/>
              </a:rPr>
              <a:t>recruitment and Upskilling must be well planned and aligned to local Supply to be effective.</a:t>
            </a:r>
            <a:endParaRPr lang="en-US" sz="1200" b="1" i="0" kern="1200" dirty="0">
              <a:solidFill>
                <a:schemeClr val="tx1"/>
              </a:solidFill>
              <a:effectLst/>
              <a:latin typeface="Arial" panose="020B0604020202020204" pitchFamily="34" charset="0"/>
              <a:ea typeface="+mn-ea"/>
              <a:cs typeface="Arial" panose="020B0604020202020204" pitchFamily="34" charset="0"/>
            </a:endParaRPr>
          </a:p>
          <a:p>
            <a:endParaRPr lang="en-US" sz="700" b="0" i="0" kern="1200" dirty="0">
              <a:solidFill>
                <a:schemeClr val="tx1"/>
              </a:solidFill>
              <a:effectLst/>
              <a:latin typeface="Arial" panose="020B0604020202020204" pitchFamily="34" charset="0"/>
              <a:ea typeface="+mn-ea"/>
              <a:cs typeface="Arial" panose="020B0604020202020204" pitchFamily="34" charset="0"/>
            </a:endParaRPr>
          </a:p>
          <a:p>
            <a:r>
              <a:rPr lang="en-US" sz="1050" b="0" i="0" kern="1200" dirty="0">
                <a:solidFill>
                  <a:schemeClr val="tx1"/>
                </a:solidFill>
                <a:effectLst/>
                <a:latin typeface="Arial" panose="020B0604020202020204" pitchFamily="34" charset="0"/>
                <a:ea typeface="+mn-ea"/>
                <a:cs typeface="Arial" panose="020B0604020202020204" pitchFamily="34" charset="0"/>
              </a:rPr>
              <a:t>To deal with current and coming change employers need to ensure staff have:</a:t>
            </a:r>
          </a:p>
          <a:p>
            <a:pPr marL="171450" indent="-171450">
              <a:buFont typeface="Arial" panose="020B0604020202020204" pitchFamily="34" charset="0"/>
              <a:buChar char="•"/>
            </a:pPr>
            <a:r>
              <a:rPr lang="en-US" sz="1050" b="1" i="0" kern="1200" dirty="0">
                <a:solidFill>
                  <a:schemeClr val="tx1"/>
                </a:solidFill>
                <a:effectLst/>
                <a:latin typeface="Arial" panose="020B0604020202020204" pitchFamily="34" charset="0"/>
                <a:ea typeface="+mn-ea"/>
                <a:cs typeface="Arial" panose="020B0604020202020204" pitchFamily="34" charset="0"/>
              </a:rPr>
              <a:t>Analytical Skills</a:t>
            </a:r>
            <a:r>
              <a:rPr lang="en-US" sz="1050" b="0" i="0" kern="1200" dirty="0">
                <a:solidFill>
                  <a:schemeClr val="tx1"/>
                </a:solidFill>
                <a:effectLst/>
                <a:latin typeface="Arial" panose="020B0604020202020204" pitchFamily="34" charset="0"/>
                <a:ea typeface="+mn-ea"/>
                <a:cs typeface="Arial" panose="020B0604020202020204" pitchFamily="34" charset="0"/>
              </a:rPr>
              <a:t>, the ability to visualize, gather information, articulate, analyze, solve complex  problems and make decisions. </a:t>
            </a:r>
          </a:p>
          <a:p>
            <a:pPr marL="171450" indent="-171450">
              <a:buFont typeface="Arial" panose="020B0604020202020204" pitchFamily="34" charset="0"/>
              <a:buChar char="•"/>
            </a:pPr>
            <a:r>
              <a:rPr lang="en-US" sz="1050" b="1" i="0" kern="1200" dirty="0">
                <a:solidFill>
                  <a:schemeClr val="tx1"/>
                </a:solidFill>
                <a:effectLst/>
                <a:latin typeface="Arial" panose="020B0604020202020204" pitchFamily="34" charset="0"/>
                <a:ea typeface="+mn-ea"/>
                <a:cs typeface="Arial" panose="020B0604020202020204" pitchFamily="34" charset="0"/>
              </a:rPr>
              <a:t>Digital Skills</a:t>
            </a:r>
            <a:r>
              <a:rPr lang="en-US" sz="1050" b="0" i="0" kern="1200" dirty="0">
                <a:solidFill>
                  <a:schemeClr val="tx1"/>
                </a:solidFill>
                <a:effectLst/>
                <a:latin typeface="Arial" panose="020B0604020202020204" pitchFamily="34" charset="0"/>
                <a:ea typeface="+mn-ea"/>
                <a:cs typeface="Arial" panose="020B0604020202020204" pitchFamily="34" charset="0"/>
              </a:rPr>
              <a:t>, the knowledge and ability to determine information needs from digital technology sources, and to appropriately use digital tools and facilities to input, access, organize, integrate and assess digital resources as well as to construct new knowledge, create media expressions and communicate with others. </a:t>
            </a:r>
          </a:p>
          <a:p>
            <a:pPr marL="171450" indent="-171450">
              <a:buFont typeface="Arial" panose="020B0604020202020204" pitchFamily="34" charset="0"/>
              <a:buChar char="•"/>
            </a:pPr>
            <a:r>
              <a:rPr lang="en-US" sz="1050" b="1" i="0" kern="1200" dirty="0">
                <a:solidFill>
                  <a:schemeClr val="tx1"/>
                </a:solidFill>
                <a:effectLst/>
                <a:latin typeface="Arial" panose="020B0604020202020204" pitchFamily="34" charset="0"/>
                <a:ea typeface="+mn-ea"/>
                <a:cs typeface="Arial" panose="020B0604020202020204" pitchFamily="34" charset="0"/>
              </a:rPr>
              <a:t>Operational Skills, </a:t>
            </a:r>
            <a:r>
              <a:rPr lang="en-US" sz="1050" b="0" i="0" kern="1200" dirty="0">
                <a:solidFill>
                  <a:schemeClr val="tx1"/>
                </a:solidFill>
                <a:effectLst/>
                <a:latin typeface="Arial" panose="020B0604020202020204" pitchFamily="34" charset="0"/>
                <a:ea typeface="+mn-ea"/>
                <a:cs typeface="Arial" panose="020B0604020202020204" pitchFamily="34" charset="0"/>
              </a:rPr>
              <a:t>are those that allow a business to function efficiently and effectively, these include: Analytical &amp; Communication Skills; Leadership; Conflict Management; Business Negotiation; Organisation; and Decision-Making.</a:t>
            </a:r>
          </a:p>
          <a:p>
            <a:endParaRPr lang="en-GB" sz="800" b="0" i="0" dirty="0"/>
          </a:p>
          <a:p>
            <a:r>
              <a:rPr lang="en-GB" sz="1200" b="0" i="0" dirty="0"/>
              <a:t>Well planned and executed Upskilling approaches can help enhance an employee's ability to do their job or progress in their career, it also help businesses appear more attractive when recruiting and supports employee retention. There are several sources of support:</a:t>
            </a:r>
          </a:p>
          <a:p>
            <a:pPr marL="171450" indent="-171450" fontAlgn="base">
              <a:buFont typeface="Arial" panose="020B0604020202020204" pitchFamily="34" charset="0"/>
              <a:buChar char="•"/>
            </a:pPr>
            <a:r>
              <a:rPr lang="en-US" sz="1200" b="1" i="0" kern="1200" dirty="0">
                <a:solidFill>
                  <a:schemeClr val="tx1"/>
                </a:solidFill>
                <a:effectLst/>
                <a:latin typeface="Arial" panose="020B0604020202020204" pitchFamily="34" charset="0"/>
                <a:ea typeface="+mn-ea"/>
                <a:cs typeface="Arial" panose="020B0604020202020204" pitchFamily="34" charset="0"/>
              </a:rPr>
              <a:t>Our </a:t>
            </a:r>
            <a:r>
              <a:rPr lang="en-US" sz="1200" b="1" i="0" kern="1200" dirty="0" err="1">
                <a:solidFill>
                  <a:schemeClr val="tx1"/>
                </a:solidFill>
                <a:effectLst/>
                <a:latin typeface="Arial" panose="020B0604020202020204" pitchFamily="34" charset="0"/>
                <a:ea typeface="+mn-ea"/>
                <a:cs typeface="Arial" panose="020B0604020202020204" pitchFamily="34" charset="0"/>
              </a:rPr>
              <a:t>Skillsforce</a:t>
            </a:r>
            <a:r>
              <a:rPr lang="en-US" sz="1200" b="1" i="0" kern="1200" dirty="0">
                <a:solidFill>
                  <a:schemeClr val="tx1"/>
                </a:solidFill>
                <a:effectLst/>
                <a:latin typeface="Arial" panose="020B0604020202020204" pitchFamily="34" charset="0"/>
                <a:ea typeface="+mn-ea"/>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(SDS) helps companies prepare for change and build a skilled and motivated workforce. Skills Investment Planning (SIP’s) provide the information on how Skills can drive growth.</a:t>
            </a:r>
          </a:p>
          <a:p>
            <a:pPr marL="171450" indent="-171450" fontAlgn="base">
              <a:buFont typeface="Arial" panose="020B0604020202020204" pitchFamily="34" charset="0"/>
              <a:buChar char="•"/>
            </a:pPr>
            <a:r>
              <a:rPr lang="en-US" sz="1200" b="1" i="0" kern="1200" dirty="0">
                <a:solidFill>
                  <a:schemeClr val="tx1"/>
                </a:solidFill>
                <a:effectLst/>
                <a:latin typeface="Arial" panose="020B0604020202020204" pitchFamily="34" charset="0"/>
                <a:ea typeface="+mn-ea"/>
                <a:cs typeface="Arial" panose="020B0604020202020204" pitchFamily="34" charset="0"/>
              </a:rPr>
              <a:t>Work-Based Learning, including Apprenticeships,</a:t>
            </a:r>
            <a:r>
              <a:rPr lang="en-US" sz="1200" b="0" i="0" kern="1200" dirty="0">
                <a:solidFill>
                  <a:schemeClr val="tx1"/>
                </a:solidFill>
                <a:effectLst/>
                <a:latin typeface="Arial" panose="020B0604020202020204" pitchFamily="34" charset="0"/>
                <a:ea typeface="+mn-ea"/>
                <a:cs typeface="Arial" panose="020B0604020202020204" pitchFamily="34" charset="0"/>
              </a:rPr>
              <a:t> help employers to develop their workforce - training new staff and upskilling.</a:t>
            </a:r>
          </a:p>
          <a:p>
            <a:pPr marL="171450" indent="-171450" fontAlgn="base">
              <a:buFont typeface="Arial" panose="020B0604020202020204" pitchFamily="34" charset="0"/>
              <a:buChar char="•"/>
            </a:pPr>
            <a:r>
              <a:rPr lang="en-US" sz="1200" b="1" dirty="0"/>
              <a:t>Individual Training Accounts </a:t>
            </a:r>
            <a:r>
              <a:rPr lang="en-US" sz="1200" dirty="0"/>
              <a:t>(ITA’s) up to £200 towards a training course for </a:t>
            </a:r>
            <a:r>
              <a:rPr lang="en-US" sz="1200" b="0" i="0" kern="1200" dirty="0">
                <a:solidFill>
                  <a:schemeClr val="tx1"/>
                </a:solidFill>
                <a:effectLst/>
                <a:latin typeface="Arial" panose="020B0604020202020204" pitchFamily="34" charset="0"/>
                <a:ea typeface="+mn-ea"/>
                <a:cs typeface="Arial" panose="020B0604020202020204" pitchFamily="34" charset="0"/>
              </a:rPr>
              <a:t>those in low paid work looking to progress. </a:t>
            </a:r>
          </a:p>
          <a:p>
            <a:pPr marL="171450" indent="-171450" fontAlgn="base">
              <a:buFont typeface="Arial" panose="020B0604020202020204" pitchFamily="34" charset="0"/>
              <a:buChar char="•"/>
            </a:pPr>
            <a:r>
              <a:rPr lang="en-GB" sz="1200" b="1" i="0" dirty="0"/>
              <a:t>SFC Flexible Workforce Development Fund </a:t>
            </a:r>
            <a:r>
              <a:rPr lang="en-GB" sz="1200" b="0" i="0" dirty="0"/>
              <a:t>(FWDF) </a:t>
            </a:r>
            <a:r>
              <a:rPr lang="en-US" sz="1200" dirty="0"/>
              <a:t>provides employers with flexible training opportunities to support up-skilling or re-skilling of employees. </a:t>
            </a:r>
          </a:p>
          <a:p>
            <a:pPr marL="0" indent="0" fontAlgn="base">
              <a:buFont typeface="Arial" panose="020B0604020202020204" pitchFamily="34" charset="0"/>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br>
              <a:rPr lang="en-US" sz="1200" dirty="0"/>
            </a:br>
            <a:r>
              <a:rPr lang="en-GB" altLang="en-US" sz="1400" b="1" dirty="0">
                <a:ea typeface="Geneva"/>
              </a:rPr>
              <a:t>SOURCES: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altLang="en-US" sz="1400" b="0" dirty="0">
                <a:ea typeface="Geneva"/>
              </a:rPr>
              <a:t>SDS Data Matrix (2020) Skills Underutilisation &amp; Upskilling Topic, available online at: </a:t>
            </a:r>
            <a:r>
              <a:rPr lang="en-GB" sz="1200" dirty="0">
                <a:hlinkClick r:id="rId3"/>
              </a:rPr>
              <a:t>https://www.skillsdevelopmentscotland.co.uk/what-we-do/skills-planning/regional-skills-assessments/</a:t>
            </a:r>
            <a:r>
              <a:rPr lang="en-GB" sz="1200" dirty="0"/>
              <a:t> </a:t>
            </a:r>
            <a:r>
              <a:rPr lang="en-GB" altLang="en-US" sz="1200" b="0" dirty="0">
                <a:ea typeface="Geneva"/>
              </a:rPr>
              <a:t>Notes reference Skills Demand, Occupation Employment Projections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dirty="0"/>
              <a:t>Also see Our </a:t>
            </a:r>
            <a:r>
              <a:rPr lang="en-US" sz="1200" b="0" dirty="0" err="1"/>
              <a:t>Skillsforce</a:t>
            </a:r>
            <a:r>
              <a:rPr lang="en-US" sz="1200" b="0" dirty="0"/>
              <a:t> </a:t>
            </a:r>
            <a:r>
              <a:rPr lang="en-GB" sz="1100" b="0" dirty="0">
                <a:hlinkClick r:id="rId4"/>
              </a:rPr>
              <a:t>https://www.ourskillsforce.co.uk/</a:t>
            </a:r>
            <a:endParaRPr lang="en-GB" sz="1100" b="0" i="0" dirty="0"/>
          </a:p>
          <a:p>
            <a:pPr marL="0" indent="0" fontAlgn="base">
              <a:buFont typeface="Arial" panose="020B0604020202020204" pitchFamily="34" charset="0"/>
              <a:buNone/>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18</a:t>
            </a:fld>
            <a:endParaRPr lang="en-GB"/>
          </a:p>
        </p:txBody>
      </p:sp>
    </p:spTree>
    <p:extLst>
      <p:ext uri="{BB962C8B-B14F-4D97-AF65-F5344CB8AC3E}">
        <p14:creationId xmlns:p14="http://schemas.microsoft.com/office/powerpoint/2010/main" val="280847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8A168A-0AB5-7249-9EA0-71F7DF5A0CDF}" type="slidenum">
              <a:rPr lang="en-US" smtClean="0"/>
              <a:t>3</a:t>
            </a:fld>
            <a:endParaRPr lang="en-US"/>
          </a:p>
        </p:txBody>
      </p:sp>
    </p:spTree>
    <p:extLst>
      <p:ext uri="{BB962C8B-B14F-4D97-AF65-F5344CB8AC3E}">
        <p14:creationId xmlns:p14="http://schemas.microsoft.com/office/powerpoint/2010/main" val="77623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b="1" dirty="0">
                <a:solidFill>
                  <a:schemeClr val="tx1"/>
                </a:solidFill>
                <a:latin typeface="+mn-lt"/>
              </a:rPr>
              <a:t>These </a:t>
            </a:r>
            <a:r>
              <a:rPr lang="en-US" altLang="en-US" sz="1200" b="1" dirty="0">
                <a:solidFill>
                  <a:schemeClr val="tx1"/>
                </a:solidFill>
                <a:latin typeface="+mn-lt"/>
              </a:rPr>
              <a:t>Labour Market Information (LMI) to Career Management Information (CMI) slides operate as an LMI Toolkit for the Edinburgh and South East Scotland City Region to help you find and interpret evidence that can enhance Careers Information, Advice and Guidance (CIAG) delivery. </a:t>
            </a:r>
            <a:endParaRPr lang="en-GB" dirty="0"/>
          </a:p>
          <a:p>
            <a:endParaRPr lang="en-GB" dirty="0"/>
          </a:p>
          <a:p>
            <a:r>
              <a:rPr lang="en-GB" dirty="0"/>
              <a:t>The slide pack will introduce LMI use within the skills planning landscape. The purpose of this slide deck is to provide you with an introduction to the use of LMI and evidence in skills planning and provision, and to support you in your own use of the data and how it informs your everyday practice. </a:t>
            </a:r>
          </a:p>
          <a:p>
            <a:endParaRPr lang="en-GB" dirty="0"/>
          </a:p>
          <a:p>
            <a:r>
              <a:rPr lang="en-GB" dirty="0"/>
              <a:t>The slide deck covers:</a:t>
            </a:r>
          </a:p>
          <a:p>
            <a:endParaRPr lang="en-GB" dirty="0"/>
          </a:p>
          <a:p>
            <a:pPr marL="228600" indent="-228600">
              <a:buFont typeface="+mj-lt"/>
              <a:buAutoNum type="arabicPeriod"/>
            </a:pPr>
            <a:r>
              <a:rPr lang="en-GB" dirty="0"/>
              <a:t>What is Labour Market Information (LMI)?</a:t>
            </a:r>
          </a:p>
          <a:p>
            <a:pPr marL="228600" indent="-228600">
              <a:buFont typeface="+mj-lt"/>
              <a:buAutoNum type="arabicPeriod"/>
            </a:pPr>
            <a:r>
              <a:rPr lang="en-GB" dirty="0"/>
              <a:t>How does LMI translate into Career Management Information (CMI)</a:t>
            </a:r>
          </a:p>
          <a:p>
            <a:pPr marL="228600" indent="-228600">
              <a:buFont typeface="+mj-lt"/>
              <a:buAutoNum type="arabicPeriod"/>
            </a:pPr>
            <a:r>
              <a:rPr lang="en-GB" dirty="0"/>
              <a:t>How can we use LMI to plan for the future?</a:t>
            </a:r>
          </a:p>
          <a:p>
            <a:pPr marL="228600" indent="-228600">
              <a:buFont typeface="+mj-lt"/>
              <a:buAutoNum type="arabicPeriod"/>
            </a:pPr>
            <a:r>
              <a:rPr lang="en-GB" dirty="0"/>
              <a:t>How do we understand skills shortages, gaps and mismatches?</a:t>
            </a:r>
          </a:p>
          <a:p>
            <a:pPr marL="228600" indent="-228600">
              <a:buFont typeface="+mj-lt"/>
              <a:buAutoNum type="arabicPeriod"/>
            </a:pPr>
            <a:r>
              <a:rPr lang="en-GB" dirty="0"/>
              <a:t>What does this mean for employers and wider skills demand?</a:t>
            </a:r>
          </a:p>
          <a:p>
            <a:pPr marL="228600" indent="-228600">
              <a:buFont typeface="+mj-lt"/>
              <a:buAutoNum type="arabicPeriod"/>
            </a:pPr>
            <a:endParaRPr lang="en-GB" dirty="0"/>
          </a:p>
          <a:p>
            <a:pPr marL="0" indent="0">
              <a:buFont typeface="+mj-lt"/>
              <a:buNone/>
            </a:pPr>
            <a:r>
              <a:rPr lang="en-GB" dirty="0"/>
              <a:t>This Toolkit will use data from the Edinburgh and South East of Scotland City Region in the examples. It is important to note that data is update and renewed frequently and so the insight contained within this Toolkit may not be up to date. It is for this reason that you should use Toolkit to develop your understanding so that you can interpret the most up to date LMI available at the linked and recommended sources. </a:t>
            </a:r>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4</a:t>
            </a:fld>
            <a:endParaRPr lang="en-GB"/>
          </a:p>
        </p:txBody>
      </p:sp>
    </p:spTree>
    <p:extLst>
      <p:ext uri="{BB962C8B-B14F-4D97-AF65-F5344CB8AC3E}">
        <p14:creationId xmlns:p14="http://schemas.microsoft.com/office/powerpoint/2010/main" val="63994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Labour Market Information (LMI) </a:t>
            </a:r>
            <a:r>
              <a:rPr lang="en-GB" b="0" dirty="0"/>
              <a:t>can be understood to be either quantitative or qualitative data that is found in tables, spreadsheets, maps, graphs, charts, reports or articles to name a few. This information can be used as evidence to pursue a line of inquiry, to support a rationale or identify issues and problems within the labour market. LMI can then be interpreted and subjected to further analysis to create </a:t>
            </a:r>
            <a:r>
              <a:rPr lang="en-GB" b="1" dirty="0"/>
              <a:t>labour market intelligence, </a:t>
            </a:r>
            <a:r>
              <a:rPr lang="en-GB" b="0" dirty="0"/>
              <a:t>allowing the evidence to be used to make a point or support decision making. </a:t>
            </a:r>
          </a:p>
          <a:p>
            <a:endParaRPr lang="en-GB" b="0" dirty="0"/>
          </a:p>
          <a:p>
            <a:r>
              <a:rPr lang="en-GB" b="0" dirty="0"/>
              <a:t>So researchers, policymakers and others that work to support the skills system can use LMI by </a:t>
            </a:r>
            <a:r>
              <a:rPr lang="en-GB" b="1" dirty="0"/>
              <a:t>interpreting it </a:t>
            </a:r>
            <a:r>
              <a:rPr lang="en-GB" b="0" dirty="0"/>
              <a:t>within a specific context. This slide pack intends to </a:t>
            </a:r>
            <a:r>
              <a:rPr lang="en-GB" b="1" dirty="0"/>
              <a:t>help you to do the same</a:t>
            </a:r>
            <a:r>
              <a:rPr lang="en-GB" b="0" dirty="0"/>
              <a:t>. </a:t>
            </a:r>
          </a:p>
          <a:p>
            <a:endParaRPr lang="en-GB" b="0" dirty="0"/>
          </a:p>
          <a:p>
            <a:r>
              <a:rPr lang="en-GB" b="0" dirty="0"/>
              <a:t>LMI can be categorised into 3 themes: </a:t>
            </a:r>
          </a:p>
          <a:p>
            <a:endParaRPr lang="en-GB" b="0" dirty="0"/>
          </a:p>
          <a:p>
            <a:pPr marL="228600" indent="-228600">
              <a:buFont typeface="+mj-lt"/>
              <a:buAutoNum type="arabicPeriod"/>
            </a:pPr>
            <a:r>
              <a:rPr lang="en-GB" b="0" dirty="0"/>
              <a:t>Skills Supply </a:t>
            </a:r>
          </a:p>
          <a:p>
            <a:pPr marL="228600" indent="-228600">
              <a:buFont typeface="+mj-lt"/>
              <a:buAutoNum type="arabicPeriod"/>
            </a:pPr>
            <a:r>
              <a:rPr lang="en-GB" b="0" dirty="0"/>
              <a:t>Skills Demand; and </a:t>
            </a:r>
          </a:p>
          <a:p>
            <a:pPr marL="228600" indent="-228600">
              <a:buFont typeface="+mj-lt"/>
              <a:buAutoNum type="arabicPeriod"/>
            </a:pPr>
            <a:r>
              <a:rPr lang="en-GB" b="0" dirty="0"/>
              <a:t>Skills Mismatches</a:t>
            </a:r>
          </a:p>
          <a:p>
            <a:pPr marL="228600" indent="-228600">
              <a:buFont typeface="+mj-lt"/>
              <a:buAutoNum type="arabicPeriod"/>
            </a:pPr>
            <a:endParaRPr lang="en-GB" b="0" dirty="0"/>
          </a:p>
          <a:p>
            <a:pPr marL="0" indent="0">
              <a:buFont typeface="+mj-lt"/>
              <a:buNone/>
            </a:pPr>
            <a:r>
              <a:rPr lang="en-GB" b="0" dirty="0"/>
              <a:t>LMI does not only tell us about the structure and composition of the skills system but it can also highlight inequalities that may exist across sectors and regions in relation to specific protected characteristics such as gender, race, ethnicity and disability. </a:t>
            </a:r>
          </a:p>
          <a:p>
            <a:pPr marL="0" indent="0">
              <a:buFont typeface="+mj-lt"/>
              <a:buNone/>
            </a:pPr>
            <a:endParaRPr lang="en-GB" b="0" dirty="0"/>
          </a:p>
          <a:p>
            <a:pPr marL="0" indent="0">
              <a:buFont typeface="+mj-lt"/>
              <a:buNone/>
            </a:pPr>
            <a:r>
              <a:rPr lang="en-GB" b="0" dirty="0"/>
              <a:t>This slide pack we will focus primarily on </a:t>
            </a:r>
            <a:r>
              <a:rPr lang="en-GB" b="1" dirty="0"/>
              <a:t>skills demand and skills mismatches</a:t>
            </a:r>
            <a:r>
              <a:rPr lang="en-GB" b="0" dirty="0"/>
              <a:t>, a further explanation of skills supply and how to make sense of the associated data will be given in the supporting slide pack People and Qualifications – ‘Skills Supply’.</a:t>
            </a:r>
          </a:p>
          <a:p>
            <a:pPr marL="0" indent="0">
              <a:buFont typeface="+mj-lt"/>
              <a:buNone/>
            </a:pPr>
            <a:endParaRPr lang="en-GB" b="0" dirty="0"/>
          </a:p>
          <a:p>
            <a:pPr marL="0" indent="0">
              <a:buFont typeface="+mj-lt"/>
              <a:buNone/>
            </a:pPr>
            <a:r>
              <a:rPr lang="en-GB" b="1" dirty="0"/>
              <a:t>SOURCE: </a:t>
            </a:r>
          </a:p>
          <a:p>
            <a:pPr marL="0" indent="0">
              <a:buFont typeface="+mj-lt"/>
              <a:buNone/>
            </a:pPr>
            <a:r>
              <a:rPr lang="en-GB" b="1" dirty="0"/>
              <a:t>Scottish Government (2012) The Scottish Labour Market Information (LMI) Framework</a:t>
            </a:r>
            <a:endParaRPr lang="en-GB" b="0" dirty="0"/>
          </a:p>
          <a:p>
            <a:pPr marL="0" indent="0">
              <a:buFont typeface="+mj-lt"/>
              <a:buNone/>
            </a:pPr>
            <a:r>
              <a:rPr lang="en-GB" b="0" dirty="0"/>
              <a:t>Skills Supply, Skills Demand and Skills Mismatches breakdown sourced </a:t>
            </a:r>
            <a:r>
              <a:rPr lang="en-GB" b="1" dirty="0"/>
              <a:t>from Regional Skills Assessment Data Matrix, available online at:  </a:t>
            </a:r>
            <a:r>
              <a:rPr lang="en-GB" sz="1200" dirty="0">
                <a:hlinkClick r:id="rId3"/>
              </a:rPr>
              <a:t>https://www.skillsdevelopmentscotland.co.uk/what-we-do/skills-planning/regional-skills-assessments/</a:t>
            </a:r>
            <a:r>
              <a:rPr lang="en-GB" sz="1200" dirty="0"/>
              <a:t> </a:t>
            </a:r>
            <a:endParaRPr lang="en-GB" b="0" dirty="0"/>
          </a:p>
          <a:p>
            <a:pPr marL="0" indent="0">
              <a:buFont typeface="+mj-lt"/>
              <a:buNone/>
            </a:pPr>
            <a:endParaRPr lang="en-GB" b="1" dirty="0"/>
          </a:p>
          <a:p>
            <a:pPr marL="0" indent="0">
              <a:buFont typeface="+mj-lt"/>
              <a:buNone/>
            </a:pPr>
            <a:endParaRPr lang="en-GB" b="1" dirty="0"/>
          </a:p>
        </p:txBody>
      </p:sp>
      <p:sp>
        <p:nvSpPr>
          <p:cNvPr id="4" name="Slide Number Placeholder 3"/>
          <p:cNvSpPr>
            <a:spLocks noGrp="1"/>
          </p:cNvSpPr>
          <p:nvPr>
            <p:ph type="sldNum" sz="quarter" idx="5"/>
          </p:nvPr>
        </p:nvSpPr>
        <p:spPr/>
        <p:txBody>
          <a:bodyPr/>
          <a:lstStyle/>
          <a:p>
            <a:fld id="{D527C7F1-37BE-4529-BBD8-12EBB4E7D718}" type="slidenum">
              <a:rPr lang="en-GB" smtClean="0"/>
              <a:t>5</a:t>
            </a:fld>
            <a:endParaRPr lang="en-GB"/>
          </a:p>
        </p:txBody>
      </p:sp>
    </p:spTree>
    <p:extLst>
      <p:ext uri="{BB962C8B-B14F-4D97-AF65-F5344CB8AC3E}">
        <p14:creationId xmlns:p14="http://schemas.microsoft.com/office/powerpoint/2010/main" val="2809752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WHAT IS LMI?</a:t>
            </a:r>
          </a:p>
          <a:p>
            <a:r>
              <a:rPr lang="en-GB" sz="1200" b="1" dirty="0"/>
              <a:t>Overview of factors that </a:t>
            </a:r>
            <a:r>
              <a:rPr lang="en-GB" sz="1200" b="1" u="sng" dirty="0"/>
              <a:t>BOTH</a:t>
            </a:r>
            <a:r>
              <a:rPr lang="en-GB" sz="1200" b="1" dirty="0"/>
              <a:t> make up the structure and workings of the Labour Market and influence it. </a:t>
            </a:r>
            <a:endParaRPr lang="en-GB" sz="1200" b="1"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GLOBAL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The future is unpredictable but global trends, sometimes known as Strategic Drivers, can help us see what is influencing or reshaping our world. Sometimes a global event like COVID-19 may have an impact across all these trends but the strategic remain of central importance despite disruption.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You will be aware of examples of changes, both positive and negative, related to some of these trends. Strategic drivers</a:t>
            </a:r>
            <a:r>
              <a:rPr lang="en-GB" sz="1200" dirty="0"/>
              <a:t> present both challenges and opportunities  i.e. one example of demographic change is an ageing population, this has caused growth in the Health and Social Care sector </a:t>
            </a:r>
            <a:r>
              <a:rPr lang="en-GB" sz="1200" u="sng" dirty="0"/>
              <a:t>but</a:t>
            </a:r>
            <a:r>
              <a:rPr lang="en-GB" sz="1200" dirty="0"/>
              <a:t> is also causing recruitment pressures and concerns over lower numbers of working age people to non-working population.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Education Scotland/SDS Professional Learning, Career Education Standards 3-18: suite of Learning Resources – Learning Resource 2 - Introduction to Labour Market Information </a:t>
            </a:r>
            <a:r>
              <a:rPr lang="en-GB" sz="1200" dirty="0">
                <a:hlinkClick r:id="rId3"/>
              </a:rPr>
              <a:t>https://education.gov.scot/improvement/learning-resources/Career%20Education%20Standard%203-18:%20Suite%20of%20learning%20resources</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Calibri" panose="020F0502020204030204" pitchFamily="34" charset="0"/>
              </a:rPr>
              <a:t>The Future of Skills: Employment in 2030, NESTA, Pearson's group, Oxford Martin School (Sept 2017) </a:t>
            </a:r>
            <a:r>
              <a:rPr lang="en-GB" sz="1200" dirty="0">
                <a:hlinkClick r:id="rId4"/>
              </a:rPr>
              <a:t>https://www.nesta.org.uk/report/the-future-of-skills-trends-impacting-on-us-and-uk-employment-in-2030/</a:t>
            </a:r>
            <a:r>
              <a:rPr lang="en-GB" sz="1200" dirty="0"/>
              <a:t> also, Leadership 2030: Megatrends, World Government Summit video, </a:t>
            </a:r>
            <a:r>
              <a:rPr lang="en-GB" sz="1200" u="sng" dirty="0">
                <a:solidFill>
                  <a:srgbClr val="0000FF"/>
                </a:solidFill>
              </a:rPr>
              <a:t>https://youtu.be/vbl9tWysJM0 </a:t>
            </a:r>
            <a:r>
              <a:rPr lang="en-GB" sz="1200" u="none" dirty="0">
                <a:solidFill>
                  <a:srgbClr val="0000FF"/>
                </a:solidFill>
              </a:rPr>
              <a:t>(4min 36sec)</a:t>
            </a:r>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6</a:t>
            </a:fld>
            <a:endParaRPr lang="en-GB"/>
          </a:p>
        </p:txBody>
      </p:sp>
    </p:spTree>
    <p:extLst>
      <p:ext uri="{BB962C8B-B14F-4D97-AF65-F5344CB8AC3E}">
        <p14:creationId xmlns:p14="http://schemas.microsoft.com/office/powerpoint/2010/main" val="213999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The goal of the LMI Toolkit is to bring together the most relevant LMI data, from both SDS and other trusted sources, in an digestible format.</a:t>
            </a:r>
          </a:p>
          <a:p>
            <a:endParaRPr lang="en-GB" sz="1200" dirty="0"/>
          </a:p>
          <a:p>
            <a:r>
              <a:rPr lang="en-GB" sz="1200" dirty="0"/>
              <a:t>Using LMI for Careers Information, Advice &amp; Guidance is about more than access to valuable data:</a:t>
            </a:r>
          </a:p>
          <a:p>
            <a:pPr marL="171450" indent="-171450">
              <a:buFontTx/>
              <a:buChar char="-"/>
            </a:pPr>
            <a:r>
              <a:rPr lang="en-GB" sz="1200" dirty="0"/>
              <a:t>LMI gives us the evidence we need to help people better understand and navigate the labour market. </a:t>
            </a:r>
          </a:p>
          <a:p>
            <a:pPr marL="171450" indent="-171450">
              <a:buFontTx/>
              <a:buChar char="-"/>
            </a:pPr>
            <a:r>
              <a:rPr lang="en-GB" sz="1200" dirty="0"/>
              <a:t>Combining this with JMI, the local knowledge and experience we gain in our work (and life), allows us to puts that LMI in context</a:t>
            </a:r>
          </a:p>
          <a:p>
            <a:pPr marL="171450" indent="-171450">
              <a:buFontTx/>
              <a:buChar char="-"/>
            </a:pPr>
            <a:r>
              <a:rPr lang="en-GB" sz="1200" dirty="0"/>
              <a:t>When we share LMI that’s relevant to our customers in a way they understand (context) it lets people understand and use LMI to help their career planning – LMI becomes part of their career management toolkit.</a:t>
            </a:r>
          </a:p>
          <a:p>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7</a:t>
            </a:fld>
            <a:endParaRPr lang="en-GB"/>
          </a:p>
        </p:txBody>
      </p:sp>
    </p:spTree>
    <p:extLst>
      <p:ext uri="{BB962C8B-B14F-4D97-AF65-F5344CB8AC3E}">
        <p14:creationId xmlns:p14="http://schemas.microsoft.com/office/powerpoint/2010/main" val="402049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use data forecasts which consider the existing strategic drivers in the labour market (for example the impact of COVID-19) and give an indication of direction of travel. It is important to note that long term forecasts are not exact but do help to give an indication of the potential direction of growth across various measures (e.g. employment, unemployment, job growth).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LMI Evidence can help us </a:t>
            </a:r>
            <a:r>
              <a:rPr lang="en-GB" sz="1200" b="0" dirty="0"/>
              <a:t>understand the current labour market, how it has changed over time and, in some cases, see patterns of change. These patterns allow us to make predictions about the future labour market and </a:t>
            </a:r>
            <a:r>
              <a:rPr lang="en-GB" sz="1200" dirty="0"/>
              <a:t>plan more effectively – building on areas with the potential to grow and developing ways to address issues highlighted in the forecast, such as skills requirements, shortages and gaps. Predictions should always be viewed as a potential direction of travel open to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Please NOTE – </a:t>
            </a:r>
            <a:r>
              <a:rPr lang="en-GB" sz="1200" b="0" dirty="0"/>
              <a:t>SDS only uses reputable data sources and great care is taken when breaking down evidence to show the most accurate LMI picture for the area. </a:t>
            </a:r>
            <a:r>
              <a:rPr lang="en-GB" sz="1200" dirty="0"/>
              <a:t>Some data becomes inaccurate or could breach confidentiality if broken down to far, so SDS data is usually shown at Regional or Local Authority level for this reason. Adding local knowledge and examples - Job Market Information (JMI) - can be vital to put this LMI in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Skills Development Scotland (2021) Regional Skills Assessments: Edinburgh, East and Midlothian, available online at, </a:t>
            </a:r>
            <a:r>
              <a:rPr lang="en-GB" b="0" u="sng" dirty="0"/>
              <a:t>https://www.skillsdevelopmentscotland.co.uk/media/47094/rsa-infographic-edinburgh-east-and-midlothian.pdf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 </a:t>
            </a:r>
            <a:r>
              <a:rPr lang="en-GB" dirty="0"/>
              <a:t>The RSAs for 2021 include forecasts based on short, medium and long term scenarios. This is to reflect COVID-19s immediate impact on the labour market and to show how the labour market is anticipated to respond.</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527C7F1-37BE-4529-BBD8-12EBB4E7D718}" type="slidenum">
              <a:rPr lang="en-GB" smtClean="0"/>
              <a:t>8</a:t>
            </a:fld>
            <a:endParaRPr lang="en-GB"/>
          </a:p>
        </p:txBody>
      </p:sp>
    </p:spTree>
    <p:extLst>
      <p:ext uri="{BB962C8B-B14F-4D97-AF65-F5344CB8AC3E}">
        <p14:creationId xmlns:p14="http://schemas.microsoft.com/office/powerpoint/2010/main" val="3094537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LMI evidence gives us a clearer idea of the type of career skills needed now and forecast to be in demand in the future. From the example given we can see that across Edinburgh, East and Midlothian between 2020 and 2023, wholesale and retail trade, accommodation and food services and administrative and support services are forecast to have the largest growth by industry. It will therefore be important to ensure individuals are encouraged to develop the skills that would allow them to access opportunities in these industries should they require.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It is important to use LMI to develop a coherent understanding of skills demand across the region. This allows us to support people to </a:t>
            </a:r>
            <a:r>
              <a:rPr lang="en-GB" sz="1200" b="0" dirty="0"/>
              <a:t>survive and flourish in a complex and shifting labour market. In light of </a:t>
            </a:r>
            <a:r>
              <a:rPr lang="en-GB" sz="1200" b="1" dirty="0"/>
              <a:t>COVID-19 </a:t>
            </a:r>
            <a:r>
              <a:rPr lang="en-GB" sz="1200" b="0" dirty="0"/>
              <a:t>there will be an increased need for people to develop their transferable skills to allow those who are facing unemployment or who have been made redundant to transition into sectors and occupations that are experiencing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It is also important that we support people to build a skills package that can grow and change throughout life, including flexible, transferable, Meta-skills (also called Future Skills or 21</a:t>
            </a:r>
            <a:r>
              <a:rPr lang="en-GB" sz="1200" b="0" baseline="30000" dirty="0"/>
              <a:t>st</a:t>
            </a:r>
            <a:r>
              <a:rPr lang="en-GB" sz="1200" b="0" dirty="0"/>
              <a:t> Century Skills) such as: </a:t>
            </a:r>
          </a:p>
          <a:p>
            <a:pPr marL="171450" indent="-171450">
              <a:buFont typeface="Arial" panose="020B0604020202020204" pitchFamily="34" charset="0"/>
              <a:buChar char="•"/>
            </a:pPr>
            <a:r>
              <a:rPr lang="en-GB" sz="1200" b="1" dirty="0"/>
              <a:t>Self Management</a:t>
            </a:r>
            <a:r>
              <a:rPr lang="en-GB" sz="1200" b="0" dirty="0"/>
              <a:t>: being able to deal with complexity and adapt, being honest and ethical and actively taking the initiative</a:t>
            </a:r>
          </a:p>
          <a:p>
            <a:pPr marL="171450" indent="-171450">
              <a:buFont typeface="Arial" panose="020B0604020202020204" pitchFamily="34" charset="0"/>
              <a:buChar char="•"/>
            </a:pPr>
            <a:r>
              <a:rPr lang="en-GB" sz="1200" b="1" dirty="0"/>
              <a:t>Social Intelligence</a:t>
            </a:r>
            <a:r>
              <a:rPr lang="en-GB" sz="1200" b="0" dirty="0"/>
              <a:t>: interacting, communicate and collaborate with others sensitively and effectively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dirty="0"/>
              <a:t>Innovation: </a:t>
            </a:r>
            <a:r>
              <a:rPr lang="en-GB" sz="1200" b="0" dirty="0"/>
              <a:t>being</a:t>
            </a:r>
            <a:r>
              <a:rPr lang="en-GB" sz="1200" b="1" dirty="0"/>
              <a:t> </a:t>
            </a:r>
            <a:r>
              <a:rPr lang="en-GB" sz="1200" b="0" dirty="0"/>
              <a:t>curious and creativity, but also analysing, questioning and deconstructing information and complex systems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t>People will also need job specific skills, but more importantly, the ability to adapt, learn and update skills throughout life. </a:t>
            </a: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Developing Career Management Skills (CMS) gives us the tools to recognise, build and strengthen relevant skills and qualifications packages to successfully navigate the labour market, not just into one course or one job but for a life-long career journey.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SOURCES: </a:t>
            </a:r>
            <a:r>
              <a:rPr lang="en-GB" sz="1200" b="0" dirty="0"/>
              <a:t>Skills 4.0: A Skills Model to Drive Scotland’s Future: </a:t>
            </a:r>
            <a:r>
              <a:rPr lang="en-GB" sz="1100" b="0" dirty="0">
                <a:hlinkClick r:id="rId3"/>
              </a:rPr>
              <a:t>https://www.skillsdevelopmentscotland.co.uk/media/44684/skills-40_a-skills-model.pdf</a:t>
            </a:r>
            <a:r>
              <a:rPr lang="en-GB" sz="1100" b="0" dirty="0"/>
              <a:t>  </a:t>
            </a:r>
            <a:r>
              <a:rPr lang="en-GB" sz="1200" b="0" dirty="0"/>
              <a:t>also see Career management Skills explained </a:t>
            </a:r>
            <a:r>
              <a:rPr lang="en-GB" sz="1100" dirty="0">
                <a:hlinkClick r:id="rId4"/>
              </a:rPr>
              <a:t>https://www.skillsdevelopmentscotland.co.uk/what-we-do/scotlands-careers-services/career-management-skills-explained/</a:t>
            </a:r>
            <a:endParaRPr lang="en-GB" sz="1100" b="1" dirty="0"/>
          </a:p>
          <a:p>
            <a:endParaRPr lang="en-GB" b="0" dirty="0"/>
          </a:p>
        </p:txBody>
      </p:sp>
      <p:sp>
        <p:nvSpPr>
          <p:cNvPr id="4" name="Slide Number Placeholder 3"/>
          <p:cNvSpPr>
            <a:spLocks noGrp="1"/>
          </p:cNvSpPr>
          <p:nvPr>
            <p:ph type="sldNum" sz="quarter" idx="5"/>
          </p:nvPr>
        </p:nvSpPr>
        <p:spPr/>
        <p:txBody>
          <a:bodyPr/>
          <a:lstStyle/>
          <a:p>
            <a:fld id="{D527C7F1-37BE-4529-BBD8-12EBB4E7D718}" type="slidenum">
              <a:rPr lang="en-GB" smtClean="0"/>
              <a:t>9</a:t>
            </a:fld>
            <a:endParaRPr lang="en-GB"/>
          </a:p>
        </p:txBody>
      </p:sp>
    </p:spTree>
    <p:extLst>
      <p:ext uri="{BB962C8B-B14F-4D97-AF65-F5344CB8AC3E}">
        <p14:creationId xmlns:p14="http://schemas.microsoft.com/office/powerpoint/2010/main" val="923675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skills supply does not meet skills demand it can be said that there is a shortage of skills. Rural regions experience increased skills supply challenges and skills shortages due to an aging workforce and high dependency ratios (when there is more people of working-age than non-working age), as well as issues of talent retention when young people move out of the area. </a:t>
            </a:r>
          </a:p>
          <a:p>
            <a:endParaRPr lang="en-GB" dirty="0"/>
          </a:p>
          <a:p>
            <a:r>
              <a:rPr lang="en-GB" dirty="0"/>
              <a:t>Wider social issues are also at play in rural regions, such as a lack of affordable housing and poor transportation links. Therefore, the pool of labour supply is likely to be smaller causing </a:t>
            </a:r>
            <a:r>
              <a:rPr lang="en-GB" b="1" dirty="0"/>
              <a:t>skills shortage vacancies</a:t>
            </a:r>
            <a:r>
              <a:rPr lang="en-GB" dirty="0"/>
              <a:t>.  Furthermore, skills shortage vacancies have the potential to be heightened when the UK leaves the European Union later in the year (particularly in occupations such as health and social care). </a:t>
            </a:r>
          </a:p>
          <a:p>
            <a:endParaRPr lang="en-GB"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A skills shortage vacancy (SSV), is when an employer can’t recruit people with the right the skills, knowledge or experience they need. </a:t>
            </a:r>
            <a:r>
              <a:rPr lang="en-GB" sz="1200" b="0" i="0" dirty="0"/>
              <a:t>According to the OU Business Barometer, of 950 senior business leaders surveyed 68% struggled to find workers with the right skills. </a:t>
            </a:r>
          </a:p>
          <a:p>
            <a:endParaRPr lang="en-US" sz="105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t>Updated skills shortage vacancy insight for 2019 is due to be published soon from the Employability and Skills Survey.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dirty="0"/>
              <a:t>COVID-19 has presented unprecedented challenges to the labour market, however, with growing job vacancies across the region, there could be the opportunity to reallocate labour into industries that are experience skills shortages.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t>SOURCES: </a:t>
            </a:r>
            <a:endParaRPr lang="en-GB" sz="1200"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Scottish Government (2018) </a:t>
            </a:r>
            <a:r>
              <a:rPr lang="en-US" sz="1200" b="0" i="0" kern="1200" dirty="0">
                <a:solidFill>
                  <a:schemeClr val="tx1"/>
                </a:solidFill>
                <a:effectLst/>
                <a:latin typeface="Arial" panose="020B0604020202020204" pitchFamily="34" charset="0"/>
                <a:ea typeface="+mn-ea"/>
                <a:cs typeface="Arial" panose="020B0604020202020204" pitchFamily="34" charset="0"/>
              </a:rPr>
              <a:t>Shortage occupation list, available online at: </a:t>
            </a:r>
            <a:r>
              <a:rPr lang="en-GB" sz="1050" b="0" dirty="0">
                <a:hlinkClick r:id="rId3"/>
              </a:rPr>
              <a:t>https://www.gov.scot/publications/scottish-government-response-migration-advisory-committee-2018-19-call-evidence-shortage-occupation-list/pages/4/</a:t>
            </a:r>
            <a:r>
              <a:rPr lang="en-GB" sz="1050" b="0" dirty="0"/>
              <a:t> </a:t>
            </a:r>
            <a:r>
              <a:rPr lang="en-GB" sz="1100" b="0" dirty="0"/>
              <a:t>(March 2019)</a:t>
            </a:r>
            <a:r>
              <a:rPr lang="en-GB" sz="1100"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t>Open University Scotland (2019) Open University Business Barometer, available online at: </a:t>
            </a:r>
            <a:r>
              <a:rPr lang="en-GB" sz="1050" b="0" dirty="0">
                <a:hlinkClick r:id="rId4"/>
              </a:rPr>
              <a:t>http://www.open.ac.uk/business/Business-Barometer-2019</a:t>
            </a:r>
            <a:endParaRPr lang="en-GB" sz="105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dirty="0"/>
          </a:p>
          <a:p>
            <a:endParaRPr lang="en-GB" b="1" dirty="0"/>
          </a:p>
        </p:txBody>
      </p:sp>
      <p:sp>
        <p:nvSpPr>
          <p:cNvPr id="4" name="Slide Number Placeholder 3"/>
          <p:cNvSpPr>
            <a:spLocks noGrp="1"/>
          </p:cNvSpPr>
          <p:nvPr>
            <p:ph type="sldNum" sz="quarter" idx="5"/>
          </p:nvPr>
        </p:nvSpPr>
        <p:spPr/>
        <p:txBody>
          <a:bodyPr/>
          <a:lstStyle/>
          <a:p>
            <a:fld id="{D527C7F1-37BE-4529-BBD8-12EBB4E7D718}" type="slidenum">
              <a:rPr lang="en-GB" smtClean="0"/>
              <a:t>10</a:t>
            </a:fld>
            <a:endParaRPr lang="en-GB"/>
          </a:p>
        </p:txBody>
      </p:sp>
    </p:spTree>
    <p:extLst>
      <p:ext uri="{BB962C8B-B14F-4D97-AF65-F5344CB8AC3E}">
        <p14:creationId xmlns:p14="http://schemas.microsoft.com/office/powerpoint/2010/main" val="253051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EF87-29CC-604E-B0FE-80022A9218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79B774-A788-434B-A05F-B338D854A0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B9F7D2-17A6-8149-9515-7DC5EF283D5B}"/>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5" name="Footer Placeholder 4">
            <a:extLst>
              <a:ext uri="{FF2B5EF4-FFF2-40B4-BE49-F238E27FC236}">
                <a16:creationId xmlns:a16="http://schemas.microsoft.com/office/drawing/2014/main" id="{E78CCE24-35B4-484E-9829-1FDC23BE5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5B0937-7888-C244-82EA-EC981B3B5364}"/>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228693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AF1D-4AB5-0942-A938-43D2AD8630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21DBD3-A3CA-CA47-8DDF-A1DDED5131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66A6A-1DDA-C948-9C0B-C3873A8AA353}"/>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5" name="Footer Placeholder 4">
            <a:extLst>
              <a:ext uri="{FF2B5EF4-FFF2-40B4-BE49-F238E27FC236}">
                <a16:creationId xmlns:a16="http://schemas.microsoft.com/office/drawing/2014/main" id="{EAF34893-808F-0D44-B8AC-E3D2BACE89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E9A05-1C12-9A40-91CB-5285732139E2}"/>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163870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1C514C-6585-3F48-AF96-F4F0FEBD58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65CDC-E64F-C843-8B95-AE8758062C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50EA8-BC0F-E244-AD0E-3A2D0BEB4239}"/>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5" name="Footer Placeholder 4">
            <a:extLst>
              <a:ext uri="{FF2B5EF4-FFF2-40B4-BE49-F238E27FC236}">
                <a16:creationId xmlns:a16="http://schemas.microsoft.com/office/drawing/2014/main" id="{85B2376A-C6EB-9C4F-98F9-228637B279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28297F-20D8-AD4F-826D-93EC1E99BB7A}"/>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383141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CBD4-4621-BC4B-A31F-2BF658F2FC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2BFD1-CA5F-FC46-83BD-01A41F90D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84777-8896-D84D-8C0E-385845417825}"/>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5" name="Footer Placeholder 4">
            <a:extLst>
              <a:ext uri="{FF2B5EF4-FFF2-40B4-BE49-F238E27FC236}">
                <a16:creationId xmlns:a16="http://schemas.microsoft.com/office/drawing/2014/main" id="{48098CEB-0F72-D941-8C1F-16A8FA480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0585E-3D7A-A847-9389-992322E62013}"/>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51432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B225-DCEF-614E-A238-8720FFEE7E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9D945E-110C-E74E-BC64-10B005362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1C18CE-BB00-DA4A-B341-F62E93D51A2C}"/>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5" name="Footer Placeholder 4">
            <a:extLst>
              <a:ext uri="{FF2B5EF4-FFF2-40B4-BE49-F238E27FC236}">
                <a16:creationId xmlns:a16="http://schemas.microsoft.com/office/drawing/2014/main" id="{3E3F67E2-C19A-A045-B121-67346375A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09888-DE20-8A46-9A0E-2AE3182B0975}"/>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339121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3531C-189F-9D4A-BF7D-0CFD1D4D02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79CE2-347C-C041-9441-23CD58B21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3C275F-5C4F-614E-90D2-A0A117BC2C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02C4D3-97CC-054C-88A9-3C68FF9B936B}"/>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6" name="Footer Placeholder 5">
            <a:extLst>
              <a:ext uri="{FF2B5EF4-FFF2-40B4-BE49-F238E27FC236}">
                <a16:creationId xmlns:a16="http://schemas.microsoft.com/office/drawing/2014/main" id="{A3BDC4D6-9C38-9947-965B-93FE27EC8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599CB-677B-A447-87AD-8A0B0D0E9FC5}"/>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376276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FC7F-E768-7E49-B7C9-65AB08EA08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5669D1-EC14-C949-B4EB-8ABA47909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137410-33AB-9F4B-88B3-7302CB84F5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8CBF6A-969E-EC44-82E5-44A8274AE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1D2FFA-C602-7647-9985-9FFBBF91B9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E5171A-C553-E14E-916B-B3FEA97CBEBF}"/>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8" name="Footer Placeholder 7">
            <a:extLst>
              <a:ext uri="{FF2B5EF4-FFF2-40B4-BE49-F238E27FC236}">
                <a16:creationId xmlns:a16="http://schemas.microsoft.com/office/drawing/2014/main" id="{1A6568FD-4E56-3644-8202-AFA5A15A82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921363-F2A5-9945-ADC4-1EE6A454A7DC}"/>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185145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69E4-CBF8-CF40-95E4-900C70237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4F796-48A1-D44F-A991-F7E0DD870374}"/>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4" name="Footer Placeholder 3">
            <a:extLst>
              <a:ext uri="{FF2B5EF4-FFF2-40B4-BE49-F238E27FC236}">
                <a16:creationId xmlns:a16="http://schemas.microsoft.com/office/drawing/2014/main" id="{5137FADA-C8D5-7548-80C6-DA4C295628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76EE90-B1F9-AF46-B1C3-33537EFFD78B}"/>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665080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22654-1A55-004E-B6D9-A89D45F87781}"/>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3" name="Footer Placeholder 2">
            <a:extLst>
              <a:ext uri="{FF2B5EF4-FFF2-40B4-BE49-F238E27FC236}">
                <a16:creationId xmlns:a16="http://schemas.microsoft.com/office/drawing/2014/main" id="{2B9F11FE-D5A4-914C-B69F-258B79D00D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B40C7-355F-CB44-B438-ADA334B912AC}"/>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133029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A5AD-D39E-CD43-A74C-84BEC4A4C4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1664C8-7137-F448-BBE3-812CCA6F3C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F52B47-C927-CA47-8B7A-F68C92207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0AB94-0EDC-7644-9BEC-76EC1A57AF36}"/>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6" name="Footer Placeholder 5">
            <a:extLst>
              <a:ext uri="{FF2B5EF4-FFF2-40B4-BE49-F238E27FC236}">
                <a16:creationId xmlns:a16="http://schemas.microsoft.com/office/drawing/2014/main" id="{1642846F-EC68-3941-A8E4-F2CF070E7B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48F87-BBCA-D14E-A45D-809F7F9DFEE8}"/>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340731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E01A-9950-B14D-9F11-962988F97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2683E3-FB9F-BF4B-9A02-8BCFAA093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9C29CE-AA96-E744-8162-7A1E0A0A79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B395D9-4912-5A40-B2F4-00FA49006682}"/>
              </a:ext>
            </a:extLst>
          </p:cNvPr>
          <p:cNvSpPr>
            <a:spLocks noGrp="1"/>
          </p:cNvSpPr>
          <p:nvPr>
            <p:ph type="dt" sz="half" idx="10"/>
          </p:nvPr>
        </p:nvSpPr>
        <p:spPr/>
        <p:txBody>
          <a:bodyPr/>
          <a:lstStyle/>
          <a:p>
            <a:fld id="{0B1B51BB-DD6D-4B4D-B3EC-261489296FB3}" type="datetimeFigureOut">
              <a:rPr lang="en-US" smtClean="0"/>
              <a:t>5/19/2021</a:t>
            </a:fld>
            <a:endParaRPr lang="en-US"/>
          </a:p>
        </p:txBody>
      </p:sp>
      <p:sp>
        <p:nvSpPr>
          <p:cNvPr id="6" name="Footer Placeholder 5">
            <a:extLst>
              <a:ext uri="{FF2B5EF4-FFF2-40B4-BE49-F238E27FC236}">
                <a16:creationId xmlns:a16="http://schemas.microsoft.com/office/drawing/2014/main" id="{3EA8B56D-30BC-344D-A321-E1BD9A4B28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709CFB-C47B-454D-B344-9DF5D572E3AA}"/>
              </a:ext>
            </a:extLst>
          </p:cNvPr>
          <p:cNvSpPr>
            <a:spLocks noGrp="1"/>
          </p:cNvSpPr>
          <p:nvPr>
            <p:ph type="sldNum" sz="quarter" idx="12"/>
          </p:nvPr>
        </p:nvSpPr>
        <p:spPr/>
        <p:txBody>
          <a:bodyPr/>
          <a:lstStyle/>
          <a:p>
            <a:fld id="{F5F523B7-8B44-BE43-9D44-4B0DFBA6278E}" type="slidenum">
              <a:rPr lang="en-US" smtClean="0"/>
              <a:t>‹#›</a:t>
            </a:fld>
            <a:endParaRPr lang="en-US"/>
          </a:p>
        </p:txBody>
      </p:sp>
    </p:spTree>
    <p:extLst>
      <p:ext uri="{BB962C8B-B14F-4D97-AF65-F5344CB8AC3E}">
        <p14:creationId xmlns:p14="http://schemas.microsoft.com/office/powerpoint/2010/main" val="2589552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412FF6-C41E-514F-9956-F5A1F4714E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BA892-1B7B-074D-BA5E-EA44D0A84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6E7411-B4CF-CB45-96DE-9CFCEA0DB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B51BB-DD6D-4B4D-B3EC-261489296FB3}" type="datetimeFigureOut">
              <a:rPr lang="en-US" smtClean="0"/>
              <a:t>5/19/2021</a:t>
            </a:fld>
            <a:endParaRPr lang="en-US"/>
          </a:p>
        </p:txBody>
      </p:sp>
      <p:sp>
        <p:nvSpPr>
          <p:cNvPr id="5" name="Footer Placeholder 4">
            <a:extLst>
              <a:ext uri="{FF2B5EF4-FFF2-40B4-BE49-F238E27FC236}">
                <a16:creationId xmlns:a16="http://schemas.microsoft.com/office/drawing/2014/main" id="{74489E36-D3F2-5047-816B-78417A1A0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9FA7AB-C35F-804F-BEF2-C24B3E1A4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523B7-8B44-BE43-9D44-4B0DFBA6278E}" type="slidenum">
              <a:rPr lang="en-US" smtClean="0"/>
              <a:t>‹#›</a:t>
            </a:fld>
            <a:endParaRPr lang="en-US"/>
          </a:p>
        </p:txBody>
      </p:sp>
    </p:spTree>
    <p:extLst>
      <p:ext uri="{BB962C8B-B14F-4D97-AF65-F5344CB8AC3E}">
        <p14:creationId xmlns:p14="http://schemas.microsoft.com/office/powerpoint/2010/main" val="1449619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3" Type="http://schemas.openxmlformats.org/officeDocument/2006/relationships/image" Target="../media/image21.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75.svg"/></Relationships>
</file>

<file path=ppt/slides/_rels/slide11.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 Id="rId9" Type="http://schemas.openxmlformats.org/officeDocument/2006/relationships/image" Target="../media/image82.png"/></Relationships>
</file>

<file path=ppt/slides/_rels/slide12.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15.png"/><Relationship Id="rId7"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69.svg"/><Relationship Id="rId4" Type="http://schemas.openxmlformats.org/officeDocument/2006/relationships/image" Target="../media/image16.svg"/><Relationship Id="rId9" Type="http://schemas.openxmlformats.org/officeDocument/2006/relationships/image" Target="../media/image68.png"/></Relationships>
</file>

<file path=ppt/slides/_rels/slide13.xml.rels><?xml version="1.0" encoding="UTF-8" standalone="yes"?>
<Relationships xmlns="http://schemas.openxmlformats.org/package/2006/relationships"><Relationship Id="rId8" Type="http://schemas.openxmlformats.org/officeDocument/2006/relationships/image" Target="../media/image92.sv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0.svg"/><Relationship Id="rId5" Type="http://schemas.openxmlformats.org/officeDocument/2006/relationships/image" Target="../media/image89.png"/><Relationship Id="rId10" Type="http://schemas.openxmlformats.org/officeDocument/2006/relationships/image" Target="../media/image41.svg"/><Relationship Id="rId4" Type="http://schemas.openxmlformats.org/officeDocument/2006/relationships/image" Target="../media/image88.sv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68.png"/><Relationship Id="rId12" Type="http://schemas.openxmlformats.org/officeDocument/2006/relationships/image" Target="../media/image97.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6.svg"/><Relationship Id="rId11" Type="http://schemas.openxmlformats.org/officeDocument/2006/relationships/image" Target="../media/image17.png"/><Relationship Id="rId5" Type="http://schemas.openxmlformats.org/officeDocument/2006/relationships/image" Target="../media/image95.png"/><Relationship Id="rId10" Type="http://schemas.openxmlformats.org/officeDocument/2006/relationships/image" Target="../media/image65.svg"/><Relationship Id="rId4" Type="http://schemas.openxmlformats.org/officeDocument/2006/relationships/image" Target="../media/image94.svg"/><Relationship Id="rId9" Type="http://schemas.openxmlformats.org/officeDocument/2006/relationships/image" Target="../media/image21.png"/><Relationship Id="rId14" Type="http://schemas.openxmlformats.org/officeDocument/2006/relationships/image" Target="../media/image99.svg"/></Relationships>
</file>

<file path=ppt/slides/_rels/slide15.xml.rels><?xml version="1.0" encoding="UTF-8" standalone="yes"?>
<Relationships xmlns="http://schemas.openxmlformats.org/package/2006/relationships"><Relationship Id="rId8" Type="http://schemas.openxmlformats.org/officeDocument/2006/relationships/image" Target="../media/image103.svg"/><Relationship Id="rId13" Type="http://schemas.openxmlformats.org/officeDocument/2006/relationships/image" Target="../media/image108.png"/><Relationship Id="rId18" Type="http://schemas.openxmlformats.org/officeDocument/2006/relationships/image" Target="../media/image113.svg"/><Relationship Id="rId26" Type="http://schemas.openxmlformats.org/officeDocument/2006/relationships/image" Target="../media/image121.svg"/><Relationship Id="rId3" Type="http://schemas.openxmlformats.org/officeDocument/2006/relationships/image" Target="../media/image100.png"/><Relationship Id="rId21" Type="http://schemas.openxmlformats.org/officeDocument/2006/relationships/image" Target="../media/image116.png"/><Relationship Id="rId7" Type="http://schemas.openxmlformats.org/officeDocument/2006/relationships/image" Target="../media/image102.png"/><Relationship Id="rId12" Type="http://schemas.openxmlformats.org/officeDocument/2006/relationships/image" Target="../media/image107.svg"/><Relationship Id="rId17" Type="http://schemas.openxmlformats.org/officeDocument/2006/relationships/image" Target="../media/image112.png"/><Relationship Id="rId25" Type="http://schemas.openxmlformats.org/officeDocument/2006/relationships/image" Target="../media/image120.png"/><Relationship Id="rId2" Type="http://schemas.openxmlformats.org/officeDocument/2006/relationships/notesSlide" Target="../notesSlides/notesSlide14.xml"/><Relationship Id="rId16" Type="http://schemas.openxmlformats.org/officeDocument/2006/relationships/image" Target="../media/image111.svg"/><Relationship Id="rId20" Type="http://schemas.openxmlformats.org/officeDocument/2006/relationships/image" Target="../media/image115.svg"/><Relationship Id="rId1" Type="http://schemas.openxmlformats.org/officeDocument/2006/relationships/slideLayout" Target="../slideLayouts/slideLayout2.xml"/><Relationship Id="rId6" Type="http://schemas.openxmlformats.org/officeDocument/2006/relationships/image" Target="../media/image60.svg"/><Relationship Id="rId11" Type="http://schemas.openxmlformats.org/officeDocument/2006/relationships/image" Target="../media/image106.png"/><Relationship Id="rId24" Type="http://schemas.openxmlformats.org/officeDocument/2006/relationships/image" Target="../media/image119.svg"/><Relationship Id="rId5" Type="http://schemas.openxmlformats.org/officeDocument/2006/relationships/image" Target="../media/image59.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svg"/><Relationship Id="rId10" Type="http://schemas.openxmlformats.org/officeDocument/2006/relationships/image" Target="../media/image105.svg"/><Relationship Id="rId19" Type="http://schemas.openxmlformats.org/officeDocument/2006/relationships/image" Target="../media/image114.png"/><Relationship Id="rId4" Type="http://schemas.openxmlformats.org/officeDocument/2006/relationships/image" Target="../media/image101.svg"/><Relationship Id="rId9" Type="http://schemas.openxmlformats.org/officeDocument/2006/relationships/image" Target="../media/image104.png"/><Relationship Id="rId14" Type="http://schemas.openxmlformats.org/officeDocument/2006/relationships/image" Target="../media/image109.svg"/><Relationship Id="rId22" Type="http://schemas.openxmlformats.org/officeDocument/2006/relationships/image" Target="../media/image117.svg"/><Relationship Id="rId27" Type="http://schemas.openxmlformats.org/officeDocument/2006/relationships/image" Target="../media/image122.png"/></Relationships>
</file>

<file path=ppt/slides/_rels/slide16.xml.rels><?xml version="1.0" encoding="UTF-8" standalone="yes"?>
<Relationships xmlns="http://schemas.openxmlformats.org/package/2006/relationships"><Relationship Id="rId8" Type="http://schemas.openxmlformats.org/officeDocument/2006/relationships/image" Target="../media/image129.sv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7.svg"/><Relationship Id="rId5" Type="http://schemas.openxmlformats.org/officeDocument/2006/relationships/image" Target="../media/image126.png"/><Relationship Id="rId10" Type="http://schemas.openxmlformats.org/officeDocument/2006/relationships/image" Target="../media/image131.svg"/><Relationship Id="rId4" Type="http://schemas.openxmlformats.org/officeDocument/2006/relationships/image" Target="../media/image125.svg"/><Relationship Id="rId9"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3.svg"/></Relationships>
</file>

<file path=ppt/slides/_rels/slide18.xml.rels><?xml version="1.0" encoding="UTF-8" standalone="yes"?>
<Relationships xmlns="http://schemas.openxmlformats.org/package/2006/relationships"><Relationship Id="rId8" Type="http://schemas.openxmlformats.org/officeDocument/2006/relationships/image" Target="../media/image139.sv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7.svg"/><Relationship Id="rId5" Type="http://schemas.openxmlformats.org/officeDocument/2006/relationships/image" Target="../media/image136.png"/><Relationship Id="rId10" Type="http://schemas.openxmlformats.org/officeDocument/2006/relationships/image" Target="../media/image141.svg"/><Relationship Id="rId4" Type="http://schemas.openxmlformats.org/officeDocument/2006/relationships/image" Target="../media/image135.svg"/><Relationship Id="rId9" Type="http://schemas.openxmlformats.org/officeDocument/2006/relationships/image" Target="../media/image140.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sv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3.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BBC"/>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5514A78-D0A1-4243-A1BB-ABE65A2CE8E1}"/>
              </a:ext>
            </a:extLst>
          </p:cNvPr>
          <p:cNvPicPr>
            <a:picLocks noChangeAspect="1" noChangeArrowheads="1"/>
          </p:cNvPicPr>
          <p:nvPr/>
        </p:nvPicPr>
        <p:blipFill>
          <a:blip r:embed="rId3" cstate="print"/>
          <a:srcRect/>
          <a:stretch>
            <a:fillRect/>
          </a:stretch>
        </p:blipFill>
        <p:spPr bwMode="auto">
          <a:xfrm>
            <a:off x="0" y="476672"/>
            <a:ext cx="1981204" cy="1054236"/>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D3E6243C-6453-4CF1-9ECA-E6281238AE88}"/>
              </a:ext>
            </a:extLst>
          </p:cNvPr>
          <p:cNvSpPr txBox="1"/>
          <p:nvPr/>
        </p:nvSpPr>
        <p:spPr>
          <a:xfrm>
            <a:off x="301892" y="2521699"/>
            <a:ext cx="8465585" cy="1323439"/>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Labour Market Information to Career Management Information</a:t>
            </a:r>
          </a:p>
        </p:txBody>
      </p:sp>
      <p:sp>
        <p:nvSpPr>
          <p:cNvPr id="8" name="TextBox 7">
            <a:extLst>
              <a:ext uri="{FF2B5EF4-FFF2-40B4-BE49-F238E27FC236}">
                <a16:creationId xmlns:a16="http://schemas.microsoft.com/office/drawing/2014/main" id="{569CB7FE-29A7-4BE5-B60D-0BA5CD31E059}"/>
              </a:ext>
            </a:extLst>
          </p:cNvPr>
          <p:cNvSpPr txBox="1"/>
          <p:nvPr/>
        </p:nvSpPr>
        <p:spPr>
          <a:xfrm>
            <a:off x="301892" y="4039663"/>
            <a:ext cx="11456385" cy="1077218"/>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Edinburgh and South East Scotland LMI Toolkit</a:t>
            </a:r>
          </a:p>
          <a:p>
            <a:endParaRPr lang="en-GB" sz="8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Skills Development Scotland 2021-2022</a:t>
            </a:r>
          </a:p>
        </p:txBody>
      </p:sp>
    </p:spTree>
    <p:extLst>
      <p:ext uri="{BB962C8B-B14F-4D97-AF65-F5344CB8AC3E}">
        <p14:creationId xmlns:p14="http://schemas.microsoft.com/office/powerpoint/2010/main" val="3237138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CB3B1D-9B1D-4C25-8121-4FD7B2D6DA6B}"/>
              </a:ext>
            </a:extLst>
          </p:cNvPr>
          <p:cNvSpPr/>
          <p:nvPr/>
        </p:nvSpPr>
        <p:spPr>
          <a:xfrm>
            <a:off x="158338" y="1039914"/>
            <a:ext cx="11875324" cy="56868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5020F99D-B5A4-4101-80DD-A46355D97470}"/>
              </a:ext>
            </a:extLst>
          </p:cNvPr>
          <p:cNvSpPr/>
          <p:nvPr/>
        </p:nvSpPr>
        <p:spPr>
          <a:xfrm>
            <a:off x="261258" y="1175663"/>
            <a:ext cx="5628903" cy="2660433"/>
          </a:xfrm>
          <a:prstGeom prst="roundRect">
            <a:avLst/>
          </a:prstGeom>
          <a:solidFill>
            <a:srgbClr val="92AF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CD96CC08-3439-48D9-9F07-49635E404BE8}"/>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94D2757E-DD69-41F5-A366-8D45D652E0B0}"/>
              </a:ext>
            </a:extLst>
          </p:cNvPr>
          <p:cNvSpPr txBox="1"/>
          <p:nvPr/>
        </p:nvSpPr>
        <p:spPr>
          <a:xfrm>
            <a:off x="251520" y="131194"/>
            <a:ext cx="3621504"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Skills Shortages</a:t>
            </a:r>
          </a:p>
        </p:txBody>
      </p:sp>
      <p:sp>
        <p:nvSpPr>
          <p:cNvPr id="2" name="TextBox 1">
            <a:extLst>
              <a:ext uri="{FF2B5EF4-FFF2-40B4-BE49-F238E27FC236}">
                <a16:creationId xmlns:a16="http://schemas.microsoft.com/office/drawing/2014/main" id="{4F12AE26-C835-45A8-B5C6-5D92E2A1DCBD}"/>
              </a:ext>
            </a:extLst>
          </p:cNvPr>
          <p:cNvSpPr txBox="1"/>
          <p:nvPr/>
        </p:nvSpPr>
        <p:spPr>
          <a:xfrm>
            <a:off x="751425" y="1320546"/>
            <a:ext cx="4980983" cy="784830"/>
          </a:xfrm>
          <a:prstGeom prst="rect">
            <a:avLst/>
          </a:prstGeom>
          <a:noFill/>
        </p:spPr>
        <p:txBody>
          <a:bodyPr wrap="square" rtlCol="0">
            <a:spAutoFit/>
          </a:bodyPr>
          <a:lstStyle/>
          <a:p>
            <a:r>
              <a:rPr lang="en-GB" sz="1500" dirty="0">
                <a:solidFill>
                  <a:schemeClr val="bg1"/>
                </a:solidFill>
              </a:rPr>
              <a:t>When there are vacancies across sectors that cannot be filled this is know as a </a:t>
            </a:r>
            <a:r>
              <a:rPr lang="en-GB" sz="1500" b="1" dirty="0">
                <a:solidFill>
                  <a:schemeClr val="bg1"/>
                </a:solidFill>
              </a:rPr>
              <a:t>Skills Shortage Vacancy (SSV).</a:t>
            </a:r>
            <a:r>
              <a:rPr lang="en-GB" sz="1500" dirty="0">
                <a:solidFill>
                  <a:schemeClr val="bg1"/>
                </a:solidFill>
              </a:rPr>
              <a:t>  Skills shortage vacancies occur for a number of reasons:</a:t>
            </a:r>
          </a:p>
        </p:txBody>
      </p:sp>
      <p:cxnSp>
        <p:nvCxnSpPr>
          <p:cNvPr id="9" name="Straight Connector 8">
            <a:extLst>
              <a:ext uri="{FF2B5EF4-FFF2-40B4-BE49-F238E27FC236}">
                <a16:creationId xmlns:a16="http://schemas.microsoft.com/office/drawing/2014/main" id="{DD5D936D-CF3B-4BB8-B240-933896DA2A93}"/>
              </a:ext>
            </a:extLst>
          </p:cNvPr>
          <p:cNvCxnSpPr>
            <a:cxnSpLocks/>
          </p:cNvCxnSpPr>
          <p:nvPr/>
        </p:nvCxnSpPr>
        <p:spPr>
          <a:xfrm>
            <a:off x="6096000" y="1175663"/>
            <a:ext cx="0" cy="5337393"/>
          </a:xfrm>
          <a:prstGeom prst="line">
            <a:avLst/>
          </a:prstGeom>
          <a:ln w="28575">
            <a:solidFill>
              <a:srgbClr val="006373"/>
            </a:solidFill>
            <a:prstDash val="sysDash"/>
          </a:ln>
        </p:spPr>
        <p:style>
          <a:lnRef idx="1">
            <a:schemeClr val="accent1"/>
          </a:lnRef>
          <a:fillRef idx="0">
            <a:schemeClr val="accent1"/>
          </a:fillRef>
          <a:effectRef idx="0">
            <a:schemeClr val="accent1"/>
          </a:effectRef>
          <a:fontRef idx="minor">
            <a:schemeClr val="tx1"/>
          </a:fontRef>
        </p:style>
      </p:cxnSp>
      <p:pic>
        <p:nvPicPr>
          <p:cNvPr id="17" name="Graphic 16" descr="Lightbulb">
            <a:extLst>
              <a:ext uri="{FF2B5EF4-FFF2-40B4-BE49-F238E27FC236}">
                <a16:creationId xmlns:a16="http://schemas.microsoft.com/office/drawing/2014/main" id="{3A443EB4-9E41-480B-80A9-488350399E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7861" y="1396000"/>
            <a:ext cx="440165" cy="440165"/>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0C076459-4460-430D-A9B7-67FF28C0E9ED}"/>
              </a:ext>
            </a:extLst>
          </p:cNvPr>
          <p:cNvSpPr txBox="1"/>
          <p:nvPr/>
        </p:nvSpPr>
        <p:spPr>
          <a:xfrm>
            <a:off x="344167" y="4045996"/>
            <a:ext cx="5146781" cy="584775"/>
          </a:xfrm>
          <a:prstGeom prst="rect">
            <a:avLst/>
          </a:prstGeom>
          <a:noFill/>
        </p:spPr>
        <p:txBody>
          <a:bodyPr wrap="square" rtlCol="0">
            <a:spAutoFit/>
          </a:bodyPr>
          <a:lstStyle/>
          <a:p>
            <a:r>
              <a:rPr lang="en-GB" sz="1600" dirty="0"/>
              <a:t>The sectors with the</a:t>
            </a:r>
            <a:r>
              <a:rPr lang="en-GB" sz="1600" dirty="0">
                <a:solidFill>
                  <a:srgbClr val="92AF2B"/>
                </a:solidFill>
              </a:rPr>
              <a:t> </a:t>
            </a:r>
            <a:r>
              <a:rPr lang="en-GB" sz="1600" b="1" dirty="0">
                <a:solidFill>
                  <a:srgbClr val="92AF2B"/>
                </a:solidFill>
              </a:rPr>
              <a:t>highest skills shortage vacancies </a:t>
            </a:r>
            <a:r>
              <a:rPr lang="en-GB" sz="1600" dirty="0"/>
              <a:t>in 2017 in Scotland were: </a:t>
            </a:r>
          </a:p>
        </p:txBody>
      </p:sp>
      <p:pic>
        <p:nvPicPr>
          <p:cNvPr id="21" name="Graphic 20" descr="Briefcase">
            <a:extLst>
              <a:ext uri="{FF2B5EF4-FFF2-40B4-BE49-F238E27FC236}">
                <a16:creationId xmlns:a16="http://schemas.microsoft.com/office/drawing/2014/main" id="{16F82B6F-ECAC-4DBD-BB89-962B71CB99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393" y="4729881"/>
            <a:ext cx="481659" cy="481659"/>
          </a:xfrm>
          <a:prstGeom prst="rect">
            <a:avLst/>
          </a:prstGeom>
        </p:spPr>
      </p:pic>
      <p:pic>
        <p:nvPicPr>
          <p:cNvPr id="23" name="Graphic 22" descr="Coins">
            <a:extLst>
              <a:ext uri="{FF2B5EF4-FFF2-40B4-BE49-F238E27FC236}">
                <a16:creationId xmlns:a16="http://schemas.microsoft.com/office/drawing/2014/main" id="{4B85EF8E-010E-453F-8973-51281C808A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6564" y="5223415"/>
            <a:ext cx="564566" cy="564566"/>
          </a:xfrm>
          <a:prstGeom prst="rect">
            <a:avLst/>
          </a:prstGeom>
        </p:spPr>
      </p:pic>
      <p:pic>
        <p:nvPicPr>
          <p:cNvPr id="25" name="Graphic 24" descr="Crane">
            <a:extLst>
              <a:ext uri="{FF2B5EF4-FFF2-40B4-BE49-F238E27FC236}">
                <a16:creationId xmlns:a16="http://schemas.microsoft.com/office/drawing/2014/main" id="{22360202-167C-44E5-8CC2-8711888BBA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0314" y="5792415"/>
            <a:ext cx="564568" cy="564568"/>
          </a:xfrm>
          <a:prstGeom prst="rect">
            <a:avLst/>
          </a:prstGeom>
        </p:spPr>
      </p:pic>
      <p:sp>
        <p:nvSpPr>
          <p:cNvPr id="26" name="Rectangle 25">
            <a:extLst>
              <a:ext uri="{FF2B5EF4-FFF2-40B4-BE49-F238E27FC236}">
                <a16:creationId xmlns:a16="http://schemas.microsoft.com/office/drawing/2014/main" id="{94C01043-4936-4CC0-96F3-7939E0498734}"/>
              </a:ext>
            </a:extLst>
          </p:cNvPr>
          <p:cNvSpPr/>
          <p:nvPr/>
        </p:nvSpPr>
        <p:spPr>
          <a:xfrm>
            <a:off x="1271712" y="4799854"/>
            <a:ext cx="2435731" cy="369332"/>
          </a:xfrm>
          <a:prstGeom prst="rect">
            <a:avLst/>
          </a:prstGeom>
        </p:spPr>
        <p:txBody>
          <a:bodyPr wrap="none">
            <a:spAutoFit/>
          </a:bodyPr>
          <a:lstStyle/>
          <a:p>
            <a:r>
              <a:rPr lang="en-GB" b="1" dirty="0">
                <a:solidFill>
                  <a:srgbClr val="534481"/>
                </a:solidFill>
              </a:rPr>
              <a:t>Business Services (37%)</a:t>
            </a:r>
          </a:p>
        </p:txBody>
      </p:sp>
      <p:sp>
        <p:nvSpPr>
          <p:cNvPr id="27" name="Rectangle 26">
            <a:extLst>
              <a:ext uri="{FF2B5EF4-FFF2-40B4-BE49-F238E27FC236}">
                <a16:creationId xmlns:a16="http://schemas.microsoft.com/office/drawing/2014/main" id="{CC76DFDC-6DEA-4421-BAE5-495D60E259F1}"/>
              </a:ext>
            </a:extLst>
          </p:cNvPr>
          <p:cNvSpPr/>
          <p:nvPr/>
        </p:nvSpPr>
        <p:spPr>
          <a:xfrm>
            <a:off x="1280485" y="5344943"/>
            <a:ext cx="2453300" cy="369332"/>
          </a:xfrm>
          <a:prstGeom prst="rect">
            <a:avLst/>
          </a:prstGeom>
        </p:spPr>
        <p:txBody>
          <a:bodyPr wrap="none">
            <a:spAutoFit/>
          </a:bodyPr>
          <a:lstStyle/>
          <a:p>
            <a:r>
              <a:rPr lang="en-GB" b="1" dirty="0">
                <a:solidFill>
                  <a:srgbClr val="00ABBC"/>
                </a:solidFill>
              </a:rPr>
              <a:t>Financial Services (34%)</a:t>
            </a:r>
            <a:endParaRPr lang="en-GB" dirty="0">
              <a:solidFill>
                <a:srgbClr val="00ABBC"/>
              </a:solidFill>
            </a:endParaRPr>
          </a:p>
        </p:txBody>
      </p:sp>
      <p:sp>
        <p:nvSpPr>
          <p:cNvPr id="28" name="Rectangle 27">
            <a:extLst>
              <a:ext uri="{FF2B5EF4-FFF2-40B4-BE49-F238E27FC236}">
                <a16:creationId xmlns:a16="http://schemas.microsoft.com/office/drawing/2014/main" id="{4E634957-E3DF-4A3D-B1DF-FCC059402941}"/>
              </a:ext>
            </a:extLst>
          </p:cNvPr>
          <p:cNvSpPr/>
          <p:nvPr/>
        </p:nvSpPr>
        <p:spPr>
          <a:xfrm>
            <a:off x="1280485" y="5890033"/>
            <a:ext cx="2059218" cy="369332"/>
          </a:xfrm>
          <a:prstGeom prst="rect">
            <a:avLst/>
          </a:prstGeom>
        </p:spPr>
        <p:txBody>
          <a:bodyPr wrap="none">
            <a:spAutoFit/>
          </a:bodyPr>
          <a:lstStyle/>
          <a:p>
            <a:r>
              <a:rPr lang="en-GB" b="1" dirty="0">
                <a:solidFill>
                  <a:srgbClr val="006373"/>
                </a:solidFill>
              </a:rPr>
              <a:t>Construction (34%) </a:t>
            </a:r>
          </a:p>
        </p:txBody>
      </p:sp>
      <p:sp>
        <p:nvSpPr>
          <p:cNvPr id="30" name="Rectangle 29">
            <a:extLst>
              <a:ext uri="{FF2B5EF4-FFF2-40B4-BE49-F238E27FC236}">
                <a16:creationId xmlns:a16="http://schemas.microsoft.com/office/drawing/2014/main" id="{BF83ED46-A342-4DE4-A6FB-5CE2F3CA4F75}"/>
              </a:ext>
            </a:extLst>
          </p:cNvPr>
          <p:cNvSpPr/>
          <p:nvPr/>
        </p:nvSpPr>
        <p:spPr>
          <a:xfrm>
            <a:off x="6281851" y="1175465"/>
            <a:ext cx="5538536" cy="646331"/>
          </a:xfrm>
          <a:prstGeom prst="rect">
            <a:avLst/>
          </a:prstGeom>
        </p:spPr>
        <p:txBody>
          <a:bodyPr wrap="square">
            <a:spAutoFit/>
          </a:bodyPr>
          <a:lstStyle/>
          <a:p>
            <a:r>
              <a:rPr lang="en-GB" dirty="0"/>
              <a:t>The regions with the</a:t>
            </a:r>
            <a:r>
              <a:rPr lang="en-GB" dirty="0">
                <a:solidFill>
                  <a:srgbClr val="92AF2B"/>
                </a:solidFill>
              </a:rPr>
              <a:t> </a:t>
            </a:r>
            <a:r>
              <a:rPr lang="en-GB" b="1" dirty="0">
                <a:solidFill>
                  <a:srgbClr val="006373"/>
                </a:solidFill>
              </a:rPr>
              <a:t>highest skills shortage vacancies </a:t>
            </a:r>
            <a:r>
              <a:rPr lang="en-GB" dirty="0"/>
              <a:t>in 2017 were: </a:t>
            </a:r>
          </a:p>
        </p:txBody>
      </p:sp>
      <p:sp>
        <p:nvSpPr>
          <p:cNvPr id="31" name="Rectangle 30">
            <a:extLst>
              <a:ext uri="{FF2B5EF4-FFF2-40B4-BE49-F238E27FC236}">
                <a16:creationId xmlns:a16="http://schemas.microsoft.com/office/drawing/2014/main" id="{F608BF32-4D96-4D2A-9597-0D536E84E844}"/>
              </a:ext>
            </a:extLst>
          </p:cNvPr>
          <p:cNvSpPr/>
          <p:nvPr/>
        </p:nvSpPr>
        <p:spPr>
          <a:xfrm>
            <a:off x="6832349" y="1888455"/>
            <a:ext cx="4440079" cy="338554"/>
          </a:xfrm>
          <a:prstGeom prst="rect">
            <a:avLst/>
          </a:prstGeom>
          <a:solidFill>
            <a:srgbClr val="534481"/>
          </a:solidFill>
          <a:ln w="19050">
            <a:solidFill>
              <a:srgbClr val="FF0000"/>
            </a:solidFill>
          </a:ln>
        </p:spPr>
        <p:txBody>
          <a:bodyPr wrap="square">
            <a:spAutoFit/>
          </a:bodyPr>
          <a:lstStyle/>
          <a:p>
            <a:pPr algn="ctr"/>
            <a:r>
              <a:rPr lang="en-GB" sz="1600" b="1" dirty="0">
                <a:solidFill>
                  <a:schemeClr val="bg1"/>
                </a:solidFill>
                <a:cs typeface="Arial" panose="020B0604020202020204" pitchFamily="34" charset="0"/>
              </a:rPr>
              <a:t>West Lothian</a:t>
            </a:r>
          </a:p>
        </p:txBody>
      </p:sp>
      <p:sp>
        <p:nvSpPr>
          <p:cNvPr id="32" name="Rectangle 31">
            <a:extLst>
              <a:ext uri="{FF2B5EF4-FFF2-40B4-BE49-F238E27FC236}">
                <a16:creationId xmlns:a16="http://schemas.microsoft.com/office/drawing/2014/main" id="{0B6F7812-C276-44C0-A29D-104B0C2D5E65}"/>
              </a:ext>
            </a:extLst>
          </p:cNvPr>
          <p:cNvSpPr/>
          <p:nvPr/>
        </p:nvSpPr>
        <p:spPr>
          <a:xfrm>
            <a:off x="6844791" y="2310850"/>
            <a:ext cx="4427638" cy="338554"/>
          </a:xfrm>
          <a:prstGeom prst="rect">
            <a:avLst/>
          </a:prstGeom>
          <a:solidFill>
            <a:srgbClr val="92AF2B"/>
          </a:solidFill>
          <a:ln w="28575">
            <a:noFill/>
          </a:ln>
        </p:spPr>
        <p:txBody>
          <a:bodyPr wrap="square">
            <a:spAutoFit/>
          </a:bodyPr>
          <a:lstStyle/>
          <a:p>
            <a:pPr algn="ctr"/>
            <a:r>
              <a:rPr lang="en-GB" sz="1600" b="1" dirty="0">
                <a:solidFill>
                  <a:schemeClr val="bg1"/>
                </a:solidFill>
                <a:cs typeface="Arial" panose="020B0604020202020204" pitchFamily="34" charset="0"/>
              </a:rPr>
              <a:t>Forth Valley</a:t>
            </a:r>
          </a:p>
        </p:txBody>
      </p:sp>
      <p:sp>
        <p:nvSpPr>
          <p:cNvPr id="33" name="Rectangle 32">
            <a:extLst>
              <a:ext uri="{FF2B5EF4-FFF2-40B4-BE49-F238E27FC236}">
                <a16:creationId xmlns:a16="http://schemas.microsoft.com/office/drawing/2014/main" id="{003B94F6-6148-4560-BB7C-78141BCB4527}"/>
              </a:ext>
            </a:extLst>
          </p:cNvPr>
          <p:cNvSpPr/>
          <p:nvPr/>
        </p:nvSpPr>
        <p:spPr>
          <a:xfrm>
            <a:off x="6844791" y="2750341"/>
            <a:ext cx="4427638" cy="338554"/>
          </a:xfrm>
          <a:prstGeom prst="rect">
            <a:avLst/>
          </a:prstGeom>
          <a:solidFill>
            <a:srgbClr val="006373"/>
          </a:solidFill>
        </p:spPr>
        <p:txBody>
          <a:bodyPr wrap="square">
            <a:spAutoFit/>
          </a:bodyPr>
          <a:lstStyle/>
          <a:p>
            <a:pPr algn="ctr"/>
            <a:r>
              <a:rPr lang="en-GB" sz="1600" b="1" dirty="0">
                <a:solidFill>
                  <a:schemeClr val="bg1"/>
                </a:solidFill>
                <a:cs typeface="Arial" panose="020B0604020202020204" pitchFamily="34" charset="0"/>
              </a:rPr>
              <a:t>West</a:t>
            </a:r>
          </a:p>
        </p:txBody>
      </p:sp>
      <p:sp>
        <p:nvSpPr>
          <p:cNvPr id="34" name="Rectangle 33">
            <a:extLst>
              <a:ext uri="{FF2B5EF4-FFF2-40B4-BE49-F238E27FC236}">
                <a16:creationId xmlns:a16="http://schemas.microsoft.com/office/drawing/2014/main" id="{08389681-E4D4-4C03-B2BF-8D5C6941A12B}"/>
              </a:ext>
            </a:extLst>
          </p:cNvPr>
          <p:cNvSpPr/>
          <p:nvPr/>
        </p:nvSpPr>
        <p:spPr>
          <a:xfrm>
            <a:off x="6844791" y="3199325"/>
            <a:ext cx="4427638" cy="338554"/>
          </a:xfrm>
          <a:prstGeom prst="rect">
            <a:avLst/>
          </a:prstGeom>
          <a:solidFill>
            <a:srgbClr val="00ABBC"/>
          </a:solidFill>
        </p:spPr>
        <p:txBody>
          <a:bodyPr wrap="square">
            <a:spAutoFit/>
          </a:bodyPr>
          <a:lstStyle/>
          <a:p>
            <a:pPr algn="ctr"/>
            <a:r>
              <a:rPr lang="en-GB" sz="1600" b="1" dirty="0">
                <a:solidFill>
                  <a:schemeClr val="bg1"/>
                </a:solidFill>
                <a:cs typeface="Arial" panose="020B0604020202020204" pitchFamily="34" charset="0"/>
              </a:rPr>
              <a:t>Glasgow</a:t>
            </a:r>
          </a:p>
        </p:txBody>
      </p:sp>
      <p:sp>
        <p:nvSpPr>
          <p:cNvPr id="36" name="Rectangle: Rounded Corners 35">
            <a:extLst>
              <a:ext uri="{FF2B5EF4-FFF2-40B4-BE49-F238E27FC236}">
                <a16:creationId xmlns:a16="http://schemas.microsoft.com/office/drawing/2014/main" id="{5418F391-5530-456C-87F5-D7DDF07EF1BB}"/>
              </a:ext>
            </a:extLst>
          </p:cNvPr>
          <p:cNvSpPr/>
          <p:nvPr/>
        </p:nvSpPr>
        <p:spPr>
          <a:xfrm>
            <a:off x="6534803" y="3836096"/>
            <a:ext cx="5060056" cy="2451370"/>
          </a:xfrm>
          <a:prstGeom prst="roundRect">
            <a:avLst/>
          </a:prstGeom>
          <a:solidFill>
            <a:srgbClr val="92AF2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descr="Farm scene">
            <a:extLst>
              <a:ext uri="{FF2B5EF4-FFF2-40B4-BE49-F238E27FC236}">
                <a16:creationId xmlns:a16="http://schemas.microsoft.com/office/drawing/2014/main" id="{82157DEE-3711-4C8C-93DB-17D9F36F4D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22290" y="3966729"/>
            <a:ext cx="564818" cy="564818"/>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121B5684-A0C5-4CF1-9932-F8FF76823121}"/>
              </a:ext>
            </a:extLst>
          </p:cNvPr>
          <p:cNvSpPr/>
          <p:nvPr/>
        </p:nvSpPr>
        <p:spPr>
          <a:xfrm>
            <a:off x="6699037" y="3960232"/>
            <a:ext cx="4332444" cy="2154436"/>
          </a:xfrm>
          <a:prstGeom prst="rect">
            <a:avLst/>
          </a:prstGeom>
        </p:spPr>
        <p:txBody>
          <a:bodyPr wrap="square">
            <a:spAutoFit/>
          </a:bodyPr>
          <a:lstStyle/>
          <a:p>
            <a:r>
              <a:rPr lang="en-GB" sz="1400" dirty="0">
                <a:solidFill>
                  <a:schemeClr val="bg1"/>
                </a:solidFill>
              </a:rPr>
              <a:t>Rural regions in Scotland, such as the </a:t>
            </a:r>
            <a:r>
              <a:rPr lang="en-GB" sz="1400" b="1" dirty="0">
                <a:solidFill>
                  <a:schemeClr val="bg1"/>
                </a:solidFill>
              </a:rPr>
              <a:t>Scottish Borders </a:t>
            </a:r>
            <a:r>
              <a:rPr lang="en-GB" sz="1400" dirty="0">
                <a:solidFill>
                  <a:schemeClr val="bg1"/>
                </a:solidFill>
              </a:rPr>
              <a:t>can often experience skills shortages due a number of factors concerning </a:t>
            </a:r>
            <a:r>
              <a:rPr lang="en-GB" sz="1400" b="1" dirty="0">
                <a:solidFill>
                  <a:schemeClr val="bg1"/>
                </a:solidFill>
              </a:rPr>
              <a:t>skills supply</a:t>
            </a:r>
            <a:r>
              <a:rPr lang="en-GB" sz="1400" dirty="0">
                <a:solidFill>
                  <a:schemeClr val="bg1"/>
                </a:solidFill>
              </a:rPr>
              <a:t>. This includes such as:</a:t>
            </a:r>
          </a:p>
          <a:p>
            <a:endParaRPr lang="en-GB" sz="900" dirty="0">
              <a:solidFill>
                <a:schemeClr val="bg1"/>
              </a:solidFill>
            </a:endParaRPr>
          </a:p>
          <a:p>
            <a:pPr marL="285750" indent="-285750">
              <a:buFont typeface="Arial" panose="020B0604020202020204" pitchFamily="34" charset="0"/>
              <a:buChar char="•"/>
            </a:pPr>
            <a:r>
              <a:rPr lang="en-GB" sz="1400" dirty="0">
                <a:solidFill>
                  <a:schemeClr val="bg1"/>
                </a:solidFill>
              </a:rPr>
              <a:t>a shortage of labour due to young people leaving the region in search of opportunities </a:t>
            </a:r>
          </a:p>
          <a:p>
            <a:pPr marL="285750" indent="-285750">
              <a:buFont typeface="Arial" panose="020B0604020202020204" pitchFamily="34" charset="0"/>
              <a:buChar char="•"/>
            </a:pPr>
            <a:r>
              <a:rPr lang="en-GB" sz="1400" dirty="0">
                <a:solidFill>
                  <a:schemeClr val="bg1"/>
                </a:solidFill>
              </a:rPr>
              <a:t>an aging demographic; and</a:t>
            </a:r>
          </a:p>
          <a:p>
            <a:pPr marL="285750" indent="-285750">
              <a:buFont typeface="Arial" panose="020B0604020202020204" pitchFamily="34" charset="0"/>
              <a:buChar char="•"/>
            </a:pPr>
            <a:r>
              <a:rPr lang="en-GB" sz="1400" dirty="0">
                <a:solidFill>
                  <a:schemeClr val="bg1"/>
                </a:solidFill>
              </a:rPr>
              <a:t>wider social issues such as connectivity and housing supply impacting on the attractiveness of the region to families and business. </a:t>
            </a:r>
          </a:p>
        </p:txBody>
      </p:sp>
      <p:sp>
        <p:nvSpPr>
          <p:cNvPr id="6" name="Rectangle 5">
            <a:extLst>
              <a:ext uri="{FF2B5EF4-FFF2-40B4-BE49-F238E27FC236}">
                <a16:creationId xmlns:a16="http://schemas.microsoft.com/office/drawing/2014/main" id="{C313D888-4250-41A5-9F9A-F8690E7561F8}"/>
              </a:ext>
            </a:extLst>
          </p:cNvPr>
          <p:cNvSpPr/>
          <p:nvPr/>
        </p:nvSpPr>
        <p:spPr>
          <a:xfrm>
            <a:off x="503018" y="1935796"/>
            <a:ext cx="5289057" cy="1708160"/>
          </a:xfrm>
          <a:prstGeom prst="rect">
            <a:avLst/>
          </a:prstGeom>
        </p:spPr>
        <p:txBody>
          <a:bodyPr wrap="square">
            <a:spAutoFit/>
          </a:bodyPr>
          <a:lstStyle/>
          <a:p>
            <a:endParaRPr lang="en-GB" sz="1500" dirty="0">
              <a:solidFill>
                <a:schemeClr val="bg1"/>
              </a:solidFill>
            </a:endParaRPr>
          </a:p>
          <a:p>
            <a:pPr marL="285750" indent="-285750">
              <a:buFont typeface="Arial" panose="020B0604020202020204" pitchFamily="34" charset="0"/>
              <a:buChar char="•"/>
            </a:pPr>
            <a:r>
              <a:rPr lang="en-GB" sz="1500" dirty="0">
                <a:solidFill>
                  <a:schemeClr val="bg1"/>
                </a:solidFill>
              </a:rPr>
              <a:t>A shortage of </a:t>
            </a:r>
            <a:r>
              <a:rPr lang="en-GB" sz="1500" b="1" dirty="0">
                <a:solidFill>
                  <a:schemeClr val="bg1"/>
                </a:solidFill>
              </a:rPr>
              <a:t>labour supply </a:t>
            </a:r>
            <a:r>
              <a:rPr lang="en-GB" sz="1500" dirty="0">
                <a:solidFill>
                  <a:schemeClr val="bg1"/>
                </a:solidFill>
              </a:rPr>
              <a:t>in a region.</a:t>
            </a:r>
          </a:p>
          <a:p>
            <a:pPr marL="285750" indent="-285750">
              <a:buFont typeface="Arial" panose="020B0604020202020204" pitchFamily="34" charset="0"/>
              <a:buChar char="•"/>
            </a:pPr>
            <a:r>
              <a:rPr lang="en-GB" sz="1500" b="1" dirty="0">
                <a:solidFill>
                  <a:schemeClr val="bg1"/>
                </a:solidFill>
              </a:rPr>
              <a:t>Applicants don’t have the right skills</a:t>
            </a:r>
            <a:r>
              <a:rPr lang="en-GB" sz="1500" dirty="0">
                <a:solidFill>
                  <a:schemeClr val="bg1"/>
                </a:solidFill>
              </a:rPr>
              <a:t>/necessary experience.</a:t>
            </a:r>
          </a:p>
          <a:p>
            <a:pPr marL="285750" indent="-285750">
              <a:buFont typeface="Arial" panose="020B0604020202020204" pitchFamily="34" charset="0"/>
              <a:buChar char="•"/>
            </a:pPr>
            <a:r>
              <a:rPr lang="en-GB" sz="1500" dirty="0">
                <a:solidFill>
                  <a:schemeClr val="bg1"/>
                </a:solidFill>
              </a:rPr>
              <a:t>A sector experiencing growth may leave businesses in </a:t>
            </a:r>
            <a:r>
              <a:rPr lang="en-GB" sz="1500" b="1" dirty="0">
                <a:solidFill>
                  <a:schemeClr val="bg1"/>
                </a:solidFill>
              </a:rPr>
              <a:t>competition for skilled people</a:t>
            </a:r>
            <a:r>
              <a:rPr lang="en-GB" sz="1500" dirty="0">
                <a:solidFill>
                  <a:schemeClr val="bg1"/>
                </a:solidFill>
              </a:rPr>
              <a:t>. </a:t>
            </a:r>
          </a:p>
          <a:p>
            <a:pPr marL="285750" indent="-285750">
              <a:buFont typeface="Arial" panose="020B0604020202020204" pitchFamily="34" charset="0"/>
              <a:buChar char="•"/>
            </a:pPr>
            <a:r>
              <a:rPr lang="en-GB" sz="1500" dirty="0">
                <a:solidFill>
                  <a:schemeClr val="bg1"/>
                </a:solidFill>
              </a:rPr>
              <a:t>The sector and its associated occupations have a negative reputation or may not be seen as a viable career path. </a:t>
            </a:r>
            <a:endParaRPr lang="en-GB" sz="1500" dirty="0"/>
          </a:p>
        </p:txBody>
      </p:sp>
      <p:sp>
        <p:nvSpPr>
          <p:cNvPr id="10" name="Rectangle 9">
            <a:extLst>
              <a:ext uri="{FF2B5EF4-FFF2-40B4-BE49-F238E27FC236}">
                <a16:creationId xmlns:a16="http://schemas.microsoft.com/office/drawing/2014/main" id="{1F07B2F2-C233-463F-A0CA-49F8565AD6E0}"/>
              </a:ext>
            </a:extLst>
          </p:cNvPr>
          <p:cNvSpPr/>
          <p:nvPr/>
        </p:nvSpPr>
        <p:spPr>
          <a:xfrm>
            <a:off x="3865495" y="4630771"/>
            <a:ext cx="2105930" cy="1882285"/>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12FBE8D-30DA-4E60-B965-5CBD76CF2E53}"/>
              </a:ext>
            </a:extLst>
          </p:cNvPr>
          <p:cNvSpPr txBox="1"/>
          <p:nvPr/>
        </p:nvSpPr>
        <p:spPr>
          <a:xfrm>
            <a:off x="4180516" y="4660745"/>
            <a:ext cx="1729634" cy="1815882"/>
          </a:xfrm>
          <a:prstGeom prst="rect">
            <a:avLst/>
          </a:prstGeom>
          <a:noFill/>
        </p:spPr>
        <p:txBody>
          <a:bodyPr wrap="square" rtlCol="0">
            <a:spAutoFit/>
          </a:bodyPr>
          <a:lstStyle/>
          <a:p>
            <a:r>
              <a:rPr lang="en-GB" sz="1400" dirty="0">
                <a:solidFill>
                  <a:schemeClr val="bg1"/>
                </a:solidFill>
              </a:rPr>
              <a:t>The Scottish Employer Skills Survey for 2020 is yet to be published. When there is more up to date insight this will be reflected in the slides. </a:t>
            </a:r>
          </a:p>
        </p:txBody>
      </p:sp>
      <p:pic>
        <p:nvPicPr>
          <p:cNvPr id="13" name="Graphic 12" descr="Exclamation mark">
            <a:extLst>
              <a:ext uri="{FF2B5EF4-FFF2-40B4-BE49-F238E27FC236}">
                <a16:creationId xmlns:a16="http://schemas.microsoft.com/office/drawing/2014/main" id="{07EBAD05-E106-48E6-916C-F3210EEA3F4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54460" y="4799314"/>
            <a:ext cx="271350" cy="271350"/>
          </a:xfrm>
          <a:prstGeom prst="rect">
            <a:avLst/>
          </a:prstGeom>
        </p:spPr>
      </p:pic>
    </p:spTree>
    <p:extLst>
      <p:ext uri="{BB962C8B-B14F-4D97-AF65-F5344CB8AC3E}">
        <p14:creationId xmlns:p14="http://schemas.microsoft.com/office/powerpoint/2010/main" val="1207578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021D3-E342-4F66-994C-B5ADA479567D}"/>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D15B527F-ABDA-4CFD-8395-8A6D9FE1FE61}"/>
              </a:ext>
            </a:extLst>
          </p:cNvPr>
          <p:cNvSpPr txBox="1"/>
          <p:nvPr/>
        </p:nvSpPr>
        <p:spPr>
          <a:xfrm>
            <a:off x="251520" y="131194"/>
            <a:ext cx="5724644"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Skills Shortages &amp; BREXIT</a:t>
            </a:r>
          </a:p>
        </p:txBody>
      </p:sp>
      <p:sp>
        <p:nvSpPr>
          <p:cNvPr id="8" name="Rectangle 7">
            <a:extLst>
              <a:ext uri="{FF2B5EF4-FFF2-40B4-BE49-F238E27FC236}">
                <a16:creationId xmlns:a16="http://schemas.microsoft.com/office/drawing/2014/main" id="{02D93DEE-4006-4DB7-A277-B17D4112C39E}"/>
              </a:ext>
            </a:extLst>
          </p:cNvPr>
          <p:cNvSpPr/>
          <p:nvPr/>
        </p:nvSpPr>
        <p:spPr>
          <a:xfrm>
            <a:off x="251520" y="1040130"/>
            <a:ext cx="11688960" cy="1120140"/>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93DBECC-4A5A-4D65-B706-4CDDA350261B}"/>
              </a:ext>
            </a:extLst>
          </p:cNvPr>
          <p:cNvSpPr txBox="1"/>
          <p:nvPr/>
        </p:nvSpPr>
        <p:spPr>
          <a:xfrm>
            <a:off x="1485900" y="1277034"/>
            <a:ext cx="10172700" cy="646331"/>
          </a:xfrm>
          <a:prstGeom prst="rect">
            <a:avLst/>
          </a:prstGeom>
          <a:noFill/>
        </p:spPr>
        <p:txBody>
          <a:bodyPr wrap="square" rtlCol="0">
            <a:spAutoFit/>
          </a:bodyPr>
          <a:lstStyle/>
          <a:p>
            <a:r>
              <a:rPr lang="en-GB" dirty="0">
                <a:solidFill>
                  <a:schemeClr val="bg1"/>
                </a:solidFill>
              </a:rPr>
              <a:t>Brexit has the potential to </a:t>
            </a:r>
            <a:r>
              <a:rPr lang="en-GB" b="1" dirty="0">
                <a:solidFill>
                  <a:schemeClr val="bg1"/>
                </a:solidFill>
              </a:rPr>
              <a:t>heighten existing skills shortages </a:t>
            </a:r>
            <a:r>
              <a:rPr lang="en-GB" dirty="0">
                <a:solidFill>
                  <a:schemeClr val="bg1"/>
                </a:solidFill>
              </a:rPr>
              <a:t>in key sectors across Edinburgh and South East Scotland that have traditionally employed high numbers of non UK nationals.</a:t>
            </a:r>
          </a:p>
        </p:txBody>
      </p:sp>
      <p:sp>
        <p:nvSpPr>
          <p:cNvPr id="10" name="Rectangle 9">
            <a:extLst>
              <a:ext uri="{FF2B5EF4-FFF2-40B4-BE49-F238E27FC236}">
                <a16:creationId xmlns:a16="http://schemas.microsoft.com/office/drawing/2014/main" id="{E8569EC3-1450-4E0A-8B20-B6729FE0C04D}"/>
              </a:ext>
            </a:extLst>
          </p:cNvPr>
          <p:cNvSpPr/>
          <p:nvPr/>
        </p:nvSpPr>
        <p:spPr>
          <a:xfrm>
            <a:off x="251520" y="2291680"/>
            <a:ext cx="3771900" cy="4274820"/>
          </a:xfrm>
          <a:prstGeom prst="rect">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0AE0FC1-6A8D-40DC-902B-2568A7457704}"/>
              </a:ext>
            </a:extLst>
          </p:cNvPr>
          <p:cNvSpPr/>
          <p:nvPr/>
        </p:nvSpPr>
        <p:spPr>
          <a:xfrm>
            <a:off x="8168580" y="2291680"/>
            <a:ext cx="3771900" cy="4274820"/>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886CD14-8B62-44E0-8922-315286FED44B}"/>
              </a:ext>
            </a:extLst>
          </p:cNvPr>
          <p:cNvSpPr/>
          <p:nvPr/>
        </p:nvSpPr>
        <p:spPr>
          <a:xfrm>
            <a:off x="4210050" y="2291680"/>
            <a:ext cx="3771900" cy="4274820"/>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CB527AC-290C-4981-AEED-5C325DCF1BC2}"/>
              </a:ext>
            </a:extLst>
          </p:cNvPr>
          <p:cNvSpPr txBox="1"/>
          <p:nvPr/>
        </p:nvSpPr>
        <p:spPr>
          <a:xfrm>
            <a:off x="512639" y="2420354"/>
            <a:ext cx="2674620" cy="830997"/>
          </a:xfrm>
          <a:prstGeom prst="rect">
            <a:avLst/>
          </a:prstGeom>
          <a:noFill/>
        </p:spPr>
        <p:txBody>
          <a:bodyPr wrap="square" rtlCol="0">
            <a:spAutoFit/>
          </a:bodyPr>
          <a:lstStyle/>
          <a:p>
            <a:r>
              <a:rPr lang="en-GB" sz="1600" b="1" dirty="0">
                <a:solidFill>
                  <a:schemeClr val="bg1"/>
                </a:solidFill>
              </a:rPr>
              <a:t>In June 2020, Edinburgh and South East Scotland had a total population of:</a:t>
            </a:r>
          </a:p>
        </p:txBody>
      </p:sp>
      <p:sp>
        <p:nvSpPr>
          <p:cNvPr id="14" name="TextBox 13">
            <a:extLst>
              <a:ext uri="{FF2B5EF4-FFF2-40B4-BE49-F238E27FC236}">
                <a16:creationId xmlns:a16="http://schemas.microsoft.com/office/drawing/2014/main" id="{E600634F-5C95-453E-B1D5-2F97AFCD9671}"/>
              </a:ext>
            </a:extLst>
          </p:cNvPr>
          <p:cNvSpPr txBox="1"/>
          <p:nvPr/>
        </p:nvSpPr>
        <p:spPr>
          <a:xfrm>
            <a:off x="1240379" y="3576670"/>
            <a:ext cx="1508730" cy="400110"/>
          </a:xfrm>
          <a:prstGeom prst="rect">
            <a:avLst/>
          </a:prstGeom>
          <a:noFill/>
        </p:spPr>
        <p:txBody>
          <a:bodyPr wrap="square" rtlCol="0">
            <a:spAutoFit/>
          </a:bodyPr>
          <a:lstStyle/>
          <a:p>
            <a:r>
              <a:rPr lang="en-GB" sz="2000" b="1" dirty="0">
                <a:solidFill>
                  <a:schemeClr val="bg1"/>
                </a:solidFill>
              </a:rPr>
              <a:t>1.4 million</a:t>
            </a:r>
          </a:p>
        </p:txBody>
      </p:sp>
      <p:pic>
        <p:nvPicPr>
          <p:cNvPr id="16" name="Graphic 15" descr="Group with solid fill">
            <a:extLst>
              <a:ext uri="{FF2B5EF4-FFF2-40B4-BE49-F238E27FC236}">
                <a16:creationId xmlns:a16="http://schemas.microsoft.com/office/drawing/2014/main" id="{C0E7218F-CFF9-4450-A87F-4D9545318F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988" y="3479581"/>
            <a:ext cx="537076" cy="537076"/>
          </a:xfrm>
          <a:prstGeom prst="rect">
            <a:avLst/>
          </a:prstGeom>
        </p:spPr>
      </p:pic>
      <p:sp>
        <p:nvSpPr>
          <p:cNvPr id="17" name="TextBox 16">
            <a:extLst>
              <a:ext uri="{FF2B5EF4-FFF2-40B4-BE49-F238E27FC236}">
                <a16:creationId xmlns:a16="http://schemas.microsoft.com/office/drawing/2014/main" id="{C0D30A9A-F49F-484A-8723-BD1C62CBBFAA}"/>
              </a:ext>
            </a:extLst>
          </p:cNvPr>
          <p:cNvSpPr txBox="1"/>
          <p:nvPr/>
        </p:nvSpPr>
        <p:spPr>
          <a:xfrm>
            <a:off x="512639" y="4006190"/>
            <a:ext cx="3223260" cy="584775"/>
          </a:xfrm>
          <a:prstGeom prst="rect">
            <a:avLst/>
          </a:prstGeom>
          <a:noFill/>
        </p:spPr>
        <p:txBody>
          <a:bodyPr wrap="square" rtlCol="0">
            <a:spAutoFit/>
          </a:bodyPr>
          <a:lstStyle/>
          <a:p>
            <a:r>
              <a:rPr lang="en-GB" sz="1600" dirty="0">
                <a:solidFill>
                  <a:schemeClr val="bg1"/>
                </a:solidFill>
              </a:rPr>
              <a:t>The total number of EU nationals in the regional population was:</a:t>
            </a:r>
          </a:p>
        </p:txBody>
      </p:sp>
      <p:sp>
        <p:nvSpPr>
          <p:cNvPr id="18" name="TextBox 17">
            <a:extLst>
              <a:ext uri="{FF2B5EF4-FFF2-40B4-BE49-F238E27FC236}">
                <a16:creationId xmlns:a16="http://schemas.microsoft.com/office/drawing/2014/main" id="{C287AFDD-9C42-486F-BE0F-67B01EE70499}"/>
              </a:ext>
            </a:extLst>
          </p:cNvPr>
          <p:cNvSpPr txBox="1"/>
          <p:nvPr/>
        </p:nvSpPr>
        <p:spPr>
          <a:xfrm>
            <a:off x="1207934" y="4819195"/>
            <a:ext cx="1508730" cy="400110"/>
          </a:xfrm>
          <a:prstGeom prst="rect">
            <a:avLst/>
          </a:prstGeom>
          <a:noFill/>
        </p:spPr>
        <p:txBody>
          <a:bodyPr wrap="square" rtlCol="0">
            <a:spAutoFit/>
          </a:bodyPr>
          <a:lstStyle/>
          <a:p>
            <a:r>
              <a:rPr lang="en-GB" sz="2000" b="1" dirty="0">
                <a:solidFill>
                  <a:schemeClr val="bg1"/>
                </a:solidFill>
              </a:rPr>
              <a:t>85,000</a:t>
            </a:r>
          </a:p>
        </p:txBody>
      </p:sp>
      <p:sp>
        <p:nvSpPr>
          <p:cNvPr id="19" name="TextBox 18">
            <a:extLst>
              <a:ext uri="{FF2B5EF4-FFF2-40B4-BE49-F238E27FC236}">
                <a16:creationId xmlns:a16="http://schemas.microsoft.com/office/drawing/2014/main" id="{16EC7519-AC90-416D-BD57-DDEF9E55739B}"/>
              </a:ext>
            </a:extLst>
          </p:cNvPr>
          <p:cNvSpPr txBox="1"/>
          <p:nvPr/>
        </p:nvSpPr>
        <p:spPr>
          <a:xfrm>
            <a:off x="558359" y="5461795"/>
            <a:ext cx="2996371" cy="615553"/>
          </a:xfrm>
          <a:prstGeom prst="rect">
            <a:avLst/>
          </a:prstGeom>
          <a:noFill/>
        </p:spPr>
        <p:txBody>
          <a:bodyPr wrap="square" rtlCol="0">
            <a:spAutoFit/>
          </a:bodyPr>
          <a:lstStyle/>
          <a:p>
            <a:r>
              <a:rPr lang="en-GB" b="1" dirty="0">
                <a:solidFill>
                  <a:schemeClr val="bg1"/>
                </a:solidFill>
              </a:rPr>
              <a:t>6% </a:t>
            </a:r>
            <a:r>
              <a:rPr lang="en-GB" sz="1600" dirty="0">
                <a:solidFill>
                  <a:schemeClr val="bg1"/>
                </a:solidFill>
              </a:rPr>
              <a:t>of the total regional population.</a:t>
            </a:r>
          </a:p>
        </p:txBody>
      </p:sp>
      <p:pic>
        <p:nvPicPr>
          <p:cNvPr id="21" name="Graphic 20" descr="Earth globe: Africa and Europe with solid fill">
            <a:extLst>
              <a:ext uri="{FF2B5EF4-FFF2-40B4-BE49-F238E27FC236}">
                <a16:creationId xmlns:a16="http://schemas.microsoft.com/office/drawing/2014/main" id="{0D8BA0CF-B7C6-45F9-BA05-71F1974A15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359" y="4716269"/>
            <a:ext cx="556260" cy="556260"/>
          </a:xfrm>
          <a:prstGeom prst="rect">
            <a:avLst/>
          </a:prstGeom>
        </p:spPr>
      </p:pic>
      <p:sp>
        <p:nvSpPr>
          <p:cNvPr id="22" name="TextBox 21">
            <a:extLst>
              <a:ext uri="{FF2B5EF4-FFF2-40B4-BE49-F238E27FC236}">
                <a16:creationId xmlns:a16="http://schemas.microsoft.com/office/drawing/2014/main" id="{BB1EED1C-903B-45DD-853C-9D459B058325}"/>
              </a:ext>
            </a:extLst>
          </p:cNvPr>
          <p:cNvSpPr txBox="1"/>
          <p:nvPr/>
        </p:nvSpPr>
        <p:spPr>
          <a:xfrm>
            <a:off x="4351563" y="2395572"/>
            <a:ext cx="3481112" cy="1815882"/>
          </a:xfrm>
          <a:prstGeom prst="rect">
            <a:avLst/>
          </a:prstGeom>
          <a:noFill/>
        </p:spPr>
        <p:txBody>
          <a:bodyPr wrap="square" rtlCol="0">
            <a:spAutoFit/>
          </a:bodyPr>
          <a:lstStyle/>
          <a:p>
            <a:r>
              <a:rPr lang="en-GB" sz="1600" dirty="0">
                <a:solidFill>
                  <a:schemeClr val="bg1"/>
                </a:solidFill>
              </a:rPr>
              <a:t>EU nationals account for 6% of the City Deal Regions total population, higher than the Scottish rate of 4%.</a:t>
            </a:r>
          </a:p>
          <a:p>
            <a:endParaRPr lang="en-GB" sz="1600" dirty="0">
              <a:solidFill>
                <a:schemeClr val="bg1"/>
              </a:solidFill>
            </a:endParaRPr>
          </a:p>
          <a:p>
            <a:r>
              <a:rPr lang="en-GB" sz="1600" dirty="0">
                <a:solidFill>
                  <a:schemeClr val="bg1"/>
                </a:solidFill>
              </a:rPr>
              <a:t>Some local authorities have a higher % of EU nationals in the population than the over all City Deal rate:</a:t>
            </a:r>
          </a:p>
        </p:txBody>
      </p:sp>
      <p:sp>
        <p:nvSpPr>
          <p:cNvPr id="24" name="TextBox 23">
            <a:extLst>
              <a:ext uri="{FF2B5EF4-FFF2-40B4-BE49-F238E27FC236}">
                <a16:creationId xmlns:a16="http://schemas.microsoft.com/office/drawing/2014/main" id="{A2D75FCB-8AC3-4AA5-A149-AD8191A78E10}"/>
              </a:ext>
            </a:extLst>
          </p:cNvPr>
          <p:cNvSpPr txBox="1"/>
          <p:nvPr/>
        </p:nvSpPr>
        <p:spPr>
          <a:xfrm>
            <a:off x="4638964" y="4565952"/>
            <a:ext cx="2914071" cy="2000548"/>
          </a:xfrm>
          <a:prstGeom prst="rect">
            <a:avLst/>
          </a:prstGeom>
          <a:noFill/>
        </p:spPr>
        <p:txBody>
          <a:bodyPr wrap="square" rtlCol="0">
            <a:spAutoFit/>
          </a:bodyPr>
          <a:lstStyle/>
          <a:p>
            <a:r>
              <a:rPr lang="en-GB" sz="3600" dirty="0">
                <a:solidFill>
                  <a:schemeClr val="bg1"/>
                </a:solidFill>
              </a:rPr>
              <a:t>9%    </a:t>
            </a:r>
            <a:r>
              <a:rPr lang="en-GB" sz="2000" dirty="0">
                <a:solidFill>
                  <a:schemeClr val="bg1"/>
                </a:solidFill>
              </a:rPr>
              <a:t>Edinburgh</a:t>
            </a:r>
          </a:p>
          <a:p>
            <a:endParaRPr lang="en-GB" sz="1600" dirty="0">
              <a:solidFill>
                <a:schemeClr val="bg1"/>
              </a:solidFill>
            </a:endParaRPr>
          </a:p>
          <a:p>
            <a:r>
              <a:rPr lang="en-GB" sz="3600" dirty="0">
                <a:solidFill>
                  <a:schemeClr val="bg1"/>
                </a:solidFill>
              </a:rPr>
              <a:t>8%    </a:t>
            </a:r>
            <a:r>
              <a:rPr lang="en-GB" sz="2000" dirty="0">
                <a:solidFill>
                  <a:schemeClr val="bg1"/>
                </a:solidFill>
              </a:rPr>
              <a:t>West Lothian </a:t>
            </a:r>
            <a:endParaRPr lang="en-GB" dirty="0">
              <a:solidFill>
                <a:schemeClr val="bg1"/>
              </a:solidFill>
            </a:endParaRPr>
          </a:p>
          <a:p>
            <a:endParaRPr lang="en-GB" dirty="0"/>
          </a:p>
          <a:p>
            <a:endParaRPr lang="en-GB" dirty="0"/>
          </a:p>
        </p:txBody>
      </p:sp>
      <p:sp>
        <p:nvSpPr>
          <p:cNvPr id="25" name="TextBox 24">
            <a:extLst>
              <a:ext uri="{FF2B5EF4-FFF2-40B4-BE49-F238E27FC236}">
                <a16:creationId xmlns:a16="http://schemas.microsoft.com/office/drawing/2014/main" id="{AE202B11-2F34-4DEB-8F30-6D63028F80D9}"/>
              </a:ext>
            </a:extLst>
          </p:cNvPr>
          <p:cNvSpPr txBox="1"/>
          <p:nvPr/>
        </p:nvSpPr>
        <p:spPr>
          <a:xfrm>
            <a:off x="8390609" y="2397174"/>
            <a:ext cx="3327842" cy="830997"/>
          </a:xfrm>
          <a:prstGeom prst="rect">
            <a:avLst/>
          </a:prstGeom>
          <a:noFill/>
        </p:spPr>
        <p:txBody>
          <a:bodyPr wrap="square" rtlCol="0">
            <a:spAutoFit/>
          </a:bodyPr>
          <a:lstStyle/>
          <a:p>
            <a:r>
              <a:rPr lang="en-GB" sz="1600" b="1" dirty="0">
                <a:solidFill>
                  <a:schemeClr val="bg1"/>
                </a:solidFill>
              </a:rPr>
              <a:t>35% </a:t>
            </a:r>
            <a:r>
              <a:rPr lang="en-GB" sz="1600" dirty="0">
                <a:solidFill>
                  <a:schemeClr val="bg1"/>
                </a:solidFill>
              </a:rPr>
              <a:t>of Scotland’s EU nationals resided in Edinburgh and South East Scotland.</a:t>
            </a:r>
          </a:p>
        </p:txBody>
      </p:sp>
      <p:sp>
        <p:nvSpPr>
          <p:cNvPr id="27" name="TextBox 26">
            <a:extLst>
              <a:ext uri="{FF2B5EF4-FFF2-40B4-BE49-F238E27FC236}">
                <a16:creationId xmlns:a16="http://schemas.microsoft.com/office/drawing/2014/main" id="{B3EA4467-D7A9-44E4-ACA6-1845125F8E57}"/>
              </a:ext>
            </a:extLst>
          </p:cNvPr>
          <p:cNvSpPr txBox="1"/>
          <p:nvPr/>
        </p:nvSpPr>
        <p:spPr>
          <a:xfrm>
            <a:off x="9407034" y="3213050"/>
            <a:ext cx="1971482" cy="1077218"/>
          </a:xfrm>
          <a:prstGeom prst="rect">
            <a:avLst/>
          </a:prstGeom>
          <a:noFill/>
        </p:spPr>
        <p:txBody>
          <a:bodyPr wrap="square" rtlCol="0">
            <a:spAutoFit/>
          </a:bodyPr>
          <a:lstStyle/>
          <a:p>
            <a:r>
              <a:rPr lang="en-GB" sz="1600" b="1" dirty="0">
                <a:solidFill>
                  <a:schemeClr val="bg1"/>
                </a:solidFill>
              </a:rPr>
              <a:t>A decrease of 37% </a:t>
            </a:r>
            <a:r>
              <a:rPr lang="en-GB" sz="1600" dirty="0">
                <a:solidFill>
                  <a:schemeClr val="bg1"/>
                </a:solidFill>
              </a:rPr>
              <a:t>(1,000 people) from December 2019 to July 2020.</a:t>
            </a:r>
          </a:p>
        </p:txBody>
      </p:sp>
      <p:pic>
        <p:nvPicPr>
          <p:cNvPr id="29" name="Graphic 28" descr="Arrow: Clockwise curve with solid fill">
            <a:extLst>
              <a:ext uri="{FF2B5EF4-FFF2-40B4-BE49-F238E27FC236}">
                <a16:creationId xmlns:a16="http://schemas.microsoft.com/office/drawing/2014/main" id="{27A1C0DC-2B04-4412-B466-27F9032FE6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929977">
            <a:off x="8547913" y="3304289"/>
            <a:ext cx="576480" cy="576480"/>
          </a:xfrm>
          <a:prstGeom prst="rect">
            <a:avLst/>
          </a:prstGeom>
        </p:spPr>
      </p:pic>
      <p:sp>
        <p:nvSpPr>
          <p:cNvPr id="30" name="TextBox 29">
            <a:extLst>
              <a:ext uri="{FF2B5EF4-FFF2-40B4-BE49-F238E27FC236}">
                <a16:creationId xmlns:a16="http://schemas.microsoft.com/office/drawing/2014/main" id="{1AB46234-FFB2-482F-9514-0A6961F82D66}"/>
              </a:ext>
            </a:extLst>
          </p:cNvPr>
          <p:cNvSpPr txBox="1"/>
          <p:nvPr/>
        </p:nvSpPr>
        <p:spPr>
          <a:xfrm>
            <a:off x="8346371" y="4540201"/>
            <a:ext cx="3416317" cy="1815882"/>
          </a:xfrm>
          <a:prstGeom prst="rect">
            <a:avLst/>
          </a:prstGeom>
          <a:noFill/>
        </p:spPr>
        <p:txBody>
          <a:bodyPr wrap="square" rtlCol="0">
            <a:spAutoFit/>
          </a:bodyPr>
          <a:lstStyle/>
          <a:p>
            <a:r>
              <a:rPr lang="en-GB" sz="1600" dirty="0">
                <a:solidFill>
                  <a:schemeClr val="bg1"/>
                </a:solidFill>
              </a:rPr>
              <a:t>Sectors that are dependent on non-UK national labour supply such as </a:t>
            </a:r>
            <a:r>
              <a:rPr lang="en-GB" sz="1600" b="1" dirty="0">
                <a:solidFill>
                  <a:schemeClr val="bg1"/>
                </a:solidFill>
              </a:rPr>
              <a:t>Accommodation and Food Services, IT and Communication and Professional and Scientific Activities </a:t>
            </a:r>
            <a:r>
              <a:rPr lang="en-GB" sz="1600" dirty="0">
                <a:solidFill>
                  <a:schemeClr val="bg1"/>
                </a:solidFill>
              </a:rPr>
              <a:t>may experience skills shortages due to new BREXIT rules. </a:t>
            </a:r>
          </a:p>
        </p:txBody>
      </p:sp>
      <p:pic>
        <p:nvPicPr>
          <p:cNvPr id="3" name="Picture 2" descr="Icon&#10;&#10;Description automatically generated">
            <a:extLst>
              <a:ext uri="{FF2B5EF4-FFF2-40B4-BE49-F238E27FC236}">
                <a16:creationId xmlns:a16="http://schemas.microsoft.com/office/drawing/2014/main" id="{EF4B2D94-086B-4CA3-814D-A2C16F717761}"/>
              </a:ext>
            </a:extLst>
          </p:cNvPr>
          <p:cNvPicPr>
            <a:picLocks noChangeAspect="1"/>
          </p:cNvPicPr>
          <p:nvPr/>
        </p:nvPicPr>
        <p:blipFill>
          <a:blip r:embed="rId9"/>
          <a:stretch>
            <a:fillRect/>
          </a:stretch>
        </p:blipFill>
        <p:spPr>
          <a:xfrm>
            <a:off x="533400" y="1216333"/>
            <a:ext cx="769604" cy="769604"/>
          </a:xfrm>
          <a:prstGeom prst="rect">
            <a:avLst/>
          </a:prstGeom>
        </p:spPr>
      </p:pic>
    </p:spTree>
    <p:extLst>
      <p:ext uri="{BB962C8B-B14F-4D97-AF65-F5344CB8AC3E}">
        <p14:creationId xmlns:p14="http://schemas.microsoft.com/office/powerpoint/2010/main" val="327337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1F4974-15F7-4BA3-84CE-5825D08AF44C}"/>
              </a:ext>
            </a:extLst>
          </p:cNvPr>
          <p:cNvSpPr/>
          <p:nvPr/>
        </p:nvSpPr>
        <p:spPr>
          <a:xfrm>
            <a:off x="251520" y="2602072"/>
            <a:ext cx="11540677" cy="412473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3B951BA-6B68-4361-B9C4-49CE8309E12F}"/>
              </a:ext>
            </a:extLst>
          </p:cNvPr>
          <p:cNvSpPr/>
          <p:nvPr/>
        </p:nvSpPr>
        <p:spPr>
          <a:xfrm>
            <a:off x="4322538" y="2687123"/>
            <a:ext cx="7331196" cy="3896463"/>
          </a:xfrm>
          <a:prstGeom prst="rect">
            <a:avLst/>
          </a:prstGeom>
          <a:solidFill>
            <a:srgbClr val="92AF2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BF99CC5-6881-4B57-BF29-D053EE1F07F1}"/>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E73377FA-6C8B-4EEC-A90E-ED3C02D14711}"/>
              </a:ext>
            </a:extLst>
          </p:cNvPr>
          <p:cNvSpPr txBox="1"/>
          <p:nvPr/>
        </p:nvSpPr>
        <p:spPr>
          <a:xfrm>
            <a:off x="251520" y="131194"/>
            <a:ext cx="9930924"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Skills Gaps Edinburgh and South East Scotland</a:t>
            </a:r>
          </a:p>
        </p:txBody>
      </p:sp>
      <p:sp>
        <p:nvSpPr>
          <p:cNvPr id="2" name="Rectangle 1">
            <a:extLst>
              <a:ext uri="{FF2B5EF4-FFF2-40B4-BE49-F238E27FC236}">
                <a16:creationId xmlns:a16="http://schemas.microsoft.com/office/drawing/2014/main" id="{90F8A5ED-89D8-4E03-BED7-1548E845CC6F}"/>
              </a:ext>
            </a:extLst>
          </p:cNvPr>
          <p:cNvSpPr/>
          <p:nvPr/>
        </p:nvSpPr>
        <p:spPr>
          <a:xfrm>
            <a:off x="251519" y="964419"/>
            <a:ext cx="11540677" cy="1429017"/>
          </a:xfrm>
          <a:prstGeom prst="rect">
            <a:avLst/>
          </a:prstGeom>
          <a:solidFill>
            <a:srgbClr val="53448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7F1D10D-221A-41FF-8DCE-1D3FE93DB8B2}"/>
              </a:ext>
            </a:extLst>
          </p:cNvPr>
          <p:cNvSpPr/>
          <p:nvPr/>
        </p:nvSpPr>
        <p:spPr>
          <a:xfrm>
            <a:off x="1140190" y="1068695"/>
            <a:ext cx="10575557" cy="584775"/>
          </a:xfrm>
          <a:prstGeom prst="rect">
            <a:avLst/>
          </a:prstGeom>
        </p:spPr>
        <p:txBody>
          <a:bodyPr wrap="square">
            <a:spAutoFit/>
          </a:bodyPr>
          <a:lstStyle/>
          <a:p>
            <a:pPr lvl="0">
              <a:defRPr/>
            </a:pPr>
            <a:r>
              <a:rPr lang="en-US" sz="1600" b="1" dirty="0">
                <a:solidFill>
                  <a:schemeClr val="bg1"/>
                </a:solidFill>
                <a:cs typeface="Arial" panose="020B0604020202020204" pitchFamily="34" charset="0"/>
              </a:rPr>
              <a:t>Skills gaps </a:t>
            </a:r>
            <a:r>
              <a:rPr lang="en-US" sz="1600" dirty="0">
                <a:solidFill>
                  <a:schemeClr val="bg1"/>
                </a:solidFill>
                <a:cs typeface="Arial" panose="020B0604020202020204" pitchFamily="34" charset="0"/>
              </a:rPr>
              <a:t>are </a:t>
            </a:r>
            <a:r>
              <a:rPr lang="en-US" sz="1600" b="1" dirty="0">
                <a:solidFill>
                  <a:schemeClr val="bg1"/>
                </a:solidFill>
                <a:cs typeface="Arial" panose="020B0604020202020204" pitchFamily="34" charset="0"/>
              </a:rPr>
              <a:t>often caused by skills shortages </a:t>
            </a:r>
            <a:r>
              <a:rPr lang="en-US" sz="1600" dirty="0">
                <a:solidFill>
                  <a:schemeClr val="bg1"/>
                </a:solidFill>
                <a:cs typeface="Arial" panose="020B0604020202020204" pitchFamily="34" charset="0"/>
              </a:rPr>
              <a:t>- when a business is unable to recruit people with the skills needed, or by changing business needs, e.g. the introduction of new technology results in staff needing upskilled. </a:t>
            </a:r>
          </a:p>
        </p:txBody>
      </p:sp>
      <p:pic>
        <p:nvPicPr>
          <p:cNvPr id="8" name="Graphic 7" descr="Questions">
            <a:extLst>
              <a:ext uri="{FF2B5EF4-FFF2-40B4-BE49-F238E27FC236}">
                <a16:creationId xmlns:a16="http://schemas.microsoft.com/office/drawing/2014/main" id="{93821B81-AF18-4B06-BD79-52EA32C4E8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497" y="1259246"/>
            <a:ext cx="584774" cy="584774"/>
          </a:xfrm>
          <a:prstGeom prst="rect">
            <a:avLst/>
          </a:prstGeom>
        </p:spPr>
      </p:pic>
      <p:sp>
        <p:nvSpPr>
          <p:cNvPr id="9" name="TextBox 8">
            <a:extLst>
              <a:ext uri="{FF2B5EF4-FFF2-40B4-BE49-F238E27FC236}">
                <a16:creationId xmlns:a16="http://schemas.microsoft.com/office/drawing/2014/main" id="{4E5DECAA-4FC5-4A1C-A0DA-935EBF35931F}"/>
              </a:ext>
            </a:extLst>
          </p:cNvPr>
          <p:cNvSpPr txBox="1"/>
          <p:nvPr/>
        </p:nvSpPr>
        <p:spPr>
          <a:xfrm>
            <a:off x="400417" y="2804019"/>
            <a:ext cx="3803449" cy="830997"/>
          </a:xfrm>
          <a:prstGeom prst="rect">
            <a:avLst/>
          </a:prstGeom>
          <a:noFill/>
        </p:spPr>
        <p:txBody>
          <a:bodyPr wrap="square" rtlCol="0">
            <a:spAutoFit/>
          </a:bodyPr>
          <a:lstStyle/>
          <a:p>
            <a:r>
              <a:rPr lang="en-GB" sz="1600" dirty="0"/>
              <a:t>Across the </a:t>
            </a:r>
            <a:r>
              <a:rPr lang="en-GB" sz="1600" b="1" dirty="0"/>
              <a:t>Edinburgh and South East Scotland City Region </a:t>
            </a:r>
            <a:r>
              <a:rPr lang="en-GB" sz="1600" dirty="0"/>
              <a:t>key sectors anticipated to experience growth are:</a:t>
            </a:r>
          </a:p>
        </p:txBody>
      </p:sp>
      <p:sp>
        <p:nvSpPr>
          <p:cNvPr id="13" name="TextBox 12">
            <a:extLst>
              <a:ext uri="{FF2B5EF4-FFF2-40B4-BE49-F238E27FC236}">
                <a16:creationId xmlns:a16="http://schemas.microsoft.com/office/drawing/2014/main" id="{AB9AEF75-1BBB-425B-B26B-EA9ACEE1CA7F}"/>
              </a:ext>
            </a:extLst>
          </p:cNvPr>
          <p:cNvSpPr txBox="1"/>
          <p:nvPr/>
        </p:nvSpPr>
        <p:spPr>
          <a:xfrm>
            <a:off x="1140190" y="1657121"/>
            <a:ext cx="10545129" cy="584775"/>
          </a:xfrm>
          <a:prstGeom prst="rect">
            <a:avLst/>
          </a:prstGeom>
          <a:noFill/>
        </p:spPr>
        <p:txBody>
          <a:bodyPr wrap="square" rtlCol="0">
            <a:spAutoFit/>
          </a:bodyPr>
          <a:lstStyle/>
          <a:p>
            <a:r>
              <a:rPr lang="en-GB" sz="1600" dirty="0">
                <a:solidFill>
                  <a:schemeClr val="bg1"/>
                </a:solidFill>
              </a:rPr>
              <a:t>In order to address skills gaps, many employers recruit non-UK nationals. Industries and regions that are heavily dependent on non-UK employment may be heavily impacted as a result of Brexit. </a:t>
            </a:r>
          </a:p>
        </p:txBody>
      </p:sp>
      <p:sp>
        <p:nvSpPr>
          <p:cNvPr id="14" name="TextBox 13">
            <a:extLst>
              <a:ext uri="{FF2B5EF4-FFF2-40B4-BE49-F238E27FC236}">
                <a16:creationId xmlns:a16="http://schemas.microsoft.com/office/drawing/2014/main" id="{442E390D-53EC-40F9-B826-DBBEA037CC8D}"/>
              </a:ext>
            </a:extLst>
          </p:cNvPr>
          <p:cNvSpPr txBox="1"/>
          <p:nvPr/>
        </p:nvSpPr>
        <p:spPr>
          <a:xfrm>
            <a:off x="1389413" y="3994849"/>
            <a:ext cx="3277589" cy="338554"/>
          </a:xfrm>
          <a:prstGeom prst="rect">
            <a:avLst/>
          </a:prstGeom>
          <a:noFill/>
        </p:spPr>
        <p:txBody>
          <a:bodyPr wrap="square" rtlCol="0">
            <a:spAutoFit/>
          </a:bodyPr>
          <a:lstStyle/>
          <a:p>
            <a:r>
              <a:rPr lang="en-GB" sz="1600" b="1" dirty="0">
                <a:solidFill>
                  <a:srgbClr val="534481"/>
                </a:solidFill>
              </a:rPr>
              <a:t>Health and Social Care</a:t>
            </a:r>
          </a:p>
        </p:txBody>
      </p:sp>
      <p:sp>
        <p:nvSpPr>
          <p:cNvPr id="15" name="TextBox 14">
            <a:extLst>
              <a:ext uri="{FF2B5EF4-FFF2-40B4-BE49-F238E27FC236}">
                <a16:creationId xmlns:a16="http://schemas.microsoft.com/office/drawing/2014/main" id="{97C9F759-31D3-41B5-AAE6-81A368378441}"/>
              </a:ext>
            </a:extLst>
          </p:cNvPr>
          <p:cNvSpPr txBox="1"/>
          <p:nvPr/>
        </p:nvSpPr>
        <p:spPr>
          <a:xfrm>
            <a:off x="1389412" y="4726087"/>
            <a:ext cx="3277589" cy="338554"/>
          </a:xfrm>
          <a:prstGeom prst="rect">
            <a:avLst/>
          </a:prstGeom>
          <a:noFill/>
        </p:spPr>
        <p:txBody>
          <a:bodyPr wrap="square" rtlCol="0">
            <a:spAutoFit/>
          </a:bodyPr>
          <a:lstStyle/>
          <a:p>
            <a:r>
              <a:rPr lang="en-GB" sz="1600" b="1" dirty="0">
                <a:solidFill>
                  <a:srgbClr val="92AF2B"/>
                </a:solidFill>
              </a:rPr>
              <a:t>Construction</a:t>
            </a:r>
          </a:p>
        </p:txBody>
      </p:sp>
      <p:sp>
        <p:nvSpPr>
          <p:cNvPr id="16" name="TextBox 15">
            <a:extLst>
              <a:ext uri="{FF2B5EF4-FFF2-40B4-BE49-F238E27FC236}">
                <a16:creationId xmlns:a16="http://schemas.microsoft.com/office/drawing/2014/main" id="{A8DD69FB-D64E-4B80-B7DF-F63E4970B0B0}"/>
              </a:ext>
            </a:extLst>
          </p:cNvPr>
          <p:cNvSpPr txBox="1"/>
          <p:nvPr/>
        </p:nvSpPr>
        <p:spPr>
          <a:xfrm>
            <a:off x="1389411" y="5395420"/>
            <a:ext cx="2588823" cy="584775"/>
          </a:xfrm>
          <a:prstGeom prst="rect">
            <a:avLst/>
          </a:prstGeom>
          <a:noFill/>
        </p:spPr>
        <p:txBody>
          <a:bodyPr wrap="square" rtlCol="0">
            <a:spAutoFit/>
          </a:bodyPr>
          <a:lstStyle/>
          <a:p>
            <a:r>
              <a:rPr lang="en-GB" sz="1600" b="1" dirty="0">
                <a:solidFill>
                  <a:srgbClr val="00ABBC"/>
                </a:solidFill>
              </a:rPr>
              <a:t>Financial and business services</a:t>
            </a:r>
          </a:p>
        </p:txBody>
      </p:sp>
      <p:pic>
        <p:nvPicPr>
          <p:cNvPr id="19" name="Graphic 18" descr="Heart with pulse">
            <a:extLst>
              <a:ext uri="{FF2B5EF4-FFF2-40B4-BE49-F238E27FC236}">
                <a16:creationId xmlns:a16="http://schemas.microsoft.com/office/drawing/2014/main" id="{EEF7531A-2C94-4E4A-8628-440D90FB88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3795" y="3913834"/>
            <a:ext cx="475418" cy="475418"/>
          </a:xfrm>
          <a:prstGeom prst="rect">
            <a:avLst/>
          </a:prstGeom>
        </p:spPr>
      </p:pic>
      <p:pic>
        <p:nvPicPr>
          <p:cNvPr id="21" name="Graphic 20" descr="Construction worker">
            <a:extLst>
              <a:ext uri="{FF2B5EF4-FFF2-40B4-BE49-F238E27FC236}">
                <a16:creationId xmlns:a16="http://schemas.microsoft.com/office/drawing/2014/main" id="{41C4DDA6-C672-41FC-BC1A-9743729452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905" y="4629617"/>
            <a:ext cx="451197" cy="451197"/>
          </a:xfrm>
          <a:prstGeom prst="rect">
            <a:avLst/>
          </a:prstGeom>
        </p:spPr>
      </p:pic>
      <p:pic>
        <p:nvPicPr>
          <p:cNvPr id="23" name="Graphic 22" descr="Coins">
            <a:extLst>
              <a:ext uri="{FF2B5EF4-FFF2-40B4-BE49-F238E27FC236}">
                <a16:creationId xmlns:a16="http://schemas.microsoft.com/office/drawing/2014/main" id="{3A34B5B6-7104-4717-AF90-80D1C07C59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5076" y="5420785"/>
            <a:ext cx="457200" cy="457200"/>
          </a:xfrm>
          <a:prstGeom prst="rect">
            <a:avLst/>
          </a:prstGeom>
        </p:spPr>
      </p:pic>
      <p:sp>
        <p:nvSpPr>
          <p:cNvPr id="27" name="TextBox 26">
            <a:extLst>
              <a:ext uri="{FF2B5EF4-FFF2-40B4-BE49-F238E27FC236}">
                <a16:creationId xmlns:a16="http://schemas.microsoft.com/office/drawing/2014/main" id="{BEE9A31F-4C22-4BA2-936A-B461AA569833}"/>
              </a:ext>
            </a:extLst>
          </p:cNvPr>
          <p:cNvSpPr txBox="1"/>
          <p:nvPr/>
        </p:nvSpPr>
        <p:spPr>
          <a:xfrm>
            <a:off x="4427740" y="3215093"/>
            <a:ext cx="7225993" cy="992579"/>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chemeClr val="bg1"/>
                </a:solidFill>
              </a:rPr>
              <a:t>The Health and Social Care Sector faces many workforce skills issues.</a:t>
            </a:r>
          </a:p>
          <a:p>
            <a:endParaRPr lang="en-GB" sz="1050" dirty="0">
              <a:solidFill>
                <a:schemeClr val="bg1"/>
              </a:solidFill>
            </a:endParaRPr>
          </a:p>
          <a:p>
            <a:pPr marL="285750" indent="-285750">
              <a:buFont typeface="Arial" panose="020B0604020202020204" pitchFamily="34" charset="0"/>
              <a:buChar char="•"/>
            </a:pPr>
            <a:r>
              <a:rPr lang="en-GB" sz="1600" dirty="0">
                <a:solidFill>
                  <a:schemeClr val="bg1"/>
                </a:solidFill>
              </a:rPr>
              <a:t>A recent study found that 55-85% of employers had staff shortages and many did not have the adequate digital literacy skills needed for the job. </a:t>
            </a:r>
          </a:p>
        </p:txBody>
      </p:sp>
      <p:sp>
        <p:nvSpPr>
          <p:cNvPr id="38" name="Rectangle 37">
            <a:extLst>
              <a:ext uri="{FF2B5EF4-FFF2-40B4-BE49-F238E27FC236}">
                <a16:creationId xmlns:a16="http://schemas.microsoft.com/office/drawing/2014/main" id="{497328E3-E10B-4DED-B79B-6EFBC949F5C4}"/>
              </a:ext>
            </a:extLst>
          </p:cNvPr>
          <p:cNvSpPr/>
          <p:nvPr/>
        </p:nvSpPr>
        <p:spPr>
          <a:xfrm>
            <a:off x="4427741" y="2776457"/>
            <a:ext cx="4000454" cy="369332"/>
          </a:xfrm>
          <a:prstGeom prst="rect">
            <a:avLst/>
          </a:prstGeom>
        </p:spPr>
        <p:txBody>
          <a:bodyPr wrap="none">
            <a:spAutoFit/>
          </a:bodyPr>
          <a:lstStyle/>
          <a:p>
            <a:r>
              <a:rPr lang="en-GB" dirty="0">
                <a:solidFill>
                  <a:schemeClr val="bg1"/>
                </a:solidFill>
              </a:rPr>
              <a:t>Sector Spotlight: </a:t>
            </a:r>
            <a:r>
              <a:rPr lang="en-GB" b="1" dirty="0">
                <a:solidFill>
                  <a:schemeClr val="bg1"/>
                </a:solidFill>
              </a:rPr>
              <a:t>Health and Social Care </a:t>
            </a:r>
          </a:p>
        </p:txBody>
      </p:sp>
      <p:sp>
        <p:nvSpPr>
          <p:cNvPr id="39" name="Rectangle 38">
            <a:extLst>
              <a:ext uri="{FF2B5EF4-FFF2-40B4-BE49-F238E27FC236}">
                <a16:creationId xmlns:a16="http://schemas.microsoft.com/office/drawing/2014/main" id="{EACC54D0-3163-4D24-96FB-2F2EF07A993C}"/>
              </a:ext>
            </a:extLst>
          </p:cNvPr>
          <p:cNvSpPr/>
          <p:nvPr/>
        </p:nvSpPr>
        <p:spPr>
          <a:xfrm>
            <a:off x="4427741" y="4975397"/>
            <a:ext cx="6744231" cy="584775"/>
          </a:xfrm>
          <a:prstGeom prst="rect">
            <a:avLst/>
          </a:prstGeom>
        </p:spPr>
        <p:txBody>
          <a:bodyPr wrap="square">
            <a:spAutoFit/>
          </a:bodyPr>
          <a:lstStyle/>
          <a:p>
            <a:pPr marL="285750" indent="-285750">
              <a:buFont typeface="Arial" panose="020B0604020202020204" pitchFamily="34" charset="0"/>
              <a:buChar char="•"/>
            </a:pPr>
            <a:r>
              <a:rPr lang="en-GB" sz="1600" dirty="0">
                <a:solidFill>
                  <a:schemeClr val="bg1"/>
                </a:solidFill>
              </a:rPr>
              <a:t>Brexit is likely to impact on employers ability to recruit and retain international staff.</a:t>
            </a:r>
          </a:p>
        </p:txBody>
      </p:sp>
      <p:sp>
        <p:nvSpPr>
          <p:cNvPr id="40" name="Rectangle 39">
            <a:extLst>
              <a:ext uri="{FF2B5EF4-FFF2-40B4-BE49-F238E27FC236}">
                <a16:creationId xmlns:a16="http://schemas.microsoft.com/office/drawing/2014/main" id="{948EC108-7880-4263-A197-543D7FB8820F}"/>
              </a:ext>
            </a:extLst>
          </p:cNvPr>
          <p:cNvSpPr/>
          <p:nvPr/>
        </p:nvSpPr>
        <p:spPr>
          <a:xfrm>
            <a:off x="4427741" y="5627548"/>
            <a:ext cx="7072742" cy="830997"/>
          </a:xfrm>
          <a:prstGeom prst="rect">
            <a:avLst/>
          </a:prstGeom>
        </p:spPr>
        <p:txBody>
          <a:bodyPr wrap="square">
            <a:spAutoFit/>
          </a:bodyPr>
          <a:lstStyle/>
          <a:p>
            <a:pPr marL="285750" indent="-285750">
              <a:buFont typeface="Arial" panose="020B0604020202020204" pitchFamily="34" charset="0"/>
              <a:buChar char="•"/>
            </a:pPr>
            <a:r>
              <a:rPr lang="en-GB" sz="1600" dirty="0">
                <a:solidFill>
                  <a:schemeClr val="bg1"/>
                </a:solidFill>
              </a:rPr>
              <a:t>COVID-19 presents an opportunity for the sector to embrace new technologies and may see a lot of individuals retraining and seeking employment in the sector.</a:t>
            </a:r>
            <a:endParaRPr lang="en-GB" sz="1600" dirty="0"/>
          </a:p>
        </p:txBody>
      </p:sp>
      <p:sp>
        <p:nvSpPr>
          <p:cNvPr id="41" name="Rectangle 40">
            <a:extLst>
              <a:ext uri="{FF2B5EF4-FFF2-40B4-BE49-F238E27FC236}">
                <a16:creationId xmlns:a16="http://schemas.microsoft.com/office/drawing/2014/main" id="{2EE89D0E-FB0B-4A35-B1C9-E172B83AFDB0}"/>
              </a:ext>
            </a:extLst>
          </p:cNvPr>
          <p:cNvSpPr/>
          <p:nvPr/>
        </p:nvSpPr>
        <p:spPr>
          <a:xfrm>
            <a:off x="4427740" y="4281819"/>
            <a:ext cx="6744231" cy="584775"/>
          </a:xfrm>
          <a:prstGeom prst="rect">
            <a:avLst/>
          </a:prstGeom>
        </p:spPr>
        <p:txBody>
          <a:bodyPr wrap="square">
            <a:spAutoFit/>
          </a:bodyPr>
          <a:lstStyle/>
          <a:p>
            <a:pPr marL="285750" indent="-285750">
              <a:buFont typeface="Arial" panose="020B0604020202020204" pitchFamily="34" charset="0"/>
              <a:buChar char="•"/>
            </a:pPr>
            <a:r>
              <a:rPr lang="en-GB" sz="1600" dirty="0">
                <a:solidFill>
                  <a:schemeClr val="bg1"/>
                </a:solidFill>
              </a:rPr>
              <a:t>The skills issues were primarily driven by the number of candidates with a lack of relevant experience. </a:t>
            </a:r>
            <a:endParaRPr lang="en-GB" sz="1600" dirty="0"/>
          </a:p>
        </p:txBody>
      </p:sp>
    </p:spTree>
    <p:extLst>
      <p:ext uri="{BB962C8B-B14F-4D97-AF65-F5344CB8AC3E}">
        <p14:creationId xmlns:p14="http://schemas.microsoft.com/office/powerpoint/2010/main" val="3104142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5A79D0-B623-4AB3-9499-42BFFFFD68C5}"/>
              </a:ext>
            </a:extLst>
          </p:cNvPr>
          <p:cNvSpPr/>
          <p:nvPr/>
        </p:nvSpPr>
        <p:spPr>
          <a:xfrm>
            <a:off x="143693" y="1066041"/>
            <a:ext cx="11904613" cy="5596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5C6D59B6-1B93-437D-9132-F925175D2C61}"/>
              </a:ext>
            </a:extLst>
          </p:cNvPr>
          <p:cNvSpPr/>
          <p:nvPr/>
        </p:nvSpPr>
        <p:spPr>
          <a:xfrm>
            <a:off x="6235182" y="4483634"/>
            <a:ext cx="5571984" cy="1887077"/>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F27E1E15-7FEB-478B-9E26-0139A0A5536D}"/>
              </a:ext>
            </a:extLst>
          </p:cNvPr>
          <p:cNvSpPr/>
          <p:nvPr/>
        </p:nvSpPr>
        <p:spPr>
          <a:xfrm>
            <a:off x="6238590" y="3053496"/>
            <a:ext cx="5571984" cy="1390520"/>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621E71F6-3EC7-4116-BCDB-BC65F1509FC9}"/>
              </a:ext>
            </a:extLst>
          </p:cNvPr>
          <p:cNvCxnSpPr/>
          <p:nvPr/>
        </p:nvCxnSpPr>
        <p:spPr>
          <a:xfrm>
            <a:off x="5878286" y="1066040"/>
            <a:ext cx="0" cy="5596017"/>
          </a:xfrm>
          <a:prstGeom prst="line">
            <a:avLst/>
          </a:prstGeom>
          <a:ln w="28575"/>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1C6F6B5-3E07-45E9-9492-41071A7B14DB}"/>
              </a:ext>
            </a:extLst>
          </p:cNvPr>
          <p:cNvCxnSpPr/>
          <p:nvPr/>
        </p:nvCxnSpPr>
        <p:spPr>
          <a:xfrm>
            <a:off x="143693" y="1066040"/>
            <a:ext cx="117706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BF99CC5-6881-4B57-BF29-D053EE1F07F1}"/>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E73377FA-6C8B-4EEC-A90E-ED3C02D14711}"/>
              </a:ext>
            </a:extLst>
          </p:cNvPr>
          <p:cNvSpPr txBox="1"/>
          <p:nvPr/>
        </p:nvSpPr>
        <p:spPr>
          <a:xfrm>
            <a:off x="251520" y="131194"/>
            <a:ext cx="4698722"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Skills Underutilisation</a:t>
            </a:r>
          </a:p>
        </p:txBody>
      </p:sp>
      <p:sp>
        <p:nvSpPr>
          <p:cNvPr id="3" name="TextBox 2">
            <a:extLst>
              <a:ext uri="{FF2B5EF4-FFF2-40B4-BE49-F238E27FC236}">
                <a16:creationId xmlns:a16="http://schemas.microsoft.com/office/drawing/2014/main" id="{390C63D4-51CA-4DA0-B077-6391672E3133}"/>
              </a:ext>
            </a:extLst>
          </p:cNvPr>
          <p:cNvSpPr txBox="1"/>
          <p:nvPr/>
        </p:nvSpPr>
        <p:spPr>
          <a:xfrm>
            <a:off x="371363" y="1321608"/>
            <a:ext cx="5106389" cy="1323439"/>
          </a:xfrm>
          <a:prstGeom prst="rect">
            <a:avLst/>
          </a:prstGeom>
          <a:noFill/>
        </p:spPr>
        <p:txBody>
          <a:bodyPr wrap="square" rtlCol="0">
            <a:spAutoFit/>
          </a:bodyPr>
          <a:lstStyle/>
          <a:p>
            <a:r>
              <a:rPr lang="en-GB" sz="1600" b="1" dirty="0"/>
              <a:t>Skills underutilisation </a:t>
            </a:r>
            <a:r>
              <a:rPr lang="en-GB" sz="1600" dirty="0"/>
              <a:t>occurs when </a:t>
            </a:r>
            <a:r>
              <a:rPr lang="en-GB" sz="1600" b="1" dirty="0"/>
              <a:t>workers have</a:t>
            </a:r>
            <a:r>
              <a:rPr lang="en-US" sz="1600" b="1" dirty="0"/>
              <a:t> higher skills than required for their current role </a:t>
            </a:r>
            <a:r>
              <a:rPr lang="en-US" sz="1600" dirty="0"/>
              <a:t>or that are in </a:t>
            </a:r>
            <a:r>
              <a:rPr lang="en-US" sz="1600" b="1" dirty="0"/>
              <a:t>roles that do not require the use of their core skills </a:t>
            </a:r>
            <a:r>
              <a:rPr lang="en-US" sz="1600" dirty="0"/>
              <a:t>on a regular basis (e.g. energy sector professional in a management role outside that sector). </a:t>
            </a:r>
          </a:p>
        </p:txBody>
      </p:sp>
      <p:sp>
        <p:nvSpPr>
          <p:cNvPr id="11" name="TextBox 10">
            <a:extLst>
              <a:ext uri="{FF2B5EF4-FFF2-40B4-BE49-F238E27FC236}">
                <a16:creationId xmlns:a16="http://schemas.microsoft.com/office/drawing/2014/main" id="{73793870-00D2-465D-9E6B-C71D3AF096C3}"/>
              </a:ext>
            </a:extLst>
          </p:cNvPr>
          <p:cNvSpPr txBox="1"/>
          <p:nvPr/>
        </p:nvSpPr>
        <p:spPr>
          <a:xfrm>
            <a:off x="1463377" y="3797488"/>
            <a:ext cx="3562596" cy="830997"/>
          </a:xfrm>
          <a:prstGeom prst="rect">
            <a:avLst/>
          </a:prstGeom>
          <a:noFill/>
        </p:spPr>
        <p:txBody>
          <a:bodyPr wrap="square" rtlCol="0">
            <a:spAutoFit/>
          </a:bodyPr>
          <a:lstStyle/>
          <a:p>
            <a:r>
              <a:rPr lang="en-GB" sz="1600" dirty="0"/>
              <a:t>Edinburgh and South East Scotland: </a:t>
            </a:r>
            <a:r>
              <a:rPr lang="en-GB" sz="1600" b="1" dirty="0">
                <a:solidFill>
                  <a:srgbClr val="92AF2B"/>
                </a:solidFill>
              </a:rPr>
              <a:t>9%</a:t>
            </a:r>
          </a:p>
          <a:p>
            <a:r>
              <a:rPr lang="en-GB" sz="1600" dirty="0"/>
              <a:t>Scottish Borders </a:t>
            </a:r>
            <a:r>
              <a:rPr lang="en-GB" sz="1600" b="1" dirty="0">
                <a:solidFill>
                  <a:srgbClr val="F15A22"/>
                </a:solidFill>
              </a:rPr>
              <a:t>11%</a:t>
            </a:r>
          </a:p>
          <a:p>
            <a:r>
              <a:rPr lang="en-GB" sz="1600" dirty="0"/>
              <a:t>Scotland </a:t>
            </a:r>
            <a:r>
              <a:rPr lang="en-GB" sz="1600" b="1" dirty="0">
                <a:solidFill>
                  <a:srgbClr val="00ABBC"/>
                </a:solidFill>
              </a:rPr>
              <a:t>9%</a:t>
            </a:r>
          </a:p>
        </p:txBody>
      </p:sp>
      <p:pic>
        <p:nvPicPr>
          <p:cNvPr id="13" name="Graphic 12" descr="Arrow Slight curve">
            <a:extLst>
              <a:ext uri="{FF2B5EF4-FFF2-40B4-BE49-F238E27FC236}">
                <a16:creationId xmlns:a16="http://schemas.microsoft.com/office/drawing/2014/main" id="{7ADCB1D5-315B-4908-9366-AD69895749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077225">
            <a:off x="842263" y="4027617"/>
            <a:ext cx="389914" cy="389914"/>
          </a:xfrm>
          <a:prstGeom prst="rect">
            <a:avLst/>
          </a:prstGeom>
        </p:spPr>
      </p:pic>
      <p:sp>
        <p:nvSpPr>
          <p:cNvPr id="21" name="Rectangle 20">
            <a:extLst>
              <a:ext uri="{FF2B5EF4-FFF2-40B4-BE49-F238E27FC236}">
                <a16:creationId xmlns:a16="http://schemas.microsoft.com/office/drawing/2014/main" id="{2E311C03-466E-421B-9CBB-7EF5F836E098}"/>
              </a:ext>
            </a:extLst>
          </p:cNvPr>
          <p:cNvSpPr/>
          <p:nvPr/>
        </p:nvSpPr>
        <p:spPr>
          <a:xfrm>
            <a:off x="6238590" y="1600174"/>
            <a:ext cx="5571984" cy="1390520"/>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9CB24B3C-EFDC-4762-B162-9D3174EE6C8C}"/>
              </a:ext>
            </a:extLst>
          </p:cNvPr>
          <p:cNvSpPr txBox="1"/>
          <p:nvPr/>
        </p:nvSpPr>
        <p:spPr>
          <a:xfrm>
            <a:off x="7172696" y="1600174"/>
            <a:ext cx="4529094" cy="4770537"/>
          </a:xfrm>
          <a:prstGeom prst="rect">
            <a:avLst/>
          </a:prstGeom>
          <a:noFill/>
        </p:spPr>
        <p:txBody>
          <a:bodyPr wrap="square" rtlCol="0">
            <a:spAutoFit/>
          </a:bodyPr>
          <a:lstStyle/>
          <a:p>
            <a:r>
              <a:rPr lang="en-GB" sz="1600" dirty="0">
                <a:solidFill>
                  <a:schemeClr val="bg1"/>
                </a:solidFill>
              </a:rPr>
              <a:t>A popular example of skills underutilisation is that of a university graduate employed in the hospitality sector waiting tables. In this case it could be said that they have both skills and qualifications not being put to use. </a:t>
            </a:r>
          </a:p>
          <a:p>
            <a:endParaRPr lang="en-GB" sz="1600" dirty="0">
              <a:solidFill>
                <a:schemeClr val="bg1"/>
              </a:solidFill>
            </a:endParaRPr>
          </a:p>
          <a:p>
            <a:r>
              <a:rPr lang="en-GB" sz="1600" dirty="0">
                <a:solidFill>
                  <a:schemeClr val="bg1"/>
                </a:solidFill>
              </a:rPr>
              <a:t>Similarly a mismatch in the labour market could see jobs not being created that use an individuals skills set to the best result. For example, in the creative industries there is a reliance on the international market as there is higher demand than in Scotland.</a:t>
            </a:r>
          </a:p>
          <a:p>
            <a:r>
              <a:rPr lang="en-GB" sz="1600" dirty="0">
                <a:solidFill>
                  <a:schemeClr val="bg1"/>
                </a:solidFill>
              </a:rPr>
              <a:t> </a:t>
            </a:r>
          </a:p>
          <a:p>
            <a:r>
              <a:rPr lang="en-GB" sz="1600" dirty="0">
                <a:solidFill>
                  <a:schemeClr val="bg1"/>
                </a:solidFill>
              </a:rPr>
              <a:t>Covid-19 had the potential to heighten underutilisation as many workers face redundancy and being displaced from sectors and occupations. However, this will identify gaps in the labour market and actions can be taken to address existing challenges, i.e. through aligning provision to demand and creating skills gateways. </a:t>
            </a:r>
          </a:p>
        </p:txBody>
      </p:sp>
      <p:pic>
        <p:nvPicPr>
          <p:cNvPr id="23" name="Graphic 22" descr="Burger and drink">
            <a:extLst>
              <a:ext uri="{FF2B5EF4-FFF2-40B4-BE49-F238E27FC236}">
                <a16:creationId xmlns:a16="http://schemas.microsoft.com/office/drawing/2014/main" id="{69847C21-4023-4DAB-B277-8EC0A4EC0D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4465" y="1912606"/>
            <a:ext cx="649447" cy="649447"/>
          </a:xfrm>
          <a:prstGeom prst="rect">
            <a:avLst/>
          </a:prstGeom>
        </p:spPr>
      </p:pic>
      <p:pic>
        <p:nvPicPr>
          <p:cNvPr id="25" name="Graphic 24" descr="Drama">
            <a:extLst>
              <a:ext uri="{FF2B5EF4-FFF2-40B4-BE49-F238E27FC236}">
                <a16:creationId xmlns:a16="http://schemas.microsoft.com/office/drawing/2014/main" id="{DFACF359-1D6B-475C-90C5-B734BE6E77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80400" y="3264189"/>
            <a:ext cx="721253" cy="721253"/>
          </a:xfrm>
          <a:prstGeom prst="rect">
            <a:avLst/>
          </a:prstGeom>
        </p:spPr>
      </p:pic>
      <p:pic>
        <p:nvPicPr>
          <p:cNvPr id="27" name="Graphic 26" descr="Research">
            <a:extLst>
              <a:ext uri="{FF2B5EF4-FFF2-40B4-BE49-F238E27FC236}">
                <a16:creationId xmlns:a16="http://schemas.microsoft.com/office/drawing/2014/main" id="{D77DA9B4-41EC-432C-AA32-830386C623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1443" y="4967022"/>
            <a:ext cx="615635" cy="615635"/>
          </a:xfrm>
          <a:prstGeom prst="rect">
            <a:avLst/>
          </a:prstGeom>
        </p:spPr>
      </p:pic>
      <p:sp>
        <p:nvSpPr>
          <p:cNvPr id="28" name="Rectangle 27">
            <a:extLst>
              <a:ext uri="{FF2B5EF4-FFF2-40B4-BE49-F238E27FC236}">
                <a16:creationId xmlns:a16="http://schemas.microsoft.com/office/drawing/2014/main" id="{50AA17EE-6211-4CE2-B5B2-8FD06D5C67E7}"/>
              </a:ext>
            </a:extLst>
          </p:cNvPr>
          <p:cNvSpPr/>
          <p:nvPr/>
        </p:nvSpPr>
        <p:spPr>
          <a:xfrm>
            <a:off x="6238590" y="1180684"/>
            <a:ext cx="4149552" cy="369332"/>
          </a:xfrm>
          <a:prstGeom prst="rect">
            <a:avLst/>
          </a:prstGeom>
        </p:spPr>
        <p:txBody>
          <a:bodyPr wrap="square">
            <a:spAutoFit/>
          </a:bodyPr>
          <a:lstStyle/>
          <a:p>
            <a:r>
              <a:rPr lang="en-GB" b="1" dirty="0">
                <a:solidFill>
                  <a:srgbClr val="F15A22"/>
                </a:solidFill>
              </a:rPr>
              <a:t>In context…</a:t>
            </a:r>
          </a:p>
        </p:txBody>
      </p:sp>
      <p:sp>
        <p:nvSpPr>
          <p:cNvPr id="29" name="TextBox 28">
            <a:extLst>
              <a:ext uri="{FF2B5EF4-FFF2-40B4-BE49-F238E27FC236}">
                <a16:creationId xmlns:a16="http://schemas.microsoft.com/office/drawing/2014/main" id="{6B782210-1FED-4FAE-92EE-43B7735F7E92}"/>
              </a:ext>
            </a:extLst>
          </p:cNvPr>
          <p:cNvSpPr txBox="1"/>
          <p:nvPr/>
        </p:nvSpPr>
        <p:spPr>
          <a:xfrm>
            <a:off x="371363" y="4785806"/>
            <a:ext cx="5265780" cy="1708160"/>
          </a:xfrm>
          <a:prstGeom prst="rect">
            <a:avLst/>
          </a:prstGeom>
          <a:noFill/>
        </p:spPr>
        <p:txBody>
          <a:bodyPr wrap="square" rtlCol="0">
            <a:spAutoFit/>
          </a:bodyPr>
          <a:lstStyle/>
          <a:p>
            <a:r>
              <a:rPr lang="en-GB" sz="1600" dirty="0"/>
              <a:t>The</a:t>
            </a:r>
            <a:r>
              <a:rPr lang="en-GB" sz="1600" b="1" dirty="0">
                <a:solidFill>
                  <a:srgbClr val="F15A22"/>
                </a:solidFill>
              </a:rPr>
              <a:t> Scottish Borders </a:t>
            </a:r>
            <a:r>
              <a:rPr lang="en-GB" sz="1600" dirty="0"/>
              <a:t>has the highest rate of skills underutilisation.</a:t>
            </a:r>
          </a:p>
          <a:p>
            <a:endParaRPr lang="en-GB" sz="900" dirty="0"/>
          </a:p>
          <a:p>
            <a:r>
              <a:rPr lang="en-GB" sz="1600" dirty="0"/>
              <a:t>Underutilisation of workforce in rural regions could result in a skills drain as people move out of the region in search of employment that aligns with their skills set, further exacerbating the problem of skills gaps and skills vacancies.</a:t>
            </a:r>
          </a:p>
        </p:txBody>
      </p:sp>
      <p:sp>
        <p:nvSpPr>
          <p:cNvPr id="22" name="Rectangle 21">
            <a:extLst>
              <a:ext uri="{FF2B5EF4-FFF2-40B4-BE49-F238E27FC236}">
                <a16:creationId xmlns:a16="http://schemas.microsoft.com/office/drawing/2014/main" id="{CC705C1F-0EA9-4DCE-A6B0-CC5CF55C283E}"/>
              </a:ext>
            </a:extLst>
          </p:cNvPr>
          <p:cNvSpPr/>
          <p:nvPr/>
        </p:nvSpPr>
        <p:spPr>
          <a:xfrm>
            <a:off x="345740" y="2676099"/>
            <a:ext cx="5106389" cy="1065704"/>
          </a:xfrm>
          <a:prstGeom prst="rect">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Example 3 - we can look at data to identify skills variations in skills under-utilisation across regions and local authorities.</a:t>
            </a:r>
          </a:p>
        </p:txBody>
      </p:sp>
    </p:spTree>
    <p:extLst>
      <p:ext uri="{BB962C8B-B14F-4D97-AF65-F5344CB8AC3E}">
        <p14:creationId xmlns:p14="http://schemas.microsoft.com/office/powerpoint/2010/main" val="77235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04324EF-C264-447A-B273-B35942405BF6}"/>
              </a:ext>
            </a:extLst>
          </p:cNvPr>
          <p:cNvSpPr/>
          <p:nvPr/>
        </p:nvSpPr>
        <p:spPr>
          <a:xfrm>
            <a:off x="143695" y="1026022"/>
            <a:ext cx="11904613" cy="559601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E6E2199A-796D-4D6A-B902-A53B90CC08E2}"/>
              </a:ext>
            </a:extLst>
          </p:cNvPr>
          <p:cNvSpPr/>
          <p:nvPr/>
        </p:nvSpPr>
        <p:spPr>
          <a:xfrm>
            <a:off x="550235" y="4282353"/>
            <a:ext cx="5132024" cy="1964648"/>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EC71A1E-3E3F-497D-9A34-CB5CA71CAA3F}"/>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7AA7A516-062E-4E09-85AD-1229BAF9D3E5}"/>
              </a:ext>
            </a:extLst>
          </p:cNvPr>
          <p:cNvSpPr txBox="1"/>
          <p:nvPr/>
        </p:nvSpPr>
        <p:spPr>
          <a:xfrm>
            <a:off x="251520" y="131194"/>
            <a:ext cx="4698722"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Finding Opportunities </a:t>
            </a:r>
          </a:p>
        </p:txBody>
      </p:sp>
      <p:pic>
        <p:nvPicPr>
          <p:cNvPr id="36" name="Graphic 35" descr="Group brainstorm">
            <a:extLst>
              <a:ext uri="{FF2B5EF4-FFF2-40B4-BE49-F238E27FC236}">
                <a16:creationId xmlns:a16="http://schemas.microsoft.com/office/drawing/2014/main" id="{01563C55-1FF9-4D3F-A8E7-0ACA7F7007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5692" y="4655660"/>
            <a:ext cx="584775" cy="584775"/>
          </a:xfrm>
          <a:prstGeom prst="rect">
            <a:avLst/>
          </a:prstGeom>
        </p:spPr>
      </p:pic>
      <p:pic>
        <p:nvPicPr>
          <p:cNvPr id="40" name="Graphic 39" descr="Call center">
            <a:extLst>
              <a:ext uri="{FF2B5EF4-FFF2-40B4-BE49-F238E27FC236}">
                <a16:creationId xmlns:a16="http://schemas.microsoft.com/office/drawing/2014/main" id="{B6F40856-7223-48A2-B7AC-A6040B7DAB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0426" y="5256838"/>
            <a:ext cx="469162" cy="469162"/>
          </a:xfrm>
          <a:prstGeom prst="rect">
            <a:avLst/>
          </a:prstGeom>
        </p:spPr>
      </p:pic>
      <p:pic>
        <p:nvPicPr>
          <p:cNvPr id="42" name="Graphic 41" descr="Coins">
            <a:extLst>
              <a:ext uri="{FF2B5EF4-FFF2-40B4-BE49-F238E27FC236}">
                <a16:creationId xmlns:a16="http://schemas.microsoft.com/office/drawing/2014/main" id="{319DFB9C-52A5-4543-93AF-7124FF3036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96407" y="5808923"/>
            <a:ext cx="457200" cy="457200"/>
          </a:xfrm>
          <a:prstGeom prst="rect">
            <a:avLst/>
          </a:prstGeom>
        </p:spPr>
      </p:pic>
      <p:sp>
        <p:nvSpPr>
          <p:cNvPr id="43" name="Rectangle 42">
            <a:extLst>
              <a:ext uri="{FF2B5EF4-FFF2-40B4-BE49-F238E27FC236}">
                <a16:creationId xmlns:a16="http://schemas.microsoft.com/office/drawing/2014/main" id="{7BE042A9-504B-4CBD-B68C-D0A8D6AAF961}"/>
              </a:ext>
            </a:extLst>
          </p:cNvPr>
          <p:cNvSpPr/>
          <p:nvPr/>
        </p:nvSpPr>
        <p:spPr>
          <a:xfrm>
            <a:off x="6323347" y="4041525"/>
            <a:ext cx="5249887" cy="584775"/>
          </a:xfrm>
          <a:prstGeom prst="rect">
            <a:avLst/>
          </a:prstGeom>
        </p:spPr>
        <p:txBody>
          <a:bodyPr wrap="square">
            <a:spAutoFit/>
          </a:bodyPr>
          <a:lstStyle/>
          <a:p>
            <a:r>
              <a:rPr lang="en-GB" sz="1600" dirty="0"/>
              <a:t>Based on c.65% of job postings across the region, the most in demand specialised skills were: </a:t>
            </a:r>
          </a:p>
        </p:txBody>
      </p:sp>
      <p:sp>
        <p:nvSpPr>
          <p:cNvPr id="44" name="Rectangle 43">
            <a:extLst>
              <a:ext uri="{FF2B5EF4-FFF2-40B4-BE49-F238E27FC236}">
                <a16:creationId xmlns:a16="http://schemas.microsoft.com/office/drawing/2014/main" id="{6AFE6936-0228-4389-A6F1-A6576C178C26}"/>
              </a:ext>
            </a:extLst>
          </p:cNvPr>
          <p:cNvSpPr/>
          <p:nvPr/>
        </p:nvSpPr>
        <p:spPr>
          <a:xfrm>
            <a:off x="7569044" y="4778770"/>
            <a:ext cx="2354875" cy="338554"/>
          </a:xfrm>
          <a:prstGeom prst="rect">
            <a:avLst/>
          </a:prstGeom>
        </p:spPr>
        <p:txBody>
          <a:bodyPr wrap="none">
            <a:spAutoFit/>
          </a:bodyPr>
          <a:lstStyle/>
          <a:p>
            <a:r>
              <a:rPr lang="en-GB" sz="1600" b="1" dirty="0">
                <a:solidFill>
                  <a:srgbClr val="92AF2B"/>
                </a:solidFill>
              </a:rPr>
              <a:t>Teamwork/ Collaboration</a:t>
            </a:r>
          </a:p>
        </p:txBody>
      </p:sp>
      <p:sp>
        <p:nvSpPr>
          <p:cNvPr id="45" name="Rectangle 44">
            <a:extLst>
              <a:ext uri="{FF2B5EF4-FFF2-40B4-BE49-F238E27FC236}">
                <a16:creationId xmlns:a16="http://schemas.microsoft.com/office/drawing/2014/main" id="{CCBD35DA-E3B4-4144-BED1-80DD873D7680}"/>
              </a:ext>
            </a:extLst>
          </p:cNvPr>
          <p:cNvSpPr/>
          <p:nvPr/>
        </p:nvSpPr>
        <p:spPr>
          <a:xfrm>
            <a:off x="7569044" y="5337832"/>
            <a:ext cx="1685911" cy="338554"/>
          </a:xfrm>
          <a:prstGeom prst="rect">
            <a:avLst/>
          </a:prstGeom>
        </p:spPr>
        <p:txBody>
          <a:bodyPr wrap="none">
            <a:spAutoFit/>
          </a:bodyPr>
          <a:lstStyle/>
          <a:p>
            <a:r>
              <a:rPr lang="en-GB" sz="1600" b="1" dirty="0">
                <a:solidFill>
                  <a:srgbClr val="534481"/>
                </a:solidFill>
              </a:rPr>
              <a:t>Customer Service</a:t>
            </a:r>
          </a:p>
        </p:txBody>
      </p:sp>
      <p:sp>
        <p:nvSpPr>
          <p:cNvPr id="46" name="Rectangle 45">
            <a:extLst>
              <a:ext uri="{FF2B5EF4-FFF2-40B4-BE49-F238E27FC236}">
                <a16:creationId xmlns:a16="http://schemas.microsoft.com/office/drawing/2014/main" id="{0415D2BD-A9A0-477C-BCB4-D12A8211E349}"/>
              </a:ext>
            </a:extLst>
          </p:cNvPr>
          <p:cNvSpPr/>
          <p:nvPr/>
        </p:nvSpPr>
        <p:spPr>
          <a:xfrm>
            <a:off x="7569044" y="5868246"/>
            <a:ext cx="1046697" cy="338554"/>
          </a:xfrm>
          <a:prstGeom prst="rect">
            <a:avLst/>
          </a:prstGeom>
        </p:spPr>
        <p:txBody>
          <a:bodyPr wrap="none">
            <a:spAutoFit/>
          </a:bodyPr>
          <a:lstStyle/>
          <a:p>
            <a:r>
              <a:rPr lang="en-GB" sz="1600" b="1" dirty="0">
                <a:solidFill>
                  <a:srgbClr val="00ABBC"/>
                </a:solidFill>
              </a:rPr>
              <a:t>Budgeting</a:t>
            </a:r>
          </a:p>
        </p:txBody>
      </p:sp>
      <p:cxnSp>
        <p:nvCxnSpPr>
          <p:cNvPr id="15" name="Straight Connector 14">
            <a:extLst>
              <a:ext uri="{FF2B5EF4-FFF2-40B4-BE49-F238E27FC236}">
                <a16:creationId xmlns:a16="http://schemas.microsoft.com/office/drawing/2014/main" id="{56489470-786D-45B3-BAFD-B305A8B5DC09}"/>
              </a:ext>
            </a:extLst>
          </p:cNvPr>
          <p:cNvCxnSpPr>
            <a:cxnSpLocks/>
          </p:cNvCxnSpPr>
          <p:nvPr/>
        </p:nvCxnSpPr>
        <p:spPr>
          <a:xfrm>
            <a:off x="6003403" y="1258825"/>
            <a:ext cx="0" cy="5239558"/>
          </a:xfrm>
          <a:prstGeom prst="line">
            <a:avLst/>
          </a:prstGeom>
          <a:ln w="19050">
            <a:solidFill>
              <a:schemeClr val="bg1">
                <a:lumMod val="50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226B600-6DDF-4FB2-AF08-DAD385DC7466}"/>
              </a:ext>
            </a:extLst>
          </p:cNvPr>
          <p:cNvSpPr/>
          <p:nvPr/>
        </p:nvSpPr>
        <p:spPr>
          <a:xfrm>
            <a:off x="551433" y="1258825"/>
            <a:ext cx="5132023" cy="2826747"/>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34E0A46-6EF2-4D9B-AA3D-F12B9831665C}"/>
              </a:ext>
            </a:extLst>
          </p:cNvPr>
          <p:cNvSpPr txBox="1"/>
          <p:nvPr/>
        </p:nvSpPr>
        <p:spPr>
          <a:xfrm>
            <a:off x="1158514" y="1346271"/>
            <a:ext cx="4412583" cy="830997"/>
          </a:xfrm>
          <a:prstGeom prst="rect">
            <a:avLst/>
          </a:prstGeom>
          <a:noFill/>
        </p:spPr>
        <p:txBody>
          <a:bodyPr wrap="square" rtlCol="0">
            <a:spAutoFit/>
          </a:bodyPr>
          <a:lstStyle/>
          <a:p>
            <a:r>
              <a:rPr lang="en-GB" sz="1600" dirty="0">
                <a:solidFill>
                  <a:schemeClr val="bg1"/>
                </a:solidFill>
              </a:rPr>
              <a:t>Skills Development Scotland produces </a:t>
            </a:r>
            <a:r>
              <a:rPr lang="en-GB" sz="1600" b="1" dirty="0">
                <a:solidFill>
                  <a:schemeClr val="bg1"/>
                </a:solidFill>
              </a:rPr>
              <a:t>Regional Skills Assessments (RSAs) </a:t>
            </a:r>
            <a:r>
              <a:rPr lang="en-GB" sz="1600" dirty="0">
                <a:solidFill>
                  <a:schemeClr val="bg1"/>
                </a:solidFill>
              </a:rPr>
              <a:t>which provide up to date information on:</a:t>
            </a:r>
          </a:p>
        </p:txBody>
      </p:sp>
      <p:sp>
        <p:nvSpPr>
          <p:cNvPr id="10" name="Rectangle 9">
            <a:extLst>
              <a:ext uri="{FF2B5EF4-FFF2-40B4-BE49-F238E27FC236}">
                <a16:creationId xmlns:a16="http://schemas.microsoft.com/office/drawing/2014/main" id="{F671E96D-DC4B-4B00-AA89-4407794907F8}"/>
              </a:ext>
            </a:extLst>
          </p:cNvPr>
          <p:cNvSpPr/>
          <p:nvPr/>
        </p:nvSpPr>
        <p:spPr>
          <a:xfrm>
            <a:off x="1158514" y="2107818"/>
            <a:ext cx="4196420" cy="1815882"/>
          </a:xfrm>
          <a:prstGeom prst="rect">
            <a:avLst/>
          </a:prstGeom>
        </p:spPr>
        <p:txBody>
          <a:bodyPr wrap="square">
            <a:spAutoFit/>
          </a:bodyPr>
          <a:lstStyle/>
          <a:p>
            <a:pPr marL="285750" indent="-285750">
              <a:buFont typeface="Arial" panose="020B0604020202020204" pitchFamily="34" charset="0"/>
              <a:buChar char="•"/>
            </a:pPr>
            <a:r>
              <a:rPr lang="en-GB" sz="1600" dirty="0">
                <a:solidFill>
                  <a:schemeClr val="bg1"/>
                </a:solidFill>
              </a:rPr>
              <a:t>Number of job postings</a:t>
            </a:r>
          </a:p>
          <a:p>
            <a:pPr marL="285750" indent="-285750">
              <a:buFont typeface="Arial" panose="020B0604020202020204" pitchFamily="34" charset="0"/>
              <a:buChar char="•"/>
            </a:pPr>
            <a:r>
              <a:rPr lang="en-GB" sz="1600" dirty="0">
                <a:solidFill>
                  <a:schemeClr val="bg1"/>
                </a:solidFill>
              </a:rPr>
              <a:t>Areas where greatest number of jobs are posted</a:t>
            </a:r>
          </a:p>
          <a:p>
            <a:pPr marL="285750" indent="-285750">
              <a:buFont typeface="Arial" panose="020B0604020202020204" pitchFamily="34" charset="0"/>
              <a:buChar char="•"/>
            </a:pPr>
            <a:r>
              <a:rPr lang="en-GB" sz="1600" dirty="0">
                <a:solidFill>
                  <a:schemeClr val="bg1"/>
                </a:solidFill>
              </a:rPr>
              <a:t>Detail on most in demand specialist skills </a:t>
            </a:r>
          </a:p>
          <a:p>
            <a:pPr marL="285750" indent="-285750">
              <a:buFont typeface="Arial" panose="020B0604020202020204" pitchFamily="34" charset="0"/>
              <a:buChar char="•"/>
            </a:pPr>
            <a:r>
              <a:rPr lang="en-GB" sz="1600" dirty="0">
                <a:solidFill>
                  <a:schemeClr val="bg1"/>
                </a:solidFill>
              </a:rPr>
              <a:t>Overview of future demand over next 7-10 years</a:t>
            </a:r>
          </a:p>
          <a:p>
            <a:pPr marL="285750" indent="-285750">
              <a:buFont typeface="Arial" panose="020B0604020202020204" pitchFamily="34" charset="0"/>
              <a:buChar char="•"/>
            </a:pPr>
            <a:r>
              <a:rPr lang="en-GB" sz="1600" dirty="0">
                <a:solidFill>
                  <a:schemeClr val="bg1"/>
                </a:solidFill>
              </a:rPr>
              <a:t>Split by expansion and replacement demand </a:t>
            </a:r>
          </a:p>
        </p:txBody>
      </p:sp>
      <p:pic>
        <p:nvPicPr>
          <p:cNvPr id="12" name="Graphic 11" descr="Lightbulb">
            <a:extLst>
              <a:ext uri="{FF2B5EF4-FFF2-40B4-BE49-F238E27FC236}">
                <a16:creationId xmlns:a16="http://schemas.microsoft.com/office/drawing/2014/main" id="{A448EE7B-A41F-4285-958E-6306C9E1B9A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9816" y="1438576"/>
            <a:ext cx="453335" cy="457078"/>
          </a:xfrm>
          <a:prstGeom prst="rect">
            <a:avLst/>
          </a:prstGeom>
        </p:spPr>
      </p:pic>
      <p:sp>
        <p:nvSpPr>
          <p:cNvPr id="26" name="Rectangle 25">
            <a:extLst>
              <a:ext uri="{FF2B5EF4-FFF2-40B4-BE49-F238E27FC236}">
                <a16:creationId xmlns:a16="http://schemas.microsoft.com/office/drawing/2014/main" id="{6537B534-C8D2-4467-A82E-B8AA2B538FD8}"/>
              </a:ext>
            </a:extLst>
          </p:cNvPr>
          <p:cNvSpPr/>
          <p:nvPr/>
        </p:nvSpPr>
        <p:spPr>
          <a:xfrm>
            <a:off x="6472648" y="1110519"/>
            <a:ext cx="4436227" cy="584775"/>
          </a:xfrm>
          <a:prstGeom prst="rect">
            <a:avLst/>
          </a:prstGeom>
        </p:spPr>
        <p:txBody>
          <a:bodyPr wrap="square">
            <a:spAutoFit/>
          </a:bodyPr>
          <a:lstStyle/>
          <a:p>
            <a:r>
              <a:rPr lang="en-GB" sz="1600" b="1" dirty="0"/>
              <a:t>Job postings data</a:t>
            </a:r>
          </a:p>
          <a:p>
            <a:r>
              <a:rPr lang="en-GB" sz="1600" b="1" u="sng" dirty="0"/>
              <a:t>Example 5 </a:t>
            </a:r>
            <a:r>
              <a:rPr lang="en-GB" sz="1600" b="1" dirty="0"/>
              <a:t>- Edinburgh and South East Scotland</a:t>
            </a:r>
          </a:p>
        </p:txBody>
      </p:sp>
      <p:sp>
        <p:nvSpPr>
          <p:cNvPr id="28" name="Rectangle 27">
            <a:extLst>
              <a:ext uri="{FF2B5EF4-FFF2-40B4-BE49-F238E27FC236}">
                <a16:creationId xmlns:a16="http://schemas.microsoft.com/office/drawing/2014/main" id="{92B21667-C516-48E6-882F-EB264B5CC223}"/>
              </a:ext>
            </a:extLst>
          </p:cNvPr>
          <p:cNvSpPr/>
          <p:nvPr/>
        </p:nvSpPr>
        <p:spPr>
          <a:xfrm>
            <a:off x="6472648" y="1702436"/>
            <a:ext cx="5059764" cy="892592"/>
          </a:xfrm>
          <a:prstGeom prst="rect">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1E1BDC60-0238-4CB0-97C7-C14838DA8983}"/>
              </a:ext>
            </a:extLst>
          </p:cNvPr>
          <p:cNvSpPr txBox="1"/>
          <p:nvPr/>
        </p:nvSpPr>
        <p:spPr>
          <a:xfrm>
            <a:off x="7253265" y="1717845"/>
            <a:ext cx="4111557" cy="861774"/>
          </a:xfrm>
          <a:prstGeom prst="rect">
            <a:avLst/>
          </a:prstGeom>
          <a:noFill/>
        </p:spPr>
        <p:txBody>
          <a:bodyPr wrap="square" rtlCol="0">
            <a:spAutoFit/>
          </a:bodyPr>
          <a:lstStyle/>
          <a:p>
            <a:r>
              <a:rPr lang="en-GB" sz="1600" dirty="0">
                <a:solidFill>
                  <a:schemeClr val="bg1"/>
                </a:solidFill>
              </a:rPr>
              <a:t>Number of job postings from 1</a:t>
            </a:r>
            <a:r>
              <a:rPr lang="en-GB" sz="1600" baseline="30000" dirty="0">
                <a:solidFill>
                  <a:schemeClr val="bg1"/>
                </a:solidFill>
              </a:rPr>
              <a:t>st</a:t>
            </a:r>
            <a:r>
              <a:rPr lang="en-GB" sz="1600" dirty="0">
                <a:solidFill>
                  <a:schemeClr val="bg1"/>
                </a:solidFill>
              </a:rPr>
              <a:t> February 2020 to 28</a:t>
            </a:r>
            <a:r>
              <a:rPr lang="en-GB" sz="1600" baseline="30000" dirty="0">
                <a:solidFill>
                  <a:schemeClr val="bg1"/>
                </a:solidFill>
              </a:rPr>
              <a:t>th</a:t>
            </a:r>
            <a:r>
              <a:rPr lang="en-GB" sz="1600" dirty="0">
                <a:solidFill>
                  <a:schemeClr val="bg1"/>
                </a:solidFill>
              </a:rPr>
              <a:t> February 2021:</a:t>
            </a:r>
          </a:p>
          <a:p>
            <a:r>
              <a:rPr lang="en-GB" b="1" dirty="0">
                <a:solidFill>
                  <a:schemeClr val="bg1"/>
                </a:solidFill>
              </a:rPr>
              <a:t>110,300 </a:t>
            </a:r>
          </a:p>
        </p:txBody>
      </p:sp>
      <p:sp>
        <p:nvSpPr>
          <p:cNvPr id="30" name="TextBox 29">
            <a:extLst>
              <a:ext uri="{FF2B5EF4-FFF2-40B4-BE49-F238E27FC236}">
                <a16:creationId xmlns:a16="http://schemas.microsoft.com/office/drawing/2014/main" id="{08A3D516-3231-44F5-9D92-0FA21E9BDA8A}"/>
              </a:ext>
            </a:extLst>
          </p:cNvPr>
          <p:cNvSpPr txBox="1"/>
          <p:nvPr/>
        </p:nvSpPr>
        <p:spPr>
          <a:xfrm>
            <a:off x="6323348" y="2665199"/>
            <a:ext cx="5362054" cy="584775"/>
          </a:xfrm>
          <a:prstGeom prst="rect">
            <a:avLst/>
          </a:prstGeom>
          <a:noFill/>
        </p:spPr>
        <p:txBody>
          <a:bodyPr wrap="square" rtlCol="0">
            <a:spAutoFit/>
          </a:bodyPr>
          <a:lstStyle/>
          <a:p>
            <a:r>
              <a:rPr lang="en-GB" sz="1600" dirty="0"/>
              <a:t>Within Edinburgh and South East City Deal the locations with the most jobs advertised were: </a:t>
            </a:r>
          </a:p>
        </p:txBody>
      </p:sp>
      <p:sp>
        <p:nvSpPr>
          <p:cNvPr id="31" name="Rectangle 30">
            <a:extLst>
              <a:ext uri="{FF2B5EF4-FFF2-40B4-BE49-F238E27FC236}">
                <a16:creationId xmlns:a16="http://schemas.microsoft.com/office/drawing/2014/main" id="{E41794B3-AA7D-418D-A891-0E405495D559}"/>
              </a:ext>
            </a:extLst>
          </p:cNvPr>
          <p:cNvSpPr/>
          <p:nvPr/>
        </p:nvSpPr>
        <p:spPr>
          <a:xfrm>
            <a:off x="6535245" y="3293829"/>
            <a:ext cx="1363091" cy="584775"/>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Edinburgh</a:t>
            </a:r>
          </a:p>
          <a:p>
            <a:pPr algn="ctr"/>
            <a:r>
              <a:rPr lang="en-GB" sz="1600" b="1" dirty="0"/>
              <a:t>65,000</a:t>
            </a:r>
          </a:p>
        </p:txBody>
      </p:sp>
      <p:sp>
        <p:nvSpPr>
          <p:cNvPr id="32" name="Rectangle 31">
            <a:extLst>
              <a:ext uri="{FF2B5EF4-FFF2-40B4-BE49-F238E27FC236}">
                <a16:creationId xmlns:a16="http://schemas.microsoft.com/office/drawing/2014/main" id="{F66CD218-F6CF-4579-8CDC-0CF6F7D87946}"/>
              </a:ext>
            </a:extLst>
          </p:cNvPr>
          <p:cNvSpPr/>
          <p:nvPr/>
        </p:nvSpPr>
        <p:spPr>
          <a:xfrm>
            <a:off x="8282549" y="3297292"/>
            <a:ext cx="1363091" cy="584775"/>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Livingston </a:t>
            </a:r>
          </a:p>
          <a:p>
            <a:pPr algn="ctr"/>
            <a:r>
              <a:rPr lang="en-GB" sz="1600" b="1" dirty="0"/>
              <a:t>5,900</a:t>
            </a:r>
          </a:p>
        </p:txBody>
      </p:sp>
      <p:sp>
        <p:nvSpPr>
          <p:cNvPr id="33" name="Rectangle 32">
            <a:extLst>
              <a:ext uri="{FF2B5EF4-FFF2-40B4-BE49-F238E27FC236}">
                <a16:creationId xmlns:a16="http://schemas.microsoft.com/office/drawing/2014/main" id="{088D09E1-46A2-4F90-9801-29A13DC2F7D3}"/>
              </a:ext>
            </a:extLst>
          </p:cNvPr>
          <p:cNvSpPr/>
          <p:nvPr/>
        </p:nvSpPr>
        <p:spPr>
          <a:xfrm>
            <a:off x="10065333" y="3293829"/>
            <a:ext cx="1363091" cy="584775"/>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Dunfermline</a:t>
            </a:r>
          </a:p>
          <a:p>
            <a:pPr algn="ctr"/>
            <a:r>
              <a:rPr lang="en-GB" sz="1600" b="1" dirty="0"/>
              <a:t>3,700</a:t>
            </a:r>
          </a:p>
        </p:txBody>
      </p:sp>
      <p:pic>
        <p:nvPicPr>
          <p:cNvPr id="34" name="Graphic 33" descr="Target Audience">
            <a:extLst>
              <a:ext uri="{FF2B5EF4-FFF2-40B4-BE49-F238E27FC236}">
                <a16:creationId xmlns:a16="http://schemas.microsoft.com/office/drawing/2014/main" id="{98C6CB2D-7580-43A5-B3BA-F82F367A85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45692" y="1806734"/>
            <a:ext cx="584775" cy="584775"/>
          </a:xfrm>
          <a:prstGeom prst="rect">
            <a:avLst/>
          </a:prstGeom>
        </p:spPr>
      </p:pic>
      <p:sp>
        <p:nvSpPr>
          <p:cNvPr id="25" name="Rectangle 24">
            <a:extLst>
              <a:ext uri="{FF2B5EF4-FFF2-40B4-BE49-F238E27FC236}">
                <a16:creationId xmlns:a16="http://schemas.microsoft.com/office/drawing/2014/main" id="{DF47B3B3-A3F7-4B99-A0B9-D1A8BF66567F}"/>
              </a:ext>
            </a:extLst>
          </p:cNvPr>
          <p:cNvSpPr/>
          <p:nvPr/>
        </p:nvSpPr>
        <p:spPr>
          <a:xfrm>
            <a:off x="858876" y="4400919"/>
            <a:ext cx="4436227" cy="830997"/>
          </a:xfrm>
          <a:prstGeom prst="rect">
            <a:avLst/>
          </a:prstGeom>
        </p:spPr>
        <p:txBody>
          <a:bodyPr wrap="square">
            <a:spAutoFit/>
          </a:bodyPr>
          <a:lstStyle/>
          <a:p>
            <a:r>
              <a:rPr lang="en-GB" sz="1600" b="1" dirty="0">
                <a:solidFill>
                  <a:schemeClr val="bg1"/>
                </a:solidFill>
              </a:rPr>
              <a:t>For example, </a:t>
            </a:r>
            <a:r>
              <a:rPr lang="en-GB" sz="1600" dirty="0">
                <a:solidFill>
                  <a:schemeClr val="bg1"/>
                </a:solidFill>
              </a:rPr>
              <a:t>the RSA provides that across </a:t>
            </a:r>
            <a:r>
              <a:rPr lang="en-GB" sz="1600" b="1" dirty="0">
                <a:solidFill>
                  <a:schemeClr val="bg1"/>
                </a:solidFill>
              </a:rPr>
              <a:t>Edinburgh and South East Scotland </a:t>
            </a:r>
            <a:r>
              <a:rPr lang="en-GB" sz="1600" dirty="0">
                <a:solidFill>
                  <a:schemeClr val="bg1"/>
                </a:solidFill>
              </a:rPr>
              <a:t>the jobs with the greatest number of postings were: </a:t>
            </a:r>
          </a:p>
        </p:txBody>
      </p:sp>
      <p:sp>
        <p:nvSpPr>
          <p:cNvPr id="2" name="Rectangle 1">
            <a:extLst>
              <a:ext uri="{FF2B5EF4-FFF2-40B4-BE49-F238E27FC236}">
                <a16:creationId xmlns:a16="http://schemas.microsoft.com/office/drawing/2014/main" id="{6498D927-7C9D-491E-9BB4-BCB59A97A5C3}"/>
              </a:ext>
            </a:extLst>
          </p:cNvPr>
          <p:cNvSpPr/>
          <p:nvPr/>
        </p:nvSpPr>
        <p:spPr>
          <a:xfrm>
            <a:off x="1115323" y="5226947"/>
            <a:ext cx="6096000" cy="861774"/>
          </a:xfrm>
          <a:prstGeom prst="rect">
            <a:avLst/>
          </a:prstGeom>
        </p:spPr>
        <p:txBody>
          <a:bodyPr>
            <a:spAutoFit/>
          </a:bodyPr>
          <a:lstStyle/>
          <a:p>
            <a:pPr marL="285750" indent="-285750">
              <a:buFont typeface="Arial" panose="020B0604020202020204" pitchFamily="34" charset="0"/>
              <a:buChar char="•"/>
            </a:pPr>
            <a:r>
              <a:rPr lang="en-GB" sz="1600" b="1" dirty="0">
                <a:solidFill>
                  <a:schemeClr val="bg1"/>
                </a:solidFill>
              </a:rPr>
              <a:t>Programmers and software developers</a:t>
            </a:r>
          </a:p>
          <a:p>
            <a:pPr marL="285750" indent="-285750">
              <a:buFont typeface="Arial" panose="020B0604020202020204" pitchFamily="34" charset="0"/>
              <a:buChar char="•"/>
            </a:pPr>
            <a:r>
              <a:rPr lang="en-GB" sz="1600" b="1" dirty="0">
                <a:solidFill>
                  <a:schemeClr val="bg1"/>
                </a:solidFill>
              </a:rPr>
              <a:t>Care workers and home carers; and</a:t>
            </a:r>
          </a:p>
          <a:p>
            <a:pPr marL="285750" indent="-285750">
              <a:buFont typeface="Arial" panose="020B0604020202020204" pitchFamily="34" charset="0"/>
              <a:buChar char="•"/>
            </a:pPr>
            <a:r>
              <a:rPr lang="en-GB" sz="1600" b="1" dirty="0">
                <a:solidFill>
                  <a:schemeClr val="bg1"/>
                </a:solidFill>
              </a:rPr>
              <a:t>Nurses.  </a:t>
            </a:r>
          </a:p>
        </p:txBody>
      </p:sp>
      <p:pic>
        <p:nvPicPr>
          <p:cNvPr id="11" name="Graphic 10" descr="Briefcase">
            <a:extLst>
              <a:ext uri="{FF2B5EF4-FFF2-40B4-BE49-F238E27FC236}">
                <a16:creationId xmlns:a16="http://schemas.microsoft.com/office/drawing/2014/main" id="{493D9C7A-E758-49AD-886A-4975F68415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883431" y="5557079"/>
            <a:ext cx="549797" cy="549797"/>
          </a:xfrm>
          <a:prstGeom prst="rect">
            <a:avLst/>
          </a:prstGeom>
        </p:spPr>
      </p:pic>
    </p:spTree>
    <p:extLst>
      <p:ext uri="{BB962C8B-B14F-4D97-AF65-F5344CB8AC3E}">
        <p14:creationId xmlns:p14="http://schemas.microsoft.com/office/powerpoint/2010/main" val="179567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6EC17F-5E70-4F89-8DA4-C135D2848902}"/>
              </a:ext>
            </a:extLst>
          </p:cNvPr>
          <p:cNvSpPr/>
          <p:nvPr/>
        </p:nvSpPr>
        <p:spPr>
          <a:xfrm>
            <a:off x="88831" y="1061337"/>
            <a:ext cx="11904613" cy="5596016"/>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4EC71A1E-3E3F-497D-9A34-CB5CA71CAA3F}"/>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7AA7A516-062E-4E09-85AD-1229BAF9D3E5}"/>
              </a:ext>
            </a:extLst>
          </p:cNvPr>
          <p:cNvSpPr txBox="1"/>
          <p:nvPr/>
        </p:nvSpPr>
        <p:spPr>
          <a:xfrm>
            <a:off x="251520" y="131194"/>
            <a:ext cx="7417415"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COVID-19 Emerging Opportunities </a:t>
            </a:r>
          </a:p>
        </p:txBody>
      </p:sp>
      <p:sp>
        <p:nvSpPr>
          <p:cNvPr id="2" name="TextBox 1">
            <a:extLst>
              <a:ext uri="{FF2B5EF4-FFF2-40B4-BE49-F238E27FC236}">
                <a16:creationId xmlns:a16="http://schemas.microsoft.com/office/drawing/2014/main" id="{D38F675B-D27B-4D01-A44C-A228F6ECA4D3}"/>
              </a:ext>
            </a:extLst>
          </p:cNvPr>
          <p:cNvSpPr txBox="1"/>
          <p:nvPr/>
        </p:nvSpPr>
        <p:spPr>
          <a:xfrm>
            <a:off x="251520" y="1144039"/>
            <a:ext cx="11579236" cy="338554"/>
          </a:xfrm>
          <a:prstGeom prst="rect">
            <a:avLst/>
          </a:prstGeom>
          <a:noFill/>
        </p:spPr>
        <p:txBody>
          <a:bodyPr wrap="square" rtlCol="0">
            <a:spAutoFit/>
          </a:bodyPr>
          <a:lstStyle/>
          <a:p>
            <a:r>
              <a:rPr lang="en-GB" sz="1600" b="1" dirty="0"/>
              <a:t>Based on SDS analysis and validation with key partners the identified short to medium term emerging opportunity areas are as follows:  </a:t>
            </a:r>
          </a:p>
        </p:txBody>
      </p:sp>
      <p:pic>
        <p:nvPicPr>
          <p:cNvPr id="7" name="Graphic 6" descr="Classroom">
            <a:extLst>
              <a:ext uri="{FF2B5EF4-FFF2-40B4-BE49-F238E27FC236}">
                <a16:creationId xmlns:a16="http://schemas.microsoft.com/office/drawing/2014/main" id="{EC7B1A8E-3D3E-46CB-8B82-F23EE0C656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1425" y="1713074"/>
            <a:ext cx="594317" cy="594317"/>
          </a:xfrm>
          <a:prstGeom prst="rect">
            <a:avLst/>
          </a:prstGeom>
        </p:spPr>
      </p:pic>
      <p:pic>
        <p:nvPicPr>
          <p:cNvPr id="9" name="Graphic 8" descr="Shopping cart">
            <a:extLst>
              <a:ext uri="{FF2B5EF4-FFF2-40B4-BE49-F238E27FC236}">
                <a16:creationId xmlns:a16="http://schemas.microsoft.com/office/drawing/2014/main" id="{B6BAEE92-5EAE-4236-884C-6E8D628F9F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3198" y="1699083"/>
            <a:ext cx="634325" cy="634325"/>
          </a:xfrm>
          <a:prstGeom prst="rect">
            <a:avLst/>
          </a:prstGeom>
        </p:spPr>
      </p:pic>
      <p:pic>
        <p:nvPicPr>
          <p:cNvPr id="13" name="Graphic 12" descr="Heart with pulse">
            <a:extLst>
              <a:ext uri="{FF2B5EF4-FFF2-40B4-BE49-F238E27FC236}">
                <a16:creationId xmlns:a16="http://schemas.microsoft.com/office/drawing/2014/main" id="{D387D708-FDE9-4507-8EF4-4E094AD070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33952" y="1668251"/>
            <a:ext cx="664904" cy="664904"/>
          </a:xfrm>
          <a:prstGeom prst="rect">
            <a:avLst/>
          </a:prstGeom>
        </p:spPr>
      </p:pic>
      <p:pic>
        <p:nvPicPr>
          <p:cNvPr id="15" name="Graphic 14" descr="Fax">
            <a:extLst>
              <a:ext uri="{FF2B5EF4-FFF2-40B4-BE49-F238E27FC236}">
                <a16:creationId xmlns:a16="http://schemas.microsoft.com/office/drawing/2014/main" id="{D34C85E0-F401-4038-8189-4211ECFF3D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583051" y="1713074"/>
            <a:ext cx="573464" cy="573464"/>
          </a:xfrm>
          <a:prstGeom prst="rect">
            <a:avLst/>
          </a:prstGeom>
        </p:spPr>
      </p:pic>
      <p:pic>
        <p:nvPicPr>
          <p:cNvPr id="18" name="Graphic 17" descr="Coins">
            <a:extLst>
              <a:ext uri="{FF2B5EF4-FFF2-40B4-BE49-F238E27FC236}">
                <a16:creationId xmlns:a16="http://schemas.microsoft.com/office/drawing/2014/main" id="{21EE17A9-609F-4636-908E-077D651467D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85544" y="1699083"/>
            <a:ext cx="664903" cy="664903"/>
          </a:xfrm>
          <a:prstGeom prst="rect">
            <a:avLst/>
          </a:prstGeom>
        </p:spPr>
      </p:pic>
      <p:pic>
        <p:nvPicPr>
          <p:cNvPr id="20" name="Graphic 19" descr="Crane">
            <a:extLst>
              <a:ext uri="{FF2B5EF4-FFF2-40B4-BE49-F238E27FC236}">
                <a16:creationId xmlns:a16="http://schemas.microsoft.com/office/drawing/2014/main" id="{8C7FD4B5-0D13-440B-A52D-ACCF2D2107D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13225" y="1653205"/>
            <a:ext cx="708308" cy="708308"/>
          </a:xfrm>
          <a:prstGeom prst="rect">
            <a:avLst/>
          </a:prstGeom>
        </p:spPr>
      </p:pic>
      <p:pic>
        <p:nvPicPr>
          <p:cNvPr id="22" name="Graphic 21" descr="Sustainability">
            <a:extLst>
              <a:ext uri="{FF2B5EF4-FFF2-40B4-BE49-F238E27FC236}">
                <a16:creationId xmlns:a16="http://schemas.microsoft.com/office/drawing/2014/main" id="{03DDA52C-332D-4C8C-921B-B79729F48DA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05115" y="1728302"/>
            <a:ext cx="579089" cy="579089"/>
          </a:xfrm>
          <a:prstGeom prst="rect">
            <a:avLst/>
          </a:prstGeom>
        </p:spPr>
      </p:pic>
      <p:pic>
        <p:nvPicPr>
          <p:cNvPr id="26" name="Graphic 25" descr="Truck">
            <a:extLst>
              <a:ext uri="{FF2B5EF4-FFF2-40B4-BE49-F238E27FC236}">
                <a16:creationId xmlns:a16="http://schemas.microsoft.com/office/drawing/2014/main" id="{CFD69D60-B0D2-46AD-BE5B-21B558B9A37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943660" y="1662868"/>
            <a:ext cx="764400" cy="764400"/>
          </a:xfrm>
          <a:prstGeom prst="rect">
            <a:avLst/>
          </a:prstGeom>
        </p:spPr>
      </p:pic>
      <p:pic>
        <p:nvPicPr>
          <p:cNvPr id="28" name="Graphic 27" descr="Burger and drink">
            <a:extLst>
              <a:ext uri="{FF2B5EF4-FFF2-40B4-BE49-F238E27FC236}">
                <a16:creationId xmlns:a16="http://schemas.microsoft.com/office/drawing/2014/main" id="{05E97A8E-09A7-427B-9DE3-3524B21928D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042338" y="1585824"/>
            <a:ext cx="764400" cy="764400"/>
          </a:xfrm>
          <a:prstGeom prst="rect">
            <a:avLst/>
          </a:prstGeom>
        </p:spPr>
      </p:pic>
      <p:pic>
        <p:nvPicPr>
          <p:cNvPr id="31" name="Graphic 30" descr="Beaker">
            <a:extLst>
              <a:ext uri="{FF2B5EF4-FFF2-40B4-BE49-F238E27FC236}">
                <a16:creationId xmlns:a16="http://schemas.microsoft.com/office/drawing/2014/main" id="{21BFF365-B167-49B0-A30D-EE70EADFFA0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35961" y="1641916"/>
            <a:ext cx="640507" cy="640507"/>
          </a:xfrm>
          <a:prstGeom prst="rect">
            <a:avLst/>
          </a:prstGeom>
        </p:spPr>
      </p:pic>
      <p:pic>
        <p:nvPicPr>
          <p:cNvPr id="37" name="Graphic 36" descr="Printer">
            <a:extLst>
              <a:ext uri="{FF2B5EF4-FFF2-40B4-BE49-F238E27FC236}">
                <a16:creationId xmlns:a16="http://schemas.microsoft.com/office/drawing/2014/main" id="{3693F03D-4C91-4C56-9CF6-6CF08F2F6F8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042133" y="1709716"/>
            <a:ext cx="640507" cy="640507"/>
          </a:xfrm>
          <a:prstGeom prst="rect">
            <a:avLst/>
          </a:prstGeom>
        </p:spPr>
      </p:pic>
      <p:sp>
        <p:nvSpPr>
          <p:cNvPr id="39" name="TextBox 38">
            <a:extLst>
              <a:ext uri="{FF2B5EF4-FFF2-40B4-BE49-F238E27FC236}">
                <a16:creationId xmlns:a16="http://schemas.microsoft.com/office/drawing/2014/main" id="{32AE573C-4F2B-413F-A3B5-317B469BB0CF}"/>
              </a:ext>
            </a:extLst>
          </p:cNvPr>
          <p:cNvSpPr txBox="1"/>
          <p:nvPr/>
        </p:nvSpPr>
        <p:spPr>
          <a:xfrm>
            <a:off x="143693" y="2333155"/>
            <a:ext cx="1174045" cy="830997"/>
          </a:xfrm>
          <a:prstGeom prst="rect">
            <a:avLst/>
          </a:prstGeom>
          <a:noFill/>
        </p:spPr>
        <p:txBody>
          <a:bodyPr wrap="square" rtlCol="0">
            <a:spAutoFit/>
          </a:bodyPr>
          <a:lstStyle/>
          <a:p>
            <a:pPr algn="ctr"/>
            <a:r>
              <a:rPr lang="en-GB" sz="1600" b="1" dirty="0">
                <a:solidFill>
                  <a:srgbClr val="006373"/>
                </a:solidFill>
              </a:rPr>
              <a:t>Education</a:t>
            </a:r>
          </a:p>
          <a:p>
            <a:pPr algn="ctr"/>
            <a:r>
              <a:rPr lang="en-GB" sz="1600" b="1" dirty="0">
                <a:solidFill>
                  <a:srgbClr val="006373"/>
                </a:solidFill>
              </a:rPr>
              <a:t>inc. childcare</a:t>
            </a:r>
          </a:p>
        </p:txBody>
      </p:sp>
      <p:sp>
        <p:nvSpPr>
          <p:cNvPr id="50" name="TextBox 49">
            <a:extLst>
              <a:ext uri="{FF2B5EF4-FFF2-40B4-BE49-F238E27FC236}">
                <a16:creationId xmlns:a16="http://schemas.microsoft.com/office/drawing/2014/main" id="{D9BA5CF6-DE12-436C-8CA0-3DAA00706D67}"/>
              </a:ext>
            </a:extLst>
          </p:cNvPr>
          <p:cNvSpPr txBox="1"/>
          <p:nvPr/>
        </p:nvSpPr>
        <p:spPr>
          <a:xfrm>
            <a:off x="1412301" y="2346932"/>
            <a:ext cx="774440" cy="830997"/>
          </a:xfrm>
          <a:prstGeom prst="rect">
            <a:avLst/>
          </a:prstGeom>
          <a:noFill/>
        </p:spPr>
        <p:txBody>
          <a:bodyPr wrap="square" rtlCol="0">
            <a:spAutoFit/>
          </a:bodyPr>
          <a:lstStyle/>
          <a:p>
            <a:pPr algn="ctr"/>
            <a:r>
              <a:rPr lang="en-GB" sz="1600" b="1" dirty="0">
                <a:solidFill>
                  <a:srgbClr val="534481"/>
                </a:solidFill>
              </a:rPr>
              <a:t>Retail Trade/Retail</a:t>
            </a:r>
          </a:p>
        </p:txBody>
      </p:sp>
      <p:sp>
        <p:nvSpPr>
          <p:cNvPr id="51" name="TextBox 50">
            <a:extLst>
              <a:ext uri="{FF2B5EF4-FFF2-40B4-BE49-F238E27FC236}">
                <a16:creationId xmlns:a16="http://schemas.microsoft.com/office/drawing/2014/main" id="{66009850-FEF3-4241-A5D0-C941536648A7}"/>
              </a:ext>
            </a:extLst>
          </p:cNvPr>
          <p:cNvSpPr txBox="1"/>
          <p:nvPr/>
        </p:nvSpPr>
        <p:spPr>
          <a:xfrm>
            <a:off x="2170649" y="2307391"/>
            <a:ext cx="1174045" cy="1077218"/>
          </a:xfrm>
          <a:prstGeom prst="rect">
            <a:avLst/>
          </a:prstGeom>
          <a:noFill/>
        </p:spPr>
        <p:txBody>
          <a:bodyPr wrap="square" rtlCol="0">
            <a:spAutoFit/>
          </a:bodyPr>
          <a:lstStyle/>
          <a:p>
            <a:pPr algn="ctr"/>
            <a:r>
              <a:rPr lang="en-GB" sz="1600" b="1" dirty="0">
                <a:solidFill>
                  <a:srgbClr val="92AF2B"/>
                </a:solidFill>
              </a:rPr>
              <a:t>Human Health and Social Work </a:t>
            </a:r>
          </a:p>
        </p:txBody>
      </p:sp>
      <p:sp>
        <p:nvSpPr>
          <p:cNvPr id="52" name="TextBox 51">
            <a:extLst>
              <a:ext uri="{FF2B5EF4-FFF2-40B4-BE49-F238E27FC236}">
                <a16:creationId xmlns:a16="http://schemas.microsoft.com/office/drawing/2014/main" id="{C4A49D3E-EAD6-4C50-948B-690445C6A350}"/>
              </a:ext>
            </a:extLst>
          </p:cNvPr>
          <p:cNvSpPr txBox="1"/>
          <p:nvPr/>
        </p:nvSpPr>
        <p:spPr>
          <a:xfrm>
            <a:off x="3302955" y="2333154"/>
            <a:ext cx="1174045" cy="830997"/>
          </a:xfrm>
          <a:prstGeom prst="rect">
            <a:avLst/>
          </a:prstGeom>
          <a:noFill/>
        </p:spPr>
        <p:txBody>
          <a:bodyPr wrap="square" rtlCol="0">
            <a:spAutoFit/>
          </a:bodyPr>
          <a:lstStyle/>
          <a:p>
            <a:pPr algn="ctr"/>
            <a:r>
              <a:rPr lang="en-GB" sz="1600" b="1" dirty="0">
                <a:solidFill>
                  <a:srgbClr val="00ABBC"/>
                </a:solidFill>
              </a:rPr>
              <a:t>Public Admin and Defence </a:t>
            </a:r>
          </a:p>
        </p:txBody>
      </p:sp>
      <p:sp>
        <p:nvSpPr>
          <p:cNvPr id="53" name="TextBox 52">
            <a:extLst>
              <a:ext uri="{FF2B5EF4-FFF2-40B4-BE49-F238E27FC236}">
                <a16:creationId xmlns:a16="http://schemas.microsoft.com/office/drawing/2014/main" id="{E376EFF3-8D9C-45A6-9C63-05CF7734BA2A}"/>
              </a:ext>
            </a:extLst>
          </p:cNvPr>
          <p:cNvSpPr txBox="1"/>
          <p:nvPr/>
        </p:nvSpPr>
        <p:spPr>
          <a:xfrm>
            <a:off x="4302176" y="2351686"/>
            <a:ext cx="1174045" cy="584775"/>
          </a:xfrm>
          <a:prstGeom prst="rect">
            <a:avLst/>
          </a:prstGeom>
          <a:noFill/>
        </p:spPr>
        <p:txBody>
          <a:bodyPr wrap="square" rtlCol="0">
            <a:spAutoFit/>
          </a:bodyPr>
          <a:lstStyle/>
          <a:p>
            <a:pPr algn="ctr"/>
            <a:r>
              <a:rPr lang="en-GB" sz="1600" b="1" dirty="0">
                <a:solidFill>
                  <a:srgbClr val="006373"/>
                </a:solidFill>
              </a:rPr>
              <a:t>Financial Services </a:t>
            </a:r>
          </a:p>
        </p:txBody>
      </p:sp>
      <p:sp>
        <p:nvSpPr>
          <p:cNvPr id="54" name="TextBox 53">
            <a:extLst>
              <a:ext uri="{FF2B5EF4-FFF2-40B4-BE49-F238E27FC236}">
                <a16:creationId xmlns:a16="http://schemas.microsoft.com/office/drawing/2014/main" id="{8B76C51C-055A-4254-9079-D13D2E837BCC}"/>
              </a:ext>
            </a:extLst>
          </p:cNvPr>
          <p:cNvSpPr txBox="1"/>
          <p:nvPr/>
        </p:nvSpPr>
        <p:spPr>
          <a:xfrm>
            <a:off x="5398169" y="2361513"/>
            <a:ext cx="1285938" cy="338554"/>
          </a:xfrm>
          <a:prstGeom prst="rect">
            <a:avLst/>
          </a:prstGeom>
          <a:noFill/>
        </p:spPr>
        <p:txBody>
          <a:bodyPr wrap="square" rtlCol="0">
            <a:spAutoFit/>
          </a:bodyPr>
          <a:lstStyle/>
          <a:p>
            <a:pPr algn="ctr"/>
            <a:r>
              <a:rPr lang="en-GB" sz="1600" b="1" dirty="0">
                <a:solidFill>
                  <a:srgbClr val="534481"/>
                </a:solidFill>
              </a:rPr>
              <a:t>Construction</a:t>
            </a:r>
          </a:p>
        </p:txBody>
      </p:sp>
      <p:sp>
        <p:nvSpPr>
          <p:cNvPr id="55" name="TextBox 54">
            <a:extLst>
              <a:ext uri="{FF2B5EF4-FFF2-40B4-BE49-F238E27FC236}">
                <a16:creationId xmlns:a16="http://schemas.microsoft.com/office/drawing/2014/main" id="{A4060747-0734-4E36-88C3-D587910FD9CC}"/>
              </a:ext>
            </a:extLst>
          </p:cNvPr>
          <p:cNvSpPr txBox="1"/>
          <p:nvPr/>
        </p:nvSpPr>
        <p:spPr>
          <a:xfrm>
            <a:off x="6607636" y="2370801"/>
            <a:ext cx="1174045" cy="830997"/>
          </a:xfrm>
          <a:prstGeom prst="rect">
            <a:avLst/>
          </a:prstGeom>
          <a:noFill/>
        </p:spPr>
        <p:txBody>
          <a:bodyPr wrap="square" rtlCol="0">
            <a:spAutoFit/>
          </a:bodyPr>
          <a:lstStyle/>
          <a:p>
            <a:pPr algn="ctr"/>
            <a:r>
              <a:rPr lang="en-GB" sz="1600" b="1" dirty="0">
                <a:solidFill>
                  <a:srgbClr val="92AF2B"/>
                </a:solidFill>
              </a:rPr>
              <a:t>Green Energy and Digital </a:t>
            </a:r>
          </a:p>
        </p:txBody>
      </p:sp>
      <p:sp>
        <p:nvSpPr>
          <p:cNvPr id="59" name="TextBox 58">
            <a:extLst>
              <a:ext uri="{FF2B5EF4-FFF2-40B4-BE49-F238E27FC236}">
                <a16:creationId xmlns:a16="http://schemas.microsoft.com/office/drawing/2014/main" id="{D9E0541A-D084-4DB8-B8F2-A2AE5F34E3E9}"/>
              </a:ext>
            </a:extLst>
          </p:cNvPr>
          <p:cNvSpPr txBox="1"/>
          <p:nvPr/>
        </p:nvSpPr>
        <p:spPr>
          <a:xfrm>
            <a:off x="7740671" y="2350223"/>
            <a:ext cx="1174045" cy="584775"/>
          </a:xfrm>
          <a:prstGeom prst="rect">
            <a:avLst/>
          </a:prstGeom>
          <a:noFill/>
        </p:spPr>
        <p:txBody>
          <a:bodyPr wrap="square" rtlCol="0">
            <a:spAutoFit/>
          </a:bodyPr>
          <a:lstStyle/>
          <a:p>
            <a:pPr algn="ctr"/>
            <a:r>
              <a:rPr lang="en-GB" sz="1600" b="1" dirty="0">
                <a:solidFill>
                  <a:srgbClr val="00ABBC"/>
                </a:solidFill>
              </a:rPr>
              <a:t>Whole Sale and Retail </a:t>
            </a:r>
          </a:p>
        </p:txBody>
      </p:sp>
      <p:sp>
        <p:nvSpPr>
          <p:cNvPr id="60" name="TextBox 59">
            <a:extLst>
              <a:ext uri="{FF2B5EF4-FFF2-40B4-BE49-F238E27FC236}">
                <a16:creationId xmlns:a16="http://schemas.microsoft.com/office/drawing/2014/main" id="{F0097240-4518-4D44-9786-40F229E343C1}"/>
              </a:ext>
            </a:extLst>
          </p:cNvPr>
          <p:cNvSpPr txBox="1"/>
          <p:nvPr/>
        </p:nvSpPr>
        <p:spPr>
          <a:xfrm>
            <a:off x="8838245" y="2333153"/>
            <a:ext cx="1096115" cy="830997"/>
          </a:xfrm>
          <a:prstGeom prst="rect">
            <a:avLst/>
          </a:prstGeom>
          <a:noFill/>
        </p:spPr>
        <p:txBody>
          <a:bodyPr wrap="square" rtlCol="0">
            <a:spAutoFit/>
          </a:bodyPr>
          <a:lstStyle/>
          <a:p>
            <a:pPr algn="ctr"/>
            <a:r>
              <a:rPr lang="en-GB" sz="1600" b="1" dirty="0">
                <a:solidFill>
                  <a:srgbClr val="006373"/>
                </a:solidFill>
              </a:rPr>
              <a:t>Accom. and Food Services</a:t>
            </a:r>
          </a:p>
        </p:txBody>
      </p:sp>
      <p:sp>
        <p:nvSpPr>
          <p:cNvPr id="61" name="TextBox 60">
            <a:extLst>
              <a:ext uri="{FF2B5EF4-FFF2-40B4-BE49-F238E27FC236}">
                <a16:creationId xmlns:a16="http://schemas.microsoft.com/office/drawing/2014/main" id="{59189EB5-229F-4262-8C39-4DF96978A0F7}"/>
              </a:ext>
            </a:extLst>
          </p:cNvPr>
          <p:cNvSpPr txBox="1"/>
          <p:nvPr/>
        </p:nvSpPr>
        <p:spPr>
          <a:xfrm>
            <a:off x="9810036" y="2341689"/>
            <a:ext cx="1174045" cy="584775"/>
          </a:xfrm>
          <a:prstGeom prst="rect">
            <a:avLst/>
          </a:prstGeom>
          <a:noFill/>
        </p:spPr>
        <p:txBody>
          <a:bodyPr wrap="square" rtlCol="0">
            <a:spAutoFit/>
          </a:bodyPr>
          <a:lstStyle/>
          <a:p>
            <a:pPr algn="ctr"/>
            <a:r>
              <a:rPr lang="en-GB" sz="1600" b="1" dirty="0">
                <a:solidFill>
                  <a:srgbClr val="534481"/>
                </a:solidFill>
              </a:rPr>
              <a:t>Life Sciences </a:t>
            </a:r>
          </a:p>
        </p:txBody>
      </p:sp>
      <p:sp>
        <p:nvSpPr>
          <p:cNvPr id="62" name="TextBox 61">
            <a:extLst>
              <a:ext uri="{FF2B5EF4-FFF2-40B4-BE49-F238E27FC236}">
                <a16:creationId xmlns:a16="http://schemas.microsoft.com/office/drawing/2014/main" id="{A6F9ADED-4824-425A-B76B-441C58588732}"/>
              </a:ext>
            </a:extLst>
          </p:cNvPr>
          <p:cNvSpPr txBox="1"/>
          <p:nvPr/>
        </p:nvSpPr>
        <p:spPr>
          <a:xfrm>
            <a:off x="10783375" y="2361513"/>
            <a:ext cx="1174045" cy="830997"/>
          </a:xfrm>
          <a:prstGeom prst="rect">
            <a:avLst/>
          </a:prstGeom>
          <a:noFill/>
        </p:spPr>
        <p:txBody>
          <a:bodyPr wrap="square" rtlCol="0">
            <a:spAutoFit/>
          </a:bodyPr>
          <a:lstStyle/>
          <a:p>
            <a:pPr algn="ctr"/>
            <a:r>
              <a:rPr lang="en-GB" sz="1600" b="1" dirty="0">
                <a:solidFill>
                  <a:srgbClr val="92AF2B"/>
                </a:solidFill>
              </a:rPr>
              <a:t>Admin and Support Services</a:t>
            </a:r>
          </a:p>
        </p:txBody>
      </p:sp>
      <p:sp>
        <p:nvSpPr>
          <p:cNvPr id="77" name="TextBox 76">
            <a:extLst>
              <a:ext uri="{FF2B5EF4-FFF2-40B4-BE49-F238E27FC236}">
                <a16:creationId xmlns:a16="http://schemas.microsoft.com/office/drawing/2014/main" id="{0B714059-2985-43F6-ABE5-B5B3D3315908}"/>
              </a:ext>
            </a:extLst>
          </p:cNvPr>
          <p:cNvSpPr txBox="1"/>
          <p:nvPr/>
        </p:nvSpPr>
        <p:spPr>
          <a:xfrm>
            <a:off x="306381" y="3520791"/>
            <a:ext cx="11579236" cy="338554"/>
          </a:xfrm>
          <a:prstGeom prst="rect">
            <a:avLst/>
          </a:prstGeom>
          <a:noFill/>
        </p:spPr>
        <p:txBody>
          <a:bodyPr wrap="square" rtlCol="0">
            <a:spAutoFit/>
          </a:bodyPr>
          <a:lstStyle/>
          <a:p>
            <a:r>
              <a:rPr lang="en-GB" sz="1600" b="1" dirty="0"/>
              <a:t>Emerging themes and potential employment growth by occupation  </a:t>
            </a:r>
          </a:p>
        </p:txBody>
      </p:sp>
      <p:sp>
        <p:nvSpPr>
          <p:cNvPr id="8" name="Rectangle 7">
            <a:extLst>
              <a:ext uri="{FF2B5EF4-FFF2-40B4-BE49-F238E27FC236}">
                <a16:creationId xmlns:a16="http://schemas.microsoft.com/office/drawing/2014/main" id="{DFB43FDD-CA29-44A1-9F94-F3CADD008304}"/>
              </a:ext>
            </a:extLst>
          </p:cNvPr>
          <p:cNvSpPr/>
          <p:nvPr/>
        </p:nvSpPr>
        <p:spPr>
          <a:xfrm>
            <a:off x="361104" y="4033774"/>
            <a:ext cx="5614575" cy="2270773"/>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1"/>
                </a:solidFill>
              </a:rPr>
              <a:t>Financial Services </a:t>
            </a:r>
          </a:p>
          <a:p>
            <a:endParaRPr lang="en-GB" sz="1600" dirty="0">
              <a:solidFill>
                <a:schemeClr val="bg1"/>
              </a:solidFill>
            </a:endParaRPr>
          </a:p>
          <a:p>
            <a:r>
              <a:rPr lang="en-GB" sz="1600" dirty="0">
                <a:solidFill>
                  <a:schemeClr val="bg1"/>
                </a:solidFill>
              </a:rPr>
              <a:t>Increased digital transformation has accelerated the demand for tech roles across the sector (Fintech)</a:t>
            </a:r>
          </a:p>
          <a:p>
            <a:endParaRPr lang="en-GB" sz="1600" dirty="0">
              <a:solidFill>
                <a:schemeClr val="bg1"/>
              </a:solidFill>
            </a:endParaRPr>
          </a:p>
          <a:p>
            <a:r>
              <a:rPr lang="en-GB" sz="1600" dirty="0">
                <a:solidFill>
                  <a:schemeClr val="bg1"/>
                </a:solidFill>
              </a:rPr>
              <a:t>This has created opportunities in software ( i.e. software engineer), cyber (i.e. cyber security analyst’s) and data </a:t>
            </a:r>
          </a:p>
          <a:p>
            <a:r>
              <a:rPr lang="en-GB" sz="1600" dirty="0">
                <a:solidFill>
                  <a:schemeClr val="bg1"/>
                </a:solidFill>
              </a:rPr>
              <a:t>(i.e. data analysts/scientists). </a:t>
            </a:r>
          </a:p>
        </p:txBody>
      </p:sp>
      <p:sp>
        <p:nvSpPr>
          <p:cNvPr id="45" name="Rectangle 44">
            <a:extLst>
              <a:ext uri="{FF2B5EF4-FFF2-40B4-BE49-F238E27FC236}">
                <a16:creationId xmlns:a16="http://schemas.microsoft.com/office/drawing/2014/main" id="{335F2882-0636-452C-8121-C90868AAD39E}"/>
              </a:ext>
            </a:extLst>
          </p:cNvPr>
          <p:cNvSpPr/>
          <p:nvPr/>
        </p:nvSpPr>
        <p:spPr>
          <a:xfrm>
            <a:off x="6067921" y="4017001"/>
            <a:ext cx="5614575" cy="2270773"/>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1"/>
                </a:solidFill>
              </a:rPr>
              <a:t>Health and Social Care</a:t>
            </a:r>
          </a:p>
          <a:p>
            <a:endParaRPr lang="en-GB" sz="1600" dirty="0"/>
          </a:p>
          <a:p>
            <a:r>
              <a:rPr lang="en-GB" sz="1600" dirty="0">
                <a:solidFill>
                  <a:schemeClr val="bg1"/>
                </a:solidFill>
              </a:rPr>
              <a:t>Potential increase in early learning and childcare practitioners and mangers, as well a new opportunities in Healthcare and data roles.</a:t>
            </a:r>
          </a:p>
          <a:p>
            <a:endParaRPr lang="en-GB" sz="700" dirty="0">
              <a:solidFill>
                <a:schemeClr val="bg1"/>
              </a:solidFill>
            </a:endParaRPr>
          </a:p>
          <a:p>
            <a:r>
              <a:rPr lang="en-GB" sz="1600" dirty="0">
                <a:solidFill>
                  <a:schemeClr val="bg1"/>
                </a:solidFill>
              </a:rPr>
              <a:t>An aging population in Scotland will also increase demand on the Health and Social Care sector. </a:t>
            </a:r>
          </a:p>
          <a:p>
            <a:endParaRPr lang="en-GB" dirty="0">
              <a:solidFill>
                <a:schemeClr val="bg1"/>
              </a:solidFill>
            </a:endParaRPr>
          </a:p>
        </p:txBody>
      </p:sp>
      <p:pic>
        <p:nvPicPr>
          <p:cNvPr id="47" name="Graphic 46" descr="Coins">
            <a:extLst>
              <a:ext uri="{FF2B5EF4-FFF2-40B4-BE49-F238E27FC236}">
                <a16:creationId xmlns:a16="http://schemas.microsoft.com/office/drawing/2014/main" id="{EECF9D9A-0EF1-449B-B51D-637975E05DEA}"/>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336693" y="5759681"/>
            <a:ext cx="534428" cy="534428"/>
          </a:xfrm>
          <a:prstGeom prst="rect">
            <a:avLst/>
          </a:prstGeom>
        </p:spPr>
      </p:pic>
      <p:pic>
        <p:nvPicPr>
          <p:cNvPr id="48" name="Graphic 47" descr="Heart with pulse">
            <a:extLst>
              <a:ext uri="{FF2B5EF4-FFF2-40B4-BE49-F238E27FC236}">
                <a16:creationId xmlns:a16="http://schemas.microsoft.com/office/drawing/2014/main" id="{5EA639E3-58AA-4AED-914E-25BE11E67210}"/>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028250" y="5667608"/>
            <a:ext cx="564904" cy="564904"/>
          </a:xfrm>
          <a:prstGeom prst="rect">
            <a:avLst/>
          </a:prstGeom>
        </p:spPr>
      </p:pic>
    </p:spTree>
    <p:extLst>
      <p:ext uri="{BB962C8B-B14F-4D97-AF65-F5344CB8AC3E}">
        <p14:creationId xmlns:p14="http://schemas.microsoft.com/office/powerpoint/2010/main" val="2328552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C71A1E-3E3F-497D-9A34-CB5CA71CAA3F}"/>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7AA7A516-062E-4E09-85AD-1229BAF9D3E5}"/>
              </a:ext>
            </a:extLst>
          </p:cNvPr>
          <p:cNvSpPr txBox="1"/>
          <p:nvPr/>
        </p:nvSpPr>
        <p:spPr>
          <a:xfrm>
            <a:off x="251520" y="131194"/>
            <a:ext cx="7417415"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COVID-19 Emerging Opportunities </a:t>
            </a:r>
          </a:p>
        </p:txBody>
      </p:sp>
      <p:sp>
        <p:nvSpPr>
          <p:cNvPr id="25" name="Rectangle 24">
            <a:extLst>
              <a:ext uri="{FF2B5EF4-FFF2-40B4-BE49-F238E27FC236}">
                <a16:creationId xmlns:a16="http://schemas.microsoft.com/office/drawing/2014/main" id="{376EC17F-5E70-4F89-8DA4-C135D2848902}"/>
              </a:ext>
            </a:extLst>
          </p:cNvPr>
          <p:cNvSpPr/>
          <p:nvPr/>
        </p:nvSpPr>
        <p:spPr>
          <a:xfrm>
            <a:off x="143693" y="1268730"/>
            <a:ext cx="11904613" cy="526923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B1C37D5F-5259-442B-8D4F-B6A0BAC36113}"/>
              </a:ext>
            </a:extLst>
          </p:cNvPr>
          <p:cNvSpPr/>
          <p:nvPr/>
        </p:nvSpPr>
        <p:spPr>
          <a:xfrm>
            <a:off x="259645" y="1630359"/>
            <a:ext cx="5827646" cy="1956331"/>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1"/>
                </a:solidFill>
              </a:rPr>
              <a:t>Construction </a:t>
            </a:r>
          </a:p>
          <a:p>
            <a:endParaRPr lang="en-GB" sz="1600" dirty="0">
              <a:solidFill>
                <a:schemeClr val="bg1"/>
              </a:solidFill>
            </a:endParaRPr>
          </a:p>
          <a:p>
            <a:r>
              <a:rPr lang="en-GB" sz="1600" dirty="0">
                <a:solidFill>
                  <a:schemeClr val="bg1"/>
                </a:solidFill>
              </a:rPr>
              <a:t>Potential increase in job roles such as plumbers, and other </a:t>
            </a:r>
            <a:r>
              <a:rPr lang="en-GB" sz="1600" b="1" dirty="0">
                <a:solidFill>
                  <a:schemeClr val="bg1"/>
                </a:solidFill>
              </a:rPr>
              <a:t>specialised trades</a:t>
            </a:r>
            <a:r>
              <a:rPr lang="en-GB" sz="1600" dirty="0">
                <a:solidFill>
                  <a:schemeClr val="bg1"/>
                </a:solidFill>
              </a:rPr>
              <a:t>, as well as </a:t>
            </a:r>
            <a:r>
              <a:rPr lang="en-GB" sz="1600" b="1" dirty="0">
                <a:solidFill>
                  <a:schemeClr val="bg1"/>
                </a:solidFill>
              </a:rPr>
              <a:t>new opportunities linked to Energy Efficiency and Green Recovery</a:t>
            </a:r>
            <a:r>
              <a:rPr lang="en-GB" sz="1600" dirty="0">
                <a:solidFill>
                  <a:schemeClr val="bg1"/>
                </a:solidFill>
              </a:rPr>
              <a:t>.  </a:t>
            </a:r>
          </a:p>
        </p:txBody>
      </p:sp>
      <p:sp>
        <p:nvSpPr>
          <p:cNvPr id="33" name="Rectangle 32">
            <a:extLst>
              <a:ext uri="{FF2B5EF4-FFF2-40B4-BE49-F238E27FC236}">
                <a16:creationId xmlns:a16="http://schemas.microsoft.com/office/drawing/2014/main" id="{FEBCF25D-3B31-4EE4-B3EC-0CD260F9074B}"/>
              </a:ext>
            </a:extLst>
          </p:cNvPr>
          <p:cNvSpPr/>
          <p:nvPr/>
        </p:nvSpPr>
        <p:spPr>
          <a:xfrm>
            <a:off x="6203243" y="1630358"/>
            <a:ext cx="5770228" cy="1956331"/>
          </a:xfrm>
          <a:prstGeom prst="rect">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1"/>
                </a:solidFill>
              </a:rPr>
              <a:t>Wholesale and Retail Trade</a:t>
            </a:r>
          </a:p>
          <a:p>
            <a:endParaRPr lang="en-GB" sz="1600" b="1" dirty="0">
              <a:solidFill>
                <a:schemeClr val="bg1"/>
              </a:solidFill>
            </a:endParaRPr>
          </a:p>
          <a:p>
            <a:r>
              <a:rPr lang="en-GB" sz="1600" dirty="0">
                <a:solidFill>
                  <a:schemeClr val="bg1"/>
                </a:solidFill>
              </a:rPr>
              <a:t>Could potentially be </a:t>
            </a:r>
            <a:r>
              <a:rPr lang="en-GB" sz="1600" b="1" dirty="0">
                <a:solidFill>
                  <a:schemeClr val="bg1"/>
                </a:solidFill>
              </a:rPr>
              <a:t>a rise in e-commerce </a:t>
            </a:r>
            <a:r>
              <a:rPr lang="en-GB" sz="1600" dirty="0">
                <a:solidFill>
                  <a:schemeClr val="bg1"/>
                </a:solidFill>
              </a:rPr>
              <a:t>job opportunities with a transition to online retail and the role of digital technologies in the response to the pandemic.</a:t>
            </a:r>
          </a:p>
          <a:p>
            <a:endParaRPr lang="en-GB" sz="1600" dirty="0">
              <a:solidFill>
                <a:schemeClr val="bg1"/>
              </a:solidFill>
            </a:endParaRPr>
          </a:p>
          <a:p>
            <a:endParaRPr lang="en-GB" sz="1400" dirty="0">
              <a:solidFill>
                <a:schemeClr val="bg1"/>
              </a:solidFill>
            </a:endParaRPr>
          </a:p>
          <a:p>
            <a:endParaRPr lang="en-GB" sz="700" b="1" dirty="0">
              <a:solidFill>
                <a:schemeClr val="bg1"/>
              </a:solidFill>
            </a:endParaRPr>
          </a:p>
        </p:txBody>
      </p:sp>
      <p:sp>
        <p:nvSpPr>
          <p:cNvPr id="38" name="Rectangle 37">
            <a:extLst>
              <a:ext uri="{FF2B5EF4-FFF2-40B4-BE49-F238E27FC236}">
                <a16:creationId xmlns:a16="http://schemas.microsoft.com/office/drawing/2014/main" id="{324A392D-8992-4212-B4B2-5C48CDFBC683}"/>
              </a:ext>
            </a:extLst>
          </p:cNvPr>
          <p:cNvSpPr/>
          <p:nvPr/>
        </p:nvSpPr>
        <p:spPr>
          <a:xfrm>
            <a:off x="259644" y="3907758"/>
            <a:ext cx="5827647" cy="2323429"/>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1"/>
                </a:solidFill>
              </a:rPr>
              <a:t>Green Energy </a:t>
            </a:r>
          </a:p>
          <a:p>
            <a:endParaRPr lang="en-GB" sz="1600" b="1" dirty="0">
              <a:solidFill>
                <a:schemeClr val="bg1"/>
              </a:solidFill>
            </a:endParaRPr>
          </a:p>
          <a:p>
            <a:r>
              <a:rPr lang="en-GB" sz="1600" dirty="0">
                <a:solidFill>
                  <a:schemeClr val="bg1"/>
                </a:solidFill>
              </a:rPr>
              <a:t>Green energy could present </a:t>
            </a:r>
            <a:r>
              <a:rPr lang="en-GB" sz="1600" b="1" dirty="0">
                <a:solidFill>
                  <a:schemeClr val="bg1"/>
                </a:solidFill>
              </a:rPr>
              <a:t>opportunities across the manufacturing and engineering sector</a:t>
            </a:r>
            <a:r>
              <a:rPr lang="en-GB" sz="1600" dirty="0">
                <a:solidFill>
                  <a:schemeClr val="bg1"/>
                </a:solidFill>
              </a:rPr>
              <a:t>. </a:t>
            </a:r>
            <a:endParaRPr lang="en-US" sz="1600" dirty="0">
              <a:solidFill>
                <a:schemeClr val="bg1"/>
              </a:solidFill>
            </a:endParaRPr>
          </a:p>
          <a:p>
            <a:r>
              <a:rPr lang="en-US" sz="1600" dirty="0">
                <a:solidFill>
                  <a:schemeClr val="bg1"/>
                </a:solidFill>
              </a:rPr>
              <a:t>A move towards net zero could result in an increased demand for specialized data in skills e.g. wind and waste. </a:t>
            </a:r>
          </a:p>
          <a:p>
            <a:endParaRPr lang="en-US" sz="1600" dirty="0">
              <a:solidFill>
                <a:schemeClr val="bg1"/>
              </a:solidFill>
            </a:endParaRPr>
          </a:p>
          <a:p>
            <a:r>
              <a:rPr lang="en-US" sz="1600" b="1" dirty="0">
                <a:solidFill>
                  <a:schemeClr val="bg1"/>
                </a:solidFill>
              </a:rPr>
              <a:t>Jobs in demand could include </a:t>
            </a:r>
            <a:r>
              <a:rPr lang="en-GB" sz="1600" b="1" dirty="0">
                <a:solidFill>
                  <a:schemeClr val="bg1"/>
                </a:solidFill>
              </a:rPr>
              <a:t>engineers and technicians. </a:t>
            </a:r>
            <a:endParaRPr lang="en-GB" sz="1600" dirty="0">
              <a:solidFill>
                <a:srgbClr val="E84E0F"/>
              </a:solidFill>
            </a:endParaRPr>
          </a:p>
          <a:p>
            <a:endParaRPr lang="en-GB" sz="700" dirty="0">
              <a:solidFill>
                <a:schemeClr val="bg1"/>
              </a:solidFill>
            </a:endParaRPr>
          </a:p>
          <a:p>
            <a:endParaRPr lang="en-GB" sz="700" dirty="0">
              <a:solidFill>
                <a:schemeClr val="bg1"/>
              </a:solidFill>
            </a:endParaRPr>
          </a:p>
          <a:p>
            <a:endParaRPr lang="en-GB" sz="700" dirty="0">
              <a:solidFill>
                <a:schemeClr val="bg1"/>
              </a:solidFill>
            </a:endParaRPr>
          </a:p>
          <a:p>
            <a:endParaRPr lang="en-GB" sz="1400" b="1" dirty="0">
              <a:solidFill>
                <a:schemeClr val="bg1"/>
              </a:solidFill>
            </a:endParaRPr>
          </a:p>
          <a:p>
            <a:endParaRPr lang="en-GB" sz="1400" b="1" dirty="0">
              <a:solidFill>
                <a:schemeClr val="bg1"/>
              </a:solidFill>
            </a:endParaRPr>
          </a:p>
          <a:p>
            <a:endParaRPr lang="en-GB" sz="700" b="1" dirty="0">
              <a:solidFill>
                <a:schemeClr val="bg1"/>
              </a:solidFill>
            </a:endParaRPr>
          </a:p>
          <a:p>
            <a:endParaRPr lang="en-GB" sz="1400" b="1" dirty="0">
              <a:solidFill>
                <a:schemeClr val="bg1"/>
              </a:solidFill>
            </a:endParaRPr>
          </a:p>
        </p:txBody>
      </p:sp>
      <p:sp>
        <p:nvSpPr>
          <p:cNvPr id="40" name="Rectangle 39">
            <a:extLst>
              <a:ext uri="{FF2B5EF4-FFF2-40B4-BE49-F238E27FC236}">
                <a16:creationId xmlns:a16="http://schemas.microsoft.com/office/drawing/2014/main" id="{176D8322-324B-42AD-9A18-6DFD4604432C}"/>
              </a:ext>
            </a:extLst>
          </p:cNvPr>
          <p:cNvSpPr/>
          <p:nvPr/>
        </p:nvSpPr>
        <p:spPr>
          <a:xfrm>
            <a:off x="6203242" y="3924597"/>
            <a:ext cx="5770227" cy="2323430"/>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b="1" dirty="0">
                <a:solidFill>
                  <a:schemeClr val="bg1"/>
                </a:solidFill>
              </a:rPr>
              <a:t>Digital</a:t>
            </a:r>
          </a:p>
          <a:p>
            <a:endParaRPr lang="en-GB" sz="1600" b="1" dirty="0">
              <a:solidFill>
                <a:schemeClr val="bg1"/>
              </a:solidFill>
            </a:endParaRPr>
          </a:p>
          <a:p>
            <a:r>
              <a:rPr lang="en-GB" sz="1600" dirty="0">
                <a:solidFill>
                  <a:schemeClr val="bg1"/>
                </a:solidFill>
              </a:rPr>
              <a:t>The digital transformation has been accelerated by COVID-19 with a </a:t>
            </a:r>
            <a:r>
              <a:rPr lang="en-GB" sz="1600" b="1" dirty="0">
                <a:solidFill>
                  <a:schemeClr val="bg1"/>
                </a:solidFill>
              </a:rPr>
              <a:t>potential increased demand for occupations such as software, cyber, data and customer services/operations</a:t>
            </a:r>
            <a:r>
              <a:rPr lang="en-GB" sz="1600" dirty="0">
                <a:solidFill>
                  <a:schemeClr val="bg1"/>
                </a:solidFill>
              </a:rPr>
              <a:t>. </a:t>
            </a:r>
          </a:p>
          <a:p>
            <a:endParaRPr lang="en-GB" sz="1600" dirty="0">
              <a:solidFill>
                <a:schemeClr val="bg1"/>
              </a:solidFill>
            </a:endParaRPr>
          </a:p>
          <a:p>
            <a:r>
              <a:rPr lang="en-GB" sz="1600" b="1" dirty="0">
                <a:solidFill>
                  <a:schemeClr val="bg1"/>
                </a:solidFill>
              </a:rPr>
              <a:t>The digital skill set cuts across all sectors.</a:t>
            </a:r>
          </a:p>
          <a:p>
            <a:endParaRPr lang="en-GB" sz="1400" dirty="0">
              <a:solidFill>
                <a:schemeClr val="bg1"/>
              </a:solidFill>
            </a:endParaRPr>
          </a:p>
          <a:p>
            <a:endParaRPr lang="en-GB" sz="1400" dirty="0">
              <a:solidFill>
                <a:schemeClr val="bg1"/>
              </a:solidFill>
            </a:endParaRPr>
          </a:p>
          <a:p>
            <a:endParaRPr lang="en-GB" sz="1400" b="1" dirty="0">
              <a:solidFill>
                <a:schemeClr val="bg1"/>
              </a:solidFill>
            </a:endParaRPr>
          </a:p>
        </p:txBody>
      </p:sp>
      <p:pic>
        <p:nvPicPr>
          <p:cNvPr id="13" name="Graphic 12" descr="Crane">
            <a:extLst>
              <a:ext uri="{FF2B5EF4-FFF2-40B4-BE49-F238E27FC236}">
                <a16:creationId xmlns:a16="http://schemas.microsoft.com/office/drawing/2014/main" id="{00F3F2EF-00DA-41C9-848A-B784024F6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9279" y="2967655"/>
            <a:ext cx="461345" cy="461345"/>
          </a:xfrm>
          <a:prstGeom prst="rect">
            <a:avLst/>
          </a:prstGeom>
        </p:spPr>
      </p:pic>
      <p:pic>
        <p:nvPicPr>
          <p:cNvPr id="14" name="Graphic 13" descr="Sustainability">
            <a:extLst>
              <a:ext uri="{FF2B5EF4-FFF2-40B4-BE49-F238E27FC236}">
                <a16:creationId xmlns:a16="http://schemas.microsoft.com/office/drawing/2014/main" id="{B64C230B-B57D-4FA4-9DA2-75DCD2FFDF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89279" y="5568500"/>
            <a:ext cx="520218" cy="520218"/>
          </a:xfrm>
          <a:prstGeom prst="rect">
            <a:avLst/>
          </a:prstGeom>
        </p:spPr>
      </p:pic>
      <p:pic>
        <p:nvPicPr>
          <p:cNvPr id="15" name="Graphic 14" descr="Truck">
            <a:extLst>
              <a:ext uri="{FF2B5EF4-FFF2-40B4-BE49-F238E27FC236}">
                <a16:creationId xmlns:a16="http://schemas.microsoft.com/office/drawing/2014/main" id="{80469117-69F3-47A9-825C-93BF6B3468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80258" y="2952126"/>
            <a:ext cx="634563" cy="634563"/>
          </a:xfrm>
          <a:prstGeom prst="rect">
            <a:avLst/>
          </a:prstGeom>
        </p:spPr>
      </p:pic>
      <p:pic>
        <p:nvPicPr>
          <p:cNvPr id="3" name="Graphic 2" descr="Internet">
            <a:extLst>
              <a:ext uri="{FF2B5EF4-FFF2-40B4-BE49-F238E27FC236}">
                <a16:creationId xmlns:a16="http://schemas.microsoft.com/office/drawing/2014/main" id="{D6B62E85-5BB5-4D78-A788-4CBD798107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39132" y="5600857"/>
            <a:ext cx="564442" cy="564442"/>
          </a:xfrm>
          <a:prstGeom prst="rect">
            <a:avLst/>
          </a:prstGeom>
        </p:spPr>
      </p:pic>
    </p:spTree>
    <p:extLst>
      <p:ext uri="{BB962C8B-B14F-4D97-AF65-F5344CB8AC3E}">
        <p14:creationId xmlns:p14="http://schemas.microsoft.com/office/powerpoint/2010/main" val="286938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2F4F47-E438-4A41-8DAC-38FAF369CE99}"/>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C58A4B1B-C23B-4F1F-8A1D-A4F3C4F38A5C}"/>
              </a:ext>
            </a:extLst>
          </p:cNvPr>
          <p:cNvSpPr txBox="1"/>
          <p:nvPr/>
        </p:nvSpPr>
        <p:spPr>
          <a:xfrm>
            <a:off x="251520" y="131194"/>
            <a:ext cx="6776214"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Skills for the Future: Meta Skills </a:t>
            </a:r>
          </a:p>
        </p:txBody>
      </p:sp>
      <p:sp>
        <p:nvSpPr>
          <p:cNvPr id="6" name="Rectangle 5">
            <a:extLst>
              <a:ext uri="{FF2B5EF4-FFF2-40B4-BE49-F238E27FC236}">
                <a16:creationId xmlns:a16="http://schemas.microsoft.com/office/drawing/2014/main" id="{33E5D9A6-74B7-403C-90C4-D68C6A5596BB}"/>
              </a:ext>
            </a:extLst>
          </p:cNvPr>
          <p:cNvSpPr/>
          <p:nvPr/>
        </p:nvSpPr>
        <p:spPr>
          <a:xfrm>
            <a:off x="319254" y="2551289"/>
            <a:ext cx="3680178" cy="4018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DF2A888-D981-40B5-873C-DDDE2887F218}"/>
              </a:ext>
            </a:extLst>
          </p:cNvPr>
          <p:cNvSpPr/>
          <p:nvPr/>
        </p:nvSpPr>
        <p:spPr>
          <a:xfrm>
            <a:off x="4255911" y="2551289"/>
            <a:ext cx="3680178" cy="4018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1F1C700-4DF1-44BF-90B2-6F74A8F80842}"/>
              </a:ext>
            </a:extLst>
          </p:cNvPr>
          <p:cNvSpPr/>
          <p:nvPr/>
        </p:nvSpPr>
        <p:spPr>
          <a:xfrm>
            <a:off x="8192568" y="2551289"/>
            <a:ext cx="3680178" cy="40188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CFEE7F4-EBDA-497F-9292-CF0C9CC65155}"/>
              </a:ext>
            </a:extLst>
          </p:cNvPr>
          <p:cNvSpPr/>
          <p:nvPr/>
        </p:nvSpPr>
        <p:spPr>
          <a:xfrm>
            <a:off x="319254" y="2551290"/>
            <a:ext cx="3680178" cy="404878"/>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Self Management</a:t>
            </a:r>
          </a:p>
        </p:txBody>
      </p:sp>
      <p:sp>
        <p:nvSpPr>
          <p:cNvPr id="11" name="Rectangle 10">
            <a:extLst>
              <a:ext uri="{FF2B5EF4-FFF2-40B4-BE49-F238E27FC236}">
                <a16:creationId xmlns:a16="http://schemas.microsoft.com/office/drawing/2014/main" id="{EF71617E-3BD8-4B93-9B25-02B40919F29D}"/>
              </a:ext>
            </a:extLst>
          </p:cNvPr>
          <p:cNvSpPr/>
          <p:nvPr/>
        </p:nvSpPr>
        <p:spPr>
          <a:xfrm>
            <a:off x="8192568" y="2551289"/>
            <a:ext cx="3680178" cy="404877"/>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Innovation</a:t>
            </a:r>
          </a:p>
        </p:txBody>
      </p:sp>
      <p:sp>
        <p:nvSpPr>
          <p:cNvPr id="12" name="Rectangle 11">
            <a:extLst>
              <a:ext uri="{FF2B5EF4-FFF2-40B4-BE49-F238E27FC236}">
                <a16:creationId xmlns:a16="http://schemas.microsoft.com/office/drawing/2014/main" id="{7A431BDE-7A67-48B2-AE42-E8F704F7ED18}"/>
              </a:ext>
            </a:extLst>
          </p:cNvPr>
          <p:cNvSpPr/>
          <p:nvPr/>
        </p:nvSpPr>
        <p:spPr>
          <a:xfrm>
            <a:off x="4255911" y="2551291"/>
            <a:ext cx="3680178" cy="404877"/>
          </a:xfrm>
          <a:prstGeom prst="rect">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Social Intelligence</a:t>
            </a:r>
          </a:p>
        </p:txBody>
      </p:sp>
      <p:sp>
        <p:nvSpPr>
          <p:cNvPr id="13" name="Rectangle 12">
            <a:extLst>
              <a:ext uri="{FF2B5EF4-FFF2-40B4-BE49-F238E27FC236}">
                <a16:creationId xmlns:a16="http://schemas.microsoft.com/office/drawing/2014/main" id="{B619C214-3CC3-417E-976D-A78A24FA4991}"/>
              </a:ext>
            </a:extLst>
          </p:cNvPr>
          <p:cNvSpPr/>
          <p:nvPr/>
        </p:nvSpPr>
        <p:spPr>
          <a:xfrm>
            <a:off x="319254" y="1039915"/>
            <a:ext cx="11553492" cy="1380180"/>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E197767F-36F5-49F5-A6E0-39EC57C820FF}"/>
              </a:ext>
            </a:extLst>
          </p:cNvPr>
          <p:cNvSpPr txBox="1"/>
          <p:nvPr/>
        </p:nvSpPr>
        <p:spPr>
          <a:xfrm>
            <a:off x="319254" y="1068285"/>
            <a:ext cx="10800301" cy="1323439"/>
          </a:xfrm>
          <a:prstGeom prst="rect">
            <a:avLst/>
          </a:prstGeom>
          <a:noFill/>
        </p:spPr>
        <p:txBody>
          <a:bodyPr wrap="square" rtlCol="0">
            <a:spAutoFit/>
          </a:bodyPr>
          <a:lstStyle/>
          <a:p>
            <a:r>
              <a:rPr lang="en-GB" sz="1600" dirty="0">
                <a:solidFill>
                  <a:schemeClr val="bg1"/>
                </a:solidFill>
              </a:rPr>
              <a:t>To thrive as individuals and businesses in a post COVID-19 labour market, it will be more important than ever to ensure that we develop our ‘meta-skills’.  Meta-skills can be defined as </a:t>
            </a:r>
            <a:r>
              <a:rPr lang="en-GB" sz="1600" b="1" dirty="0">
                <a:solidFill>
                  <a:schemeClr val="bg1"/>
                </a:solidFill>
              </a:rPr>
              <a:t>timeless, higher order skills that create adaptive learners and promote success</a:t>
            </a:r>
            <a:r>
              <a:rPr lang="en-GB" sz="1600" dirty="0">
                <a:solidFill>
                  <a:schemeClr val="bg1"/>
                </a:solidFill>
              </a:rPr>
              <a:t>. It will be important for individuals to recognise and utilise these meta-skills in order to adapt to the changing world of work, and to present these </a:t>
            </a:r>
            <a:r>
              <a:rPr lang="en-GB" sz="1600" b="1" dirty="0">
                <a:solidFill>
                  <a:schemeClr val="bg1"/>
                </a:solidFill>
              </a:rPr>
              <a:t>meta-skills as part of their skills package </a:t>
            </a:r>
            <a:r>
              <a:rPr lang="en-GB" sz="1600" dirty="0">
                <a:solidFill>
                  <a:schemeClr val="bg1"/>
                </a:solidFill>
              </a:rPr>
              <a:t>when looking for employment. </a:t>
            </a:r>
            <a:r>
              <a:rPr lang="en-GB" sz="1600" b="1" dirty="0">
                <a:solidFill>
                  <a:schemeClr val="bg1"/>
                </a:solidFill>
              </a:rPr>
              <a:t>COVID-19 has exaggerated the importance of these skills</a:t>
            </a:r>
            <a:r>
              <a:rPr lang="en-GB" sz="1600" dirty="0">
                <a:solidFill>
                  <a:schemeClr val="bg1"/>
                </a:solidFill>
              </a:rPr>
              <a:t>, in particular the human skills, in a world that has become ever more digitalised.</a:t>
            </a:r>
          </a:p>
        </p:txBody>
      </p:sp>
      <p:pic>
        <p:nvPicPr>
          <p:cNvPr id="17" name="Graphic 16" descr="User network">
            <a:extLst>
              <a:ext uri="{FF2B5EF4-FFF2-40B4-BE49-F238E27FC236}">
                <a16:creationId xmlns:a16="http://schemas.microsoft.com/office/drawing/2014/main" id="{0E3074D6-A072-4AA3-A616-5D9BDE452F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9555" y="1271372"/>
            <a:ext cx="639271" cy="639271"/>
          </a:xfrm>
          <a:prstGeom prst="rect">
            <a:avLst/>
          </a:prstGeom>
        </p:spPr>
      </p:pic>
      <p:sp>
        <p:nvSpPr>
          <p:cNvPr id="21" name="TextBox 20">
            <a:extLst>
              <a:ext uri="{FF2B5EF4-FFF2-40B4-BE49-F238E27FC236}">
                <a16:creationId xmlns:a16="http://schemas.microsoft.com/office/drawing/2014/main" id="{4336BD0C-513E-4A64-93AE-A4FE85E50027}"/>
              </a:ext>
            </a:extLst>
          </p:cNvPr>
          <p:cNvSpPr txBox="1"/>
          <p:nvPr/>
        </p:nvSpPr>
        <p:spPr>
          <a:xfrm>
            <a:off x="417512" y="3022120"/>
            <a:ext cx="3483662" cy="3447098"/>
          </a:xfrm>
          <a:prstGeom prst="rect">
            <a:avLst/>
          </a:prstGeom>
          <a:noFill/>
        </p:spPr>
        <p:txBody>
          <a:bodyPr wrap="square" rtlCol="0">
            <a:spAutoFit/>
          </a:bodyPr>
          <a:lstStyle/>
          <a:p>
            <a:r>
              <a:rPr lang="en-GB" sz="1600" b="1" dirty="0">
                <a:solidFill>
                  <a:srgbClr val="92AF2B"/>
                </a:solidFill>
              </a:rPr>
              <a:t>Focussing</a:t>
            </a:r>
          </a:p>
          <a:p>
            <a:pPr marL="285750" indent="-285750">
              <a:buFont typeface="Arial" panose="020B0604020202020204" pitchFamily="34" charset="0"/>
              <a:buChar char="•"/>
            </a:pPr>
            <a:r>
              <a:rPr lang="en-GB" sz="1400" dirty="0"/>
              <a:t>Sorting &amp; Attention Filtering</a:t>
            </a:r>
          </a:p>
          <a:p>
            <a:pPr marL="285750" indent="-285750">
              <a:buFont typeface="Arial" panose="020B0604020202020204" pitchFamily="34" charset="0"/>
              <a:buChar char="•"/>
            </a:pPr>
            <a:endParaRPr lang="en-GB" sz="1400" dirty="0"/>
          </a:p>
          <a:p>
            <a:r>
              <a:rPr lang="en-GB" sz="1600" b="1" dirty="0">
                <a:solidFill>
                  <a:srgbClr val="92AF2B"/>
                </a:solidFill>
              </a:rPr>
              <a:t>Integrity </a:t>
            </a:r>
          </a:p>
          <a:p>
            <a:pPr marL="285750" indent="-285750">
              <a:buFont typeface="Arial" panose="020B0604020202020204" pitchFamily="34" charset="0"/>
              <a:buChar char="•"/>
            </a:pPr>
            <a:r>
              <a:rPr lang="en-GB" sz="1400" dirty="0"/>
              <a:t>Self awareness (reflexivity), Ethics &amp; Self Control</a:t>
            </a:r>
          </a:p>
          <a:p>
            <a:pPr marL="285750" indent="-285750">
              <a:buFont typeface="Arial" panose="020B0604020202020204" pitchFamily="34" charset="0"/>
              <a:buChar char="•"/>
            </a:pPr>
            <a:endParaRPr lang="en-GB" sz="1400" dirty="0"/>
          </a:p>
          <a:p>
            <a:r>
              <a:rPr lang="en-GB" sz="1600" b="1" dirty="0">
                <a:solidFill>
                  <a:srgbClr val="92AF2B"/>
                </a:solidFill>
              </a:rPr>
              <a:t>Adapting</a:t>
            </a:r>
            <a:r>
              <a:rPr lang="en-GB" sz="1600" b="1" dirty="0"/>
              <a:t> </a:t>
            </a:r>
          </a:p>
          <a:p>
            <a:pPr marL="285750" indent="-285750">
              <a:buFont typeface="Arial" panose="020B0604020202020204" pitchFamily="34" charset="0"/>
              <a:buChar char="•"/>
            </a:pPr>
            <a:r>
              <a:rPr lang="en-GB" sz="1400" dirty="0"/>
              <a:t>Openness, Critical reflection, Adaptability, Self-learning, Resilience</a:t>
            </a:r>
          </a:p>
          <a:p>
            <a:pPr marL="285750" indent="-285750">
              <a:buFont typeface="Arial" panose="020B0604020202020204" pitchFamily="34" charset="0"/>
              <a:buChar char="•"/>
            </a:pPr>
            <a:endParaRPr lang="en-GB" sz="1400" dirty="0"/>
          </a:p>
          <a:p>
            <a:r>
              <a:rPr lang="en-GB" sz="1600" b="1" dirty="0">
                <a:solidFill>
                  <a:srgbClr val="92AF2B"/>
                </a:solidFill>
              </a:rPr>
              <a:t>Initiative</a:t>
            </a:r>
          </a:p>
          <a:p>
            <a:pPr marL="285750" indent="-285750">
              <a:buFont typeface="Arial" panose="020B0604020202020204" pitchFamily="34" charset="0"/>
              <a:buChar char="•"/>
            </a:pPr>
            <a:r>
              <a:rPr lang="en-GB" sz="1400" dirty="0"/>
              <a:t>Courage, independent thinking, risk taking, decision making, self belief, self motivation, responsibility, enterprising </a:t>
            </a:r>
          </a:p>
        </p:txBody>
      </p:sp>
      <p:sp>
        <p:nvSpPr>
          <p:cNvPr id="22" name="TextBox 21">
            <a:extLst>
              <a:ext uri="{FF2B5EF4-FFF2-40B4-BE49-F238E27FC236}">
                <a16:creationId xmlns:a16="http://schemas.microsoft.com/office/drawing/2014/main" id="{1C4C2383-54E8-47B0-ACDC-B7ECCBA51F38}"/>
              </a:ext>
            </a:extLst>
          </p:cNvPr>
          <p:cNvSpPr txBox="1"/>
          <p:nvPr/>
        </p:nvSpPr>
        <p:spPr>
          <a:xfrm>
            <a:off x="4320302" y="2965675"/>
            <a:ext cx="3483662" cy="3662541"/>
          </a:xfrm>
          <a:prstGeom prst="rect">
            <a:avLst/>
          </a:prstGeom>
          <a:noFill/>
        </p:spPr>
        <p:txBody>
          <a:bodyPr wrap="square" rtlCol="0">
            <a:spAutoFit/>
          </a:bodyPr>
          <a:lstStyle/>
          <a:p>
            <a:r>
              <a:rPr lang="en-GB" sz="1600" b="1" dirty="0">
                <a:solidFill>
                  <a:srgbClr val="00ABBC"/>
                </a:solidFill>
              </a:rPr>
              <a:t>Communicating</a:t>
            </a:r>
          </a:p>
          <a:p>
            <a:pPr marL="285750" indent="-285750">
              <a:buFont typeface="Arial" panose="020B0604020202020204" pitchFamily="34" charset="0"/>
              <a:buChar char="•"/>
            </a:pPr>
            <a:r>
              <a:rPr lang="en-GB" sz="1400" dirty="0"/>
              <a:t>Receiving information, Listening, Giving information &amp; Storytelling </a:t>
            </a:r>
          </a:p>
          <a:p>
            <a:pPr marL="285750" indent="-285750">
              <a:buFont typeface="Arial" panose="020B0604020202020204" pitchFamily="34" charset="0"/>
              <a:buChar char="•"/>
            </a:pPr>
            <a:endParaRPr lang="en-GB" sz="1400" dirty="0"/>
          </a:p>
          <a:p>
            <a:r>
              <a:rPr lang="en-GB" sz="1600" b="1" dirty="0">
                <a:solidFill>
                  <a:srgbClr val="00ABBC"/>
                </a:solidFill>
              </a:rPr>
              <a:t>Feeling</a:t>
            </a:r>
          </a:p>
          <a:p>
            <a:pPr marL="285750" indent="-285750">
              <a:buFont typeface="Arial" panose="020B0604020202020204" pitchFamily="34" charset="0"/>
              <a:buChar char="•"/>
            </a:pPr>
            <a:r>
              <a:rPr lang="en-GB" sz="1400" dirty="0"/>
              <a:t> Empathy &amp; Social Conscience</a:t>
            </a:r>
          </a:p>
          <a:p>
            <a:pPr marL="285750" indent="-285750">
              <a:buFont typeface="Arial" panose="020B0604020202020204" pitchFamily="34" charset="0"/>
              <a:buChar char="•"/>
            </a:pPr>
            <a:endParaRPr lang="en-GB" sz="1400" dirty="0"/>
          </a:p>
          <a:p>
            <a:r>
              <a:rPr lang="en-GB" sz="1600" b="1" dirty="0">
                <a:solidFill>
                  <a:srgbClr val="00ABBC"/>
                </a:solidFill>
              </a:rPr>
              <a:t>Collaborating</a:t>
            </a:r>
            <a:r>
              <a:rPr lang="en-GB" sz="1400" dirty="0"/>
              <a:t> </a:t>
            </a:r>
          </a:p>
          <a:p>
            <a:pPr marL="285750" indent="-285750">
              <a:buFont typeface="Arial" panose="020B0604020202020204" pitchFamily="34" charset="0"/>
              <a:buChar char="•"/>
            </a:pPr>
            <a:r>
              <a:rPr lang="en-GB" sz="1400" dirty="0"/>
              <a:t>Relationship building, Teamworking and collaboration, Social perceptiveness &amp; Global and cross cultural competence </a:t>
            </a:r>
          </a:p>
          <a:p>
            <a:pPr marL="285750" indent="-285750">
              <a:buFont typeface="Arial" panose="020B0604020202020204" pitchFamily="34" charset="0"/>
              <a:buChar char="•"/>
            </a:pPr>
            <a:endParaRPr lang="en-GB" sz="1400" dirty="0"/>
          </a:p>
          <a:p>
            <a:r>
              <a:rPr lang="en-GB" sz="1600" b="1" dirty="0">
                <a:solidFill>
                  <a:srgbClr val="00ABBC"/>
                </a:solidFill>
              </a:rPr>
              <a:t>Leading </a:t>
            </a:r>
          </a:p>
          <a:p>
            <a:pPr marL="285750" indent="-285750">
              <a:buFont typeface="Arial" panose="020B0604020202020204" pitchFamily="34" charset="0"/>
              <a:buChar char="•"/>
            </a:pPr>
            <a:r>
              <a:rPr lang="en-GB" sz="1400" dirty="0"/>
              <a:t>Inspiring others, Influencing, Motivating others, Developing others, Change catalyst</a:t>
            </a:r>
          </a:p>
        </p:txBody>
      </p:sp>
      <p:sp>
        <p:nvSpPr>
          <p:cNvPr id="23" name="TextBox 22">
            <a:extLst>
              <a:ext uri="{FF2B5EF4-FFF2-40B4-BE49-F238E27FC236}">
                <a16:creationId xmlns:a16="http://schemas.microsoft.com/office/drawing/2014/main" id="{87822BCC-8C84-4D7E-AC80-0FC069E7C14F}"/>
              </a:ext>
            </a:extLst>
          </p:cNvPr>
          <p:cNvSpPr txBox="1"/>
          <p:nvPr/>
        </p:nvSpPr>
        <p:spPr>
          <a:xfrm>
            <a:off x="8290826" y="3022120"/>
            <a:ext cx="3483662" cy="3539430"/>
          </a:xfrm>
          <a:prstGeom prst="rect">
            <a:avLst/>
          </a:prstGeom>
          <a:noFill/>
        </p:spPr>
        <p:txBody>
          <a:bodyPr wrap="square" rtlCol="0">
            <a:spAutoFit/>
          </a:bodyPr>
          <a:lstStyle/>
          <a:p>
            <a:r>
              <a:rPr lang="en-GB" sz="1400" b="1" dirty="0">
                <a:solidFill>
                  <a:srgbClr val="006373"/>
                </a:solidFill>
              </a:rPr>
              <a:t>Curiosity</a:t>
            </a:r>
          </a:p>
          <a:p>
            <a:pPr marL="285750" indent="-285750">
              <a:buFont typeface="Arial" panose="020B0604020202020204" pitchFamily="34" charset="0"/>
              <a:buChar char="•"/>
            </a:pPr>
            <a:r>
              <a:rPr lang="en-GB" sz="1400" dirty="0"/>
              <a:t>Observation, Questioning, Information sourcing &amp; Problem recognition</a:t>
            </a:r>
          </a:p>
          <a:p>
            <a:pPr marL="285750" indent="-285750">
              <a:buFont typeface="Arial" panose="020B0604020202020204" pitchFamily="34" charset="0"/>
              <a:buChar char="•"/>
            </a:pPr>
            <a:endParaRPr lang="en-GB" sz="1400" dirty="0"/>
          </a:p>
          <a:p>
            <a:r>
              <a:rPr lang="en-GB" sz="1400" b="1" dirty="0">
                <a:solidFill>
                  <a:srgbClr val="006373"/>
                </a:solidFill>
              </a:rPr>
              <a:t>Creativity</a:t>
            </a:r>
          </a:p>
          <a:p>
            <a:pPr marL="285750" indent="-285750">
              <a:buFont typeface="Arial" panose="020B0604020202020204" pitchFamily="34" charset="0"/>
              <a:buChar char="•"/>
            </a:pPr>
            <a:r>
              <a:rPr lang="en-GB" sz="1400" dirty="0"/>
              <a:t>Imagination, Idea generation, Visualising &amp; Maker mentality</a:t>
            </a:r>
          </a:p>
          <a:p>
            <a:pPr marL="285750" indent="-285750">
              <a:buFont typeface="Arial" panose="020B0604020202020204" pitchFamily="34" charset="0"/>
              <a:buChar char="•"/>
            </a:pPr>
            <a:endParaRPr lang="en-GB" sz="1400" dirty="0"/>
          </a:p>
          <a:p>
            <a:r>
              <a:rPr lang="en-GB" sz="1400" b="1" dirty="0">
                <a:solidFill>
                  <a:srgbClr val="006373"/>
                </a:solidFill>
              </a:rPr>
              <a:t>Sense making </a:t>
            </a:r>
          </a:p>
          <a:p>
            <a:pPr marL="285750" indent="-285750">
              <a:buFont typeface="Arial" panose="020B0604020202020204" pitchFamily="34" charset="0"/>
              <a:buChar char="•"/>
            </a:pPr>
            <a:r>
              <a:rPr lang="en-GB" sz="1400" dirty="0"/>
              <a:t>Pattern recognition, Holistic thinking, Synthesis, Opportunity recognition, Analysis</a:t>
            </a:r>
          </a:p>
          <a:p>
            <a:pPr marL="285750" indent="-285750">
              <a:buFont typeface="Arial" panose="020B0604020202020204" pitchFamily="34" charset="0"/>
              <a:buChar char="•"/>
            </a:pPr>
            <a:endParaRPr lang="en-GB" sz="1400" dirty="0"/>
          </a:p>
          <a:p>
            <a:r>
              <a:rPr lang="en-GB" sz="1400" b="1" dirty="0">
                <a:solidFill>
                  <a:srgbClr val="006373"/>
                </a:solidFill>
              </a:rPr>
              <a:t>Critical thinking</a:t>
            </a:r>
          </a:p>
          <a:p>
            <a:pPr marL="285750" indent="-285750">
              <a:buFont typeface="Arial" panose="020B0604020202020204" pitchFamily="34" charset="0"/>
              <a:buChar char="•"/>
            </a:pPr>
            <a:r>
              <a:rPr lang="en-GB" sz="1400" dirty="0"/>
              <a:t>Deconstruction, Logical thinking, Judgement &amp; Computational thinking</a:t>
            </a:r>
          </a:p>
        </p:txBody>
      </p:sp>
    </p:spTree>
    <p:extLst>
      <p:ext uri="{BB962C8B-B14F-4D97-AF65-F5344CB8AC3E}">
        <p14:creationId xmlns:p14="http://schemas.microsoft.com/office/powerpoint/2010/main" val="282837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F99CC5-6881-4B57-BF29-D053EE1F07F1}"/>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E73377FA-6C8B-4EEC-A90E-ED3C02D14711}"/>
              </a:ext>
            </a:extLst>
          </p:cNvPr>
          <p:cNvSpPr txBox="1"/>
          <p:nvPr/>
        </p:nvSpPr>
        <p:spPr>
          <a:xfrm>
            <a:off x="251520" y="131194"/>
            <a:ext cx="4544834"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Using LMI in Practice</a:t>
            </a:r>
          </a:p>
        </p:txBody>
      </p:sp>
      <p:sp>
        <p:nvSpPr>
          <p:cNvPr id="2" name="Rectangle 1">
            <a:extLst>
              <a:ext uri="{FF2B5EF4-FFF2-40B4-BE49-F238E27FC236}">
                <a16:creationId xmlns:a16="http://schemas.microsoft.com/office/drawing/2014/main" id="{CAD0E7F8-70F9-434C-A644-A695E4CB8743}"/>
              </a:ext>
            </a:extLst>
          </p:cNvPr>
          <p:cNvSpPr/>
          <p:nvPr/>
        </p:nvSpPr>
        <p:spPr>
          <a:xfrm>
            <a:off x="5212080" y="1131591"/>
            <a:ext cx="6602294" cy="54749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4F90900-CEE6-45F0-B6B9-3B9D8A07CBD1}"/>
              </a:ext>
            </a:extLst>
          </p:cNvPr>
          <p:cNvSpPr txBox="1"/>
          <p:nvPr/>
        </p:nvSpPr>
        <p:spPr>
          <a:xfrm>
            <a:off x="5459294" y="1787672"/>
            <a:ext cx="6469380" cy="1077218"/>
          </a:xfrm>
          <a:prstGeom prst="rect">
            <a:avLst/>
          </a:prstGeom>
          <a:noFill/>
        </p:spPr>
        <p:txBody>
          <a:bodyPr wrap="square" rtlCol="0">
            <a:spAutoFit/>
          </a:bodyPr>
          <a:lstStyle/>
          <a:p>
            <a:r>
              <a:rPr lang="en-GB" sz="1600" dirty="0"/>
              <a:t>Events such as COVID-19 and the challenges it has imposed on the labour market and businesses across Scotland, exemplify the importance of using LMI to inform planning. </a:t>
            </a:r>
          </a:p>
          <a:p>
            <a:endParaRPr lang="en-GB" sz="1600" dirty="0">
              <a:solidFill>
                <a:schemeClr val="bg1"/>
              </a:solidFill>
            </a:endParaRPr>
          </a:p>
        </p:txBody>
      </p:sp>
      <p:sp>
        <p:nvSpPr>
          <p:cNvPr id="7" name="TextBox 6">
            <a:extLst>
              <a:ext uri="{FF2B5EF4-FFF2-40B4-BE49-F238E27FC236}">
                <a16:creationId xmlns:a16="http://schemas.microsoft.com/office/drawing/2014/main" id="{9D4177FE-346E-40F3-87D2-92F7D89C2EBD}"/>
              </a:ext>
            </a:extLst>
          </p:cNvPr>
          <p:cNvSpPr txBox="1"/>
          <p:nvPr/>
        </p:nvSpPr>
        <p:spPr>
          <a:xfrm>
            <a:off x="5459294" y="1331315"/>
            <a:ext cx="4435334" cy="369332"/>
          </a:xfrm>
          <a:prstGeom prst="rect">
            <a:avLst/>
          </a:prstGeom>
          <a:noFill/>
        </p:spPr>
        <p:txBody>
          <a:bodyPr wrap="square" rtlCol="0">
            <a:spAutoFit/>
          </a:bodyPr>
          <a:lstStyle/>
          <a:p>
            <a:r>
              <a:rPr lang="en-GB" b="1" dirty="0">
                <a:solidFill>
                  <a:srgbClr val="006373"/>
                </a:solidFill>
              </a:rPr>
              <a:t>COVID-19 Case Study – LMI in practice  </a:t>
            </a:r>
          </a:p>
        </p:txBody>
      </p:sp>
      <p:sp>
        <p:nvSpPr>
          <p:cNvPr id="12" name="Rectangle 11">
            <a:extLst>
              <a:ext uri="{FF2B5EF4-FFF2-40B4-BE49-F238E27FC236}">
                <a16:creationId xmlns:a16="http://schemas.microsoft.com/office/drawing/2014/main" id="{B5AE2CD2-0279-492D-B700-ED0629F1C8D1}"/>
              </a:ext>
            </a:extLst>
          </p:cNvPr>
          <p:cNvSpPr/>
          <p:nvPr/>
        </p:nvSpPr>
        <p:spPr>
          <a:xfrm>
            <a:off x="6252210" y="2735431"/>
            <a:ext cx="5436434" cy="3539430"/>
          </a:xfrm>
          <a:prstGeom prst="rect">
            <a:avLst/>
          </a:prstGeom>
        </p:spPr>
        <p:txBody>
          <a:bodyPr wrap="square">
            <a:spAutoFit/>
          </a:bodyPr>
          <a:lstStyle/>
          <a:p>
            <a:r>
              <a:rPr lang="en-GB" sz="1600" b="1" dirty="0">
                <a:solidFill>
                  <a:srgbClr val="92AF2B"/>
                </a:solidFill>
              </a:rPr>
              <a:t>Policy makers </a:t>
            </a:r>
            <a:r>
              <a:rPr lang="en-GB" sz="1600" dirty="0"/>
              <a:t>can use employment data, business performance insight and economic data to provide support for individuals through interventions such as the Coronavirus Job Retention Scheme and Small Business Support Grants. </a:t>
            </a:r>
          </a:p>
          <a:p>
            <a:endParaRPr lang="en-GB" sz="1600" dirty="0"/>
          </a:p>
          <a:p>
            <a:r>
              <a:rPr lang="en-GB" sz="1600" b="1" dirty="0">
                <a:solidFill>
                  <a:srgbClr val="F15A22"/>
                </a:solidFill>
              </a:rPr>
              <a:t>Careers information, advice and guidance </a:t>
            </a:r>
            <a:r>
              <a:rPr lang="en-GB" sz="1600" dirty="0"/>
              <a:t>staff can use LMI to support individuals leaving school to make informed decisions about employment and further study based on in demand skills and emerging opportunities within the labour market. </a:t>
            </a:r>
          </a:p>
          <a:p>
            <a:endParaRPr lang="en-GB" sz="1600" dirty="0">
              <a:solidFill>
                <a:srgbClr val="00ABBC"/>
              </a:solidFill>
            </a:endParaRPr>
          </a:p>
          <a:p>
            <a:r>
              <a:rPr lang="en-GB" sz="1600" b="1" dirty="0">
                <a:solidFill>
                  <a:srgbClr val="00ABBC"/>
                </a:solidFill>
              </a:rPr>
              <a:t>Individuals </a:t>
            </a:r>
            <a:r>
              <a:rPr lang="en-GB" sz="1600" dirty="0"/>
              <a:t>can use labour market data to identify key skills across the sectors of interest (i.e. digital) and seek out opportunities to upskill in these areas and improve their employability skills set. </a:t>
            </a:r>
          </a:p>
        </p:txBody>
      </p:sp>
      <p:pic>
        <p:nvPicPr>
          <p:cNvPr id="14" name="Graphic 13" descr="Document">
            <a:extLst>
              <a:ext uri="{FF2B5EF4-FFF2-40B4-BE49-F238E27FC236}">
                <a16:creationId xmlns:a16="http://schemas.microsoft.com/office/drawing/2014/main" id="{5EC96E19-2A4F-44F8-8E18-F712511F36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0220" y="2848262"/>
            <a:ext cx="672709" cy="672709"/>
          </a:xfrm>
          <a:prstGeom prst="rect">
            <a:avLst/>
          </a:prstGeom>
        </p:spPr>
      </p:pic>
      <p:pic>
        <p:nvPicPr>
          <p:cNvPr id="16" name="Graphic 15" descr="Questions">
            <a:extLst>
              <a:ext uri="{FF2B5EF4-FFF2-40B4-BE49-F238E27FC236}">
                <a16:creationId xmlns:a16="http://schemas.microsoft.com/office/drawing/2014/main" id="{881ECFCA-923B-4242-8895-0D66C1592C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29671" y="4016275"/>
            <a:ext cx="731520" cy="731520"/>
          </a:xfrm>
          <a:prstGeom prst="rect">
            <a:avLst/>
          </a:prstGeom>
        </p:spPr>
      </p:pic>
      <p:pic>
        <p:nvPicPr>
          <p:cNvPr id="18" name="Graphic 17" descr="Group">
            <a:extLst>
              <a:ext uri="{FF2B5EF4-FFF2-40B4-BE49-F238E27FC236}">
                <a16:creationId xmlns:a16="http://schemas.microsoft.com/office/drawing/2014/main" id="{EAA918B0-7B93-4E76-A26B-6B3E2EF216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90220" y="5127641"/>
            <a:ext cx="779924" cy="779924"/>
          </a:xfrm>
          <a:prstGeom prst="rect">
            <a:avLst/>
          </a:prstGeom>
        </p:spPr>
      </p:pic>
      <p:sp>
        <p:nvSpPr>
          <p:cNvPr id="33" name="Rectangle 32">
            <a:extLst>
              <a:ext uri="{FF2B5EF4-FFF2-40B4-BE49-F238E27FC236}">
                <a16:creationId xmlns:a16="http://schemas.microsoft.com/office/drawing/2014/main" id="{15FDC870-A3C2-44D2-824F-31A54FADD4DF}"/>
              </a:ext>
            </a:extLst>
          </p:cNvPr>
          <p:cNvSpPr/>
          <p:nvPr/>
        </p:nvSpPr>
        <p:spPr>
          <a:xfrm>
            <a:off x="251520" y="4217670"/>
            <a:ext cx="3017460" cy="697230"/>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Complex Analytical Skills</a:t>
            </a:r>
          </a:p>
        </p:txBody>
      </p:sp>
      <p:sp>
        <p:nvSpPr>
          <p:cNvPr id="34" name="Rectangle 33">
            <a:extLst>
              <a:ext uri="{FF2B5EF4-FFF2-40B4-BE49-F238E27FC236}">
                <a16:creationId xmlns:a16="http://schemas.microsoft.com/office/drawing/2014/main" id="{386B3B18-6ACD-4D22-AABB-7F0F265EDB32}"/>
              </a:ext>
            </a:extLst>
          </p:cNvPr>
          <p:cNvSpPr/>
          <p:nvPr/>
        </p:nvSpPr>
        <p:spPr>
          <a:xfrm>
            <a:off x="251520" y="5021580"/>
            <a:ext cx="3531810" cy="697230"/>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Digital Skills</a:t>
            </a:r>
          </a:p>
        </p:txBody>
      </p:sp>
      <p:sp>
        <p:nvSpPr>
          <p:cNvPr id="35" name="Rectangle 34">
            <a:extLst>
              <a:ext uri="{FF2B5EF4-FFF2-40B4-BE49-F238E27FC236}">
                <a16:creationId xmlns:a16="http://schemas.microsoft.com/office/drawing/2014/main" id="{05289328-0F38-409A-A1FB-A9B3481A7194}"/>
              </a:ext>
            </a:extLst>
          </p:cNvPr>
          <p:cNvSpPr/>
          <p:nvPr/>
        </p:nvSpPr>
        <p:spPr>
          <a:xfrm>
            <a:off x="251520" y="5825490"/>
            <a:ext cx="4057590" cy="697230"/>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Operational Skills</a:t>
            </a:r>
          </a:p>
        </p:txBody>
      </p:sp>
      <p:sp>
        <p:nvSpPr>
          <p:cNvPr id="36" name="TextBox 35">
            <a:extLst>
              <a:ext uri="{FF2B5EF4-FFF2-40B4-BE49-F238E27FC236}">
                <a16:creationId xmlns:a16="http://schemas.microsoft.com/office/drawing/2014/main" id="{BE4B1A59-7FD3-477A-A1B2-5F222AA2F3BE}"/>
              </a:ext>
            </a:extLst>
          </p:cNvPr>
          <p:cNvSpPr txBox="1"/>
          <p:nvPr/>
        </p:nvSpPr>
        <p:spPr>
          <a:xfrm>
            <a:off x="3463290" y="4402336"/>
            <a:ext cx="708660" cy="369332"/>
          </a:xfrm>
          <a:prstGeom prst="rect">
            <a:avLst/>
          </a:prstGeom>
          <a:noFill/>
        </p:spPr>
        <p:txBody>
          <a:bodyPr wrap="square" rtlCol="0">
            <a:spAutoFit/>
          </a:bodyPr>
          <a:lstStyle/>
          <a:p>
            <a:r>
              <a:rPr lang="en-GB" b="1" dirty="0"/>
              <a:t>44%</a:t>
            </a:r>
          </a:p>
        </p:txBody>
      </p:sp>
      <p:sp>
        <p:nvSpPr>
          <p:cNvPr id="38" name="TextBox 37">
            <a:extLst>
              <a:ext uri="{FF2B5EF4-FFF2-40B4-BE49-F238E27FC236}">
                <a16:creationId xmlns:a16="http://schemas.microsoft.com/office/drawing/2014/main" id="{B8555DA5-2D01-499F-8897-661831BB9268}"/>
              </a:ext>
            </a:extLst>
          </p:cNvPr>
          <p:cNvSpPr txBox="1"/>
          <p:nvPr/>
        </p:nvSpPr>
        <p:spPr>
          <a:xfrm>
            <a:off x="3865396" y="5185529"/>
            <a:ext cx="708660" cy="369332"/>
          </a:xfrm>
          <a:prstGeom prst="rect">
            <a:avLst/>
          </a:prstGeom>
          <a:noFill/>
        </p:spPr>
        <p:txBody>
          <a:bodyPr wrap="square" rtlCol="0">
            <a:spAutoFit/>
          </a:bodyPr>
          <a:lstStyle/>
          <a:p>
            <a:r>
              <a:rPr lang="en-GB" b="1" dirty="0"/>
              <a:t>49%</a:t>
            </a:r>
          </a:p>
        </p:txBody>
      </p:sp>
      <p:sp>
        <p:nvSpPr>
          <p:cNvPr id="39" name="TextBox 38">
            <a:extLst>
              <a:ext uri="{FF2B5EF4-FFF2-40B4-BE49-F238E27FC236}">
                <a16:creationId xmlns:a16="http://schemas.microsoft.com/office/drawing/2014/main" id="{0A30ECD1-FBC1-4925-B5BB-F89671123CF6}"/>
              </a:ext>
            </a:extLst>
          </p:cNvPr>
          <p:cNvSpPr txBox="1"/>
          <p:nvPr/>
        </p:nvSpPr>
        <p:spPr>
          <a:xfrm>
            <a:off x="4337685" y="5989439"/>
            <a:ext cx="708660" cy="369332"/>
          </a:xfrm>
          <a:prstGeom prst="rect">
            <a:avLst/>
          </a:prstGeom>
          <a:noFill/>
        </p:spPr>
        <p:txBody>
          <a:bodyPr wrap="square" rtlCol="0">
            <a:spAutoFit/>
          </a:bodyPr>
          <a:lstStyle/>
          <a:p>
            <a:r>
              <a:rPr lang="en-GB" b="1" dirty="0"/>
              <a:t>57%</a:t>
            </a:r>
          </a:p>
        </p:txBody>
      </p:sp>
      <p:sp>
        <p:nvSpPr>
          <p:cNvPr id="17" name="TextBox 16">
            <a:extLst>
              <a:ext uri="{FF2B5EF4-FFF2-40B4-BE49-F238E27FC236}">
                <a16:creationId xmlns:a16="http://schemas.microsoft.com/office/drawing/2014/main" id="{90839450-841E-4A52-B4EB-C4DA166C6BE8}"/>
              </a:ext>
            </a:extLst>
          </p:cNvPr>
          <p:cNvSpPr txBox="1"/>
          <p:nvPr/>
        </p:nvSpPr>
        <p:spPr>
          <a:xfrm>
            <a:off x="246778" y="2961858"/>
            <a:ext cx="4623377" cy="1107996"/>
          </a:xfrm>
          <a:prstGeom prst="rect">
            <a:avLst/>
          </a:prstGeom>
          <a:noFill/>
        </p:spPr>
        <p:txBody>
          <a:bodyPr wrap="square" rtlCol="0">
            <a:spAutoFit/>
          </a:bodyPr>
          <a:lstStyle/>
          <a:p>
            <a:r>
              <a:rPr lang="en-GB" sz="3200" b="1" dirty="0">
                <a:solidFill>
                  <a:srgbClr val="92AF2B"/>
                </a:solidFill>
                <a:cs typeface="Arial" panose="020B0604020202020204" pitchFamily="34" charset="0"/>
              </a:rPr>
              <a:t>69</a:t>
            </a:r>
            <a:r>
              <a:rPr lang="en-US" sz="3200" b="1" dirty="0">
                <a:solidFill>
                  <a:srgbClr val="92AF2B"/>
                </a:solidFill>
                <a:cs typeface="Arial" panose="020B0604020202020204" pitchFamily="34" charset="0"/>
              </a:rPr>
              <a:t>%</a:t>
            </a:r>
            <a:r>
              <a:rPr lang="en-GB" sz="3200" dirty="0">
                <a:solidFill>
                  <a:srgbClr val="92AF2B"/>
                </a:solidFill>
                <a:cs typeface="Arial" panose="020B0604020202020204" pitchFamily="34" charset="0"/>
              </a:rPr>
              <a:t> </a:t>
            </a:r>
          </a:p>
          <a:p>
            <a:r>
              <a:rPr lang="en-GB" sz="1600" b="1" dirty="0">
                <a:cs typeface="Arial" panose="020B0604020202020204" pitchFamily="34" charset="0"/>
              </a:rPr>
              <a:t>Of Scottish Employers anticipated the need to </a:t>
            </a:r>
          </a:p>
          <a:p>
            <a:r>
              <a:rPr lang="en-GB" sz="1600" b="1" dirty="0">
                <a:cs typeface="Arial" panose="020B0604020202020204" pitchFamily="34" charset="0"/>
              </a:rPr>
              <a:t>Upskill Employees in 2017 in the following areas:</a:t>
            </a:r>
          </a:p>
        </p:txBody>
      </p:sp>
      <p:sp>
        <p:nvSpPr>
          <p:cNvPr id="3" name="Rectangle 2">
            <a:extLst>
              <a:ext uri="{FF2B5EF4-FFF2-40B4-BE49-F238E27FC236}">
                <a16:creationId xmlns:a16="http://schemas.microsoft.com/office/drawing/2014/main" id="{736CDC18-A879-4231-87A1-0E00E6D04E1D}"/>
              </a:ext>
            </a:extLst>
          </p:cNvPr>
          <p:cNvSpPr/>
          <p:nvPr/>
        </p:nvSpPr>
        <p:spPr>
          <a:xfrm>
            <a:off x="251520" y="1155940"/>
            <a:ext cx="4446210" cy="1677188"/>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7E7166E-18B9-467B-A894-04F146A5F007}"/>
              </a:ext>
            </a:extLst>
          </p:cNvPr>
          <p:cNvSpPr txBox="1"/>
          <p:nvPr/>
        </p:nvSpPr>
        <p:spPr>
          <a:xfrm>
            <a:off x="366196" y="1136436"/>
            <a:ext cx="3788012" cy="1700466"/>
          </a:xfrm>
          <a:prstGeom prst="rect">
            <a:avLst/>
          </a:prstGeom>
          <a:noFill/>
        </p:spPr>
        <p:txBody>
          <a:bodyPr wrap="square" rtlCol="0">
            <a:spAutoFit/>
          </a:bodyPr>
          <a:lstStyle/>
          <a:p>
            <a:r>
              <a:rPr lang="en-GB" sz="1600" dirty="0">
                <a:solidFill>
                  <a:schemeClr val="bg1"/>
                </a:solidFill>
              </a:rPr>
              <a:t>Each sector and region will face its own skills challenges, however, in order to try and address skills gaps, upskilling and reskilling must be well planned and aligned to local labour supply to be effective.  </a:t>
            </a:r>
          </a:p>
          <a:p>
            <a:endParaRPr lang="en-GB" sz="1050" dirty="0">
              <a:solidFill>
                <a:schemeClr val="bg1"/>
              </a:solidFill>
            </a:endParaRPr>
          </a:p>
          <a:p>
            <a:r>
              <a:rPr lang="en-GB" sz="1400" dirty="0">
                <a:solidFill>
                  <a:schemeClr val="bg1"/>
                </a:solidFill>
              </a:rPr>
              <a:t>*See notes for more details</a:t>
            </a:r>
          </a:p>
        </p:txBody>
      </p:sp>
      <p:pic>
        <p:nvPicPr>
          <p:cNvPr id="10" name="Graphic 9" descr="Classroom">
            <a:extLst>
              <a:ext uri="{FF2B5EF4-FFF2-40B4-BE49-F238E27FC236}">
                <a16:creationId xmlns:a16="http://schemas.microsoft.com/office/drawing/2014/main" id="{583649A1-FDFE-464F-A988-EEF6A8CAAD1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24885" y="2163473"/>
            <a:ext cx="549171" cy="549171"/>
          </a:xfrm>
          <a:prstGeom prst="rect">
            <a:avLst/>
          </a:prstGeom>
        </p:spPr>
      </p:pic>
    </p:spTree>
    <p:extLst>
      <p:ext uri="{BB962C8B-B14F-4D97-AF65-F5344CB8AC3E}">
        <p14:creationId xmlns:p14="http://schemas.microsoft.com/office/powerpoint/2010/main" val="65321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C95F67C-B75F-483F-8FA8-1D9869910A18}"/>
              </a:ext>
            </a:extLst>
          </p:cNvPr>
          <p:cNvSpPr/>
          <p:nvPr/>
        </p:nvSpPr>
        <p:spPr>
          <a:xfrm>
            <a:off x="1880477" y="1157873"/>
            <a:ext cx="9535886" cy="47113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61884F7-C8FA-47AF-B3F3-24D610B732F4}"/>
              </a:ext>
            </a:extLst>
          </p:cNvPr>
          <p:cNvSpPr/>
          <p:nvPr/>
        </p:nvSpPr>
        <p:spPr>
          <a:xfrm>
            <a:off x="0" y="898679"/>
            <a:ext cx="1454331" cy="5229727"/>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F94EA768-CF29-054A-9E83-A2990C38A7F4}"/>
              </a:ext>
            </a:extLst>
          </p:cNvPr>
          <p:cNvSpPr/>
          <p:nvPr/>
        </p:nvSpPr>
        <p:spPr>
          <a:xfrm>
            <a:off x="0" y="6128406"/>
            <a:ext cx="12192000" cy="75697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4F1B9B3-9FBF-0746-AAD2-60F12C3FC71E}"/>
              </a:ext>
            </a:extLst>
          </p:cNvPr>
          <p:cNvSpPr/>
          <p:nvPr/>
        </p:nvSpPr>
        <p:spPr>
          <a:xfrm>
            <a:off x="0" y="-10041"/>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2A05923-9F4A-6641-89E9-B85AABE54DA8}"/>
              </a:ext>
            </a:extLst>
          </p:cNvPr>
          <p:cNvSpPr txBox="1"/>
          <p:nvPr/>
        </p:nvSpPr>
        <p:spPr>
          <a:xfrm>
            <a:off x="199306" y="144957"/>
            <a:ext cx="10743454"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The Edinburgh and South East Scotland LMI Toolkit</a:t>
            </a:r>
          </a:p>
        </p:txBody>
      </p:sp>
      <p:sp>
        <p:nvSpPr>
          <p:cNvPr id="7" name="Rectangle 6">
            <a:extLst>
              <a:ext uri="{FF2B5EF4-FFF2-40B4-BE49-F238E27FC236}">
                <a16:creationId xmlns:a16="http://schemas.microsoft.com/office/drawing/2014/main" id="{6BE91BBB-AE8A-D641-88B3-885EAB09891C}"/>
              </a:ext>
            </a:extLst>
          </p:cNvPr>
          <p:cNvSpPr/>
          <p:nvPr/>
        </p:nvSpPr>
        <p:spPr>
          <a:xfrm>
            <a:off x="1901535" y="6139661"/>
            <a:ext cx="8388930" cy="646331"/>
          </a:xfrm>
          <a:prstGeom prst="rect">
            <a:avLst/>
          </a:prstGeom>
        </p:spPr>
        <p:txBody>
          <a:bodyPr wrap="square">
            <a:spAutoFit/>
          </a:bodyPr>
          <a:lstStyle/>
          <a:p>
            <a:pPr algn="ctr"/>
            <a:r>
              <a:rPr lang="en-GB" dirty="0">
                <a:solidFill>
                  <a:schemeClr val="bg1"/>
                </a:solidFill>
                <a:latin typeface="Arial" panose="020B0604020202020204" pitchFamily="34" charset="0"/>
                <a:cs typeface="Arial" panose="020B0604020202020204" pitchFamily="34" charset="0"/>
              </a:rPr>
              <a:t>Please use the notes provided as you work your way through the slide decks to assist your learning and identify the relevant sources.</a:t>
            </a:r>
          </a:p>
        </p:txBody>
      </p:sp>
      <p:sp>
        <p:nvSpPr>
          <p:cNvPr id="2" name="TextBox 1">
            <a:extLst>
              <a:ext uri="{FF2B5EF4-FFF2-40B4-BE49-F238E27FC236}">
                <a16:creationId xmlns:a16="http://schemas.microsoft.com/office/drawing/2014/main" id="{42027BDF-F28E-4E6B-8D9C-FAB01E1B58A4}"/>
              </a:ext>
            </a:extLst>
          </p:cNvPr>
          <p:cNvSpPr txBox="1"/>
          <p:nvPr/>
        </p:nvSpPr>
        <p:spPr>
          <a:xfrm>
            <a:off x="2230463" y="1275779"/>
            <a:ext cx="9117874" cy="4524315"/>
          </a:xfrm>
          <a:prstGeom prst="rect">
            <a:avLst/>
          </a:prstGeom>
          <a:noFill/>
        </p:spPr>
        <p:txBody>
          <a:bodyPr wrap="square" rtlCol="0">
            <a:spAutoFit/>
          </a:bodyPr>
          <a:lstStyle/>
          <a:p>
            <a:pPr marL="285750" indent="-285750">
              <a:buFont typeface="Arial" panose="020B0604020202020204" pitchFamily="34" charset="0"/>
              <a:buChar char="•"/>
            </a:pPr>
            <a:r>
              <a:rPr lang="en-GB" dirty="0"/>
              <a:t>The purpose of the three slide decks included within the LMI Toolkit is </a:t>
            </a:r>
            <a:r>
              <a:rPr lang="en-GB" b="1" dirty="0"/>
              <a:t>to aid your understanding of Labour Market Information.</a:t>
            </a:r>
          </a:p>
          <a:p>
            <a:endParaRPr lang="en-GB" dirty="0"/>
          </a:p>
          <a:p>
            <a:pPr marL="285750" indent="-285750">
              <a:buFont typeface="Arial" panose="020B0604020202020204" pitchFamily="34" charset="0"/>
              <a:buChar char="•"/>
            </a:pPr>
            <a:r>
              <a:rPr lang="en-GB" dirty="0"/>
              <a:t>These slide decks operate as </a:t>
            </a:r>
            <a:r>
              <a:rPr lang="en-GB" b="1" dirty="0"/>
              <a:t>an information pack to assist your interpretation </a:t>
            </a:r>
            <a:r>
              <a:rPr lang="en-GB" dirty="0"/>
              <a:t>and understanding of labour market indicators and to allow you to explore labour market data independently as it emerges. </a:t>
            </a:r>
          </a:p>
          <a:p>
            <a:endParaRPr lang="en-GB" dirty="0"/>
          </a:p>
          <a:p>
            <a:r>
              <a:rPr lang="en-GB" dirty="0"/>
              <a:t>	Please note that </a:t>
            </a:r>
            <a:r>
              <a:rPr lang="en-GB" b="1" dirty="0"/>
              <a:t>the slide decks do not provide up to date, real time information.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dirty="0"/>
              <a:t>The slide decks have been </a:t>
            </a:r>
            <a:r>
              <a:rPr lang="en-GB" b="1" dirty="0"/>
              <a:t>populated with</a:t>
            </a:r>
            <a:r>
              <a:rPr lang="en-GB" dirty="0"/>
              <a:t> </a:t>
            </a:r>
            <a:r>
              <a:rPr lang="en-GB" b="1" dirty="0"/>
              <a:t>sample data </a:t>
            </a:r>
            <a:r>
              <a:rPr lang="en-GB" dirty="0"/>
              <a:t>and only reflect a specific moment in time. You are encouraged to use the sources provided within the notes to access the most up to date data from SDS publications, such as the RSA Data Matrix, Regional Skills Assessments and the Sector Skills Assessments.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 can also use the </a:t>
            </a:r>
            <a:r>
              <a:rPr lang="en-GB" b="1" dirty="0"/>
              <a:t>interactive ESES LMI Map to identify any relevant labour market publications</a:t>
            </a:r>
            <a:r>
              <a:rPr lang="en-GB" dirty="0"/>
              <a:t> that may support your understanding of wider changes in the labour market.</a:t>
            </a:r>
          </a:p>
        </p:txBody>
      </p:sp>
      <p:sp>
        <p:nvSpPr>
          <p:cNvPr id="23" name="Oval 22">
            <a:extLst>
              <a:ext uri="{FF2B5EF4-FFF2-40B4-BE49-F238E27FC236}">
                <a16:creationId xmlns:a16="http://schemas.microsoft.com/office/drawing/2014/main" id="{90D08977-5BF7-49EB-A6EF-8858CC3105A3}"/>
              </a:ext>
            </a:extLst>
          </p:cNvPr>
          <p:cNvSpPr/>
          <p:nvPr/>
        </p:nvSpPr>
        <p:spPr>
          <a:xfrm>
            <a:off x="283887" y="2325340"/>
            <a:ext cx="779416" cy="746070"/>
          </a:xfrm>
          <a:prstGeom prst="ellipse">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42A8D55-B91F-48EC-9A79-B6A5A77141C7}"/>
              </a:ext>
            </a:extLst>
          </p:cNvPr>
          <p:cNvSpPr/>
          <p:nvPr/>
        </p:nvSpPr>
        <p:spPr>
          <a:xfrm>
            <a:off x="751650" y="1410940"/>
            <a:ext cx="1410788" cy="1350429"/>
          </a:xfrm>
          <a:prstGeom prst="ellipse">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Graphic 26" descr="Megaphone">
            <a:extLst>
              <a:ext uri="{FF2B5EF4-FFF2-40B4-BE49-F238E27FC236}">
                <a16:creationId xmlns:a16="http://schemas.microsoft.com/office/drawing/2014/main" id="{40DA8F5D-7F77-48AF-B1BC-0AB0F12E54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7135" y="1571936"/>
            <a:ext cx="914400" cy="914400"/>
          </a:xfrm>
          <a:prstGeom prst="rect">
            <a:avLst/>
          </a:prstGeom>
        </p:spPr>
      </p:pic>
      <p:pic>
        <p:nvPicPr>
          <p:cNvPr id="8" name="Graphic 7" descr="Exclamation mark">
            <a:extLst>
              <a:ext uri="{FF2B5EF4-FFF2-40B4-BE49-F238E27FC236}">
                <a16:creationId xmlns:a16="http://schemas.microsoft.com/office/drawing/2014/main" id="{DE67F16E-FDFB-49F6-8F82-B4D234ABB6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3632" y="3261762"/>
            <a:ext cx="251780" cy="251780"/>
          </a:xfrm>
          <a:prstGeom prst="rect">
            <a:avLst/>
          </a:prstGeom>
        </p:spPr>
      </p:pic>
    </p:spTree>
    <p:extLst>
      <p:ext uri="{BB962C8B-B14F-4D97-AF65-F5344CB8AC3E}">
        <p14:creationId xmlns:p14="http://schemas.microsoft.com/office/powerpoint/2010/main" val="384087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DE9A-7662-43A2-87BF-3E9C14F32670}"/>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A705A866-4032-476A-B0F8-EF972E9D2DA5}"/>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224EA535-62F5-4332-8BFA-20739C8A8EDB}"/>
              </a:ext>
            </a:extLst>
          </p:cNvPr>
          <p:cNvPicPr>
            <a:picLocks noChangeAspect="1"/>
          </p:cNvPicPr>
          <p:nvPr/>
        </p:nvPicPr>
        <p:blipFill>
          <a:blip r:embed="rId3"/>
          <a:stretch>
            <a:fillRect/>
          </a:stretch>
        </p:blipFill>
        <p:spPr>
          <a:xfrm>
            <a:off x="263352" y="908720"/>
            <a:ext cx="11521279" cy="5776705"/>
          </a:xfrm>
          <a:prstGeom prst="rect">
            <a:avLst/>
          </a:prstGeom>
        </p:spPr>
      </p:pic>
      <p:sp>
        <p:nvSpPr>
          <p:cNvPr id="5" name="Rectangle 4">
            <a:extLst>
              <a:ext uri="{FF2B5EF4-FFF2-40B4-BE49-F238E27FC236}">
                <a16:creationId xmlns:a16="http://schemas.microsoft.com/office/drawing/2014/main" id="{41D3B049-F8AA-48C9-AC2C-F533B7DDDB50}"/>
              </a:ext>
            </a:extLst>
          </p:cNvPr>
          <p:cNvSpPr/>
          <p:nvPr/>
        </p:nvSpPr>
        <p:spPr>
          <a:xfrm>
            <a:off x="0" y="-10041"/>
            <a:ext cx="12192000" cy="78776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t>Edinburgh and South East Scotland Summary</a:t>
            </a:r>
          </a:p>
        </p:txBody>
      </p:sp>
    </p:spTree>
    <p:extLst>
      <p:ext uri="{BB962C8B-B14F-4D97-AF65-F5344CB8AC3E}">
        <p14:creationId xmlns:p14="http://schemas.microsoft.com/office/powerpoint/2010/main" val="2557029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4EA768-CF29-054A-9E83-A2990C38A7F4}"/>
              </a:ext>
            </a:extLst>
          </p:cNvPr>
          <p:cNvSpPr/>
          <p:nvPr/>
        </p:nvSpPr>
        <p:spPr>
          <a:xfrm>
            <a:off x="0" y="6101022"/>
            <a:ext cx="12192000" cy="756978"/>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54F1B9B3-9FBF-0746-AAD2-60F12C3FC71E}"/>
              </a:ext>
            </a:extLst>
          </p:cNvPr>
          <p:cNvSpPr/>
          <p:nvPr/>
        </p:nvSpPr>
        <p:spPr>
          <a:xfrm>
            <a:off x="-28688" y="-10041"/>
            <a:ext cx="12220688"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32A05923-9F4A-6641-89E9-B85AABE54DA8}"/>
              </a:ext>
            </a:extLst>
          </p:cNvPr>
          <p:cNvSpPr txBox="1"/>
          <p:nvPr/>
        </p:nvSpPr>
        <p:spPr>
          <a:xfrm>
            <a:off x="199306" y="144957"/>
            <a:ext cx="2031325"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Contents</a:t>
            </a:r>
          </a:p>
        </p:txBody>
      </p:sp>
      <p:sp>
        <p:nvSpPr>
          <p:cNvPr id="7" name="Rectangle 6">
            <a:extLst>
              <a:ext uri="{FF2B5EF4-FFF2-40B4-BE49-F238E27FC236}">
                <a16:creationId xmlns:a16="http://schemas.microsoft.com/office/drawing/2014/main" id="{6BE91BBB-AE8A-D641-88B3-885EAB09891C}"/>
              </a:ext>
            </a:extLst>
          </p:cNvPr>
          <p:cNvSpPr/>
          <p:nvPr/>
        </p:nvSpPr>
        <p:spPr>
          <a:xfrm>
            <a:off x="1901535" y="6139661"/>
            <a:ext cx="8388930" cy="646331"/>
          </a:xfrm>
          <a:prstGeom prst="rect">
            <a:avLst/>
          </a:prstGeom>
        </p:spPr>
        <p:txBody>
          <a:bodyPr wrap="square">
            <a:spAutoFit/>
          </a:bodyPr>
          <a:lstStyle/>
          <a:p>
            <a:pPr algn="ctr"/>
            <a:r>
              <a:rPr lang="en-GB" dirty="0">
                <a:solidFill>
                  <a:schemeClr val="bg1"/>
                </a:solidFill>
                <a:latin typeface="Arial" panose="020B0604020202020204" pitchFamily="34" charset="0"/>
                <a:cs typeface="Arial" panose="020B0604020202020204" pitchFamily="34" charset="0"/>
              </a:rPr>
              <a:t>Please </a:t>
            </a:r>
            <a:r>
              <a:rPr lang="en-GB" u="sng" dirty="0">
                <a:solidFill>
                  <a:schemeClr val="bg1"/>
                </a:solidFill>
                <a:latin typeface="Arial" panose="020B0604020202020204" pitchFamily="34" charset="0"/>
                <a:cs typeface="Arial" panose="020B0604020202020204" pitchFamily="34" charset="0"/>
              </a:rPr>
              <a:t>use the notes</a:t>
            </a:r>
            <a:r>
              <a:rPr lang="en-GB" dirty="0">
                <a:solidFill>
                  <a:schemeClr val="bg1"/>
                </a:solidFill>
                <a:latin typeface="Arial" panose="020B0604020202020204" pitchFamily="34" charset="0"/>
                <a:cs typeface="Arial" panose="020B0604020202020204" pitchFamily="34" charset="0"/>
              </a:rPr>
              <a:t> contained under each slide to assist the reading of this slide pack and use the ‘SOURCE’ in the notes to find additional data. </a:t>
            </a:r>
          </a:p>
        </p:txBody>
      </p:sp>
      <p:grpSp>
        <p:nvGrpSpPr>
          <p:cNvPr id="8" name="Group 7">
            <a:extLst>
              <a:ext uri="{FF2B5EF4-FFF2-40B4-BE49-F238E27FC236}">
                <a16:creationId xmlns:a16="http://schemas.microsoft.com/office/drawing/2014/main" id="{DB0C4A6E-884D-E646-836B-353DC8416588}"/>
              </a:ext>
            </a:extLst>
          </p:cNvPr>
          <p:cNvGrpSpPr/>
          <p:nvPr/>
        </p:nvGrpSpPr>
        <p:grpSpPr>
          <a:xfrm>
            <a:off x="1568420" y="1281940"/>
            <a:ext cx="5205315" cy="591181"/>
            <a:chOff x="74120" y="1336790"/>
            <a:chExt cx="5205315" cy="591181"/>
          </a:xfrm>
        </p:grpSpPr>
        <p:sp>
          <p:nvSpPr>
            <p:cNvPr id="9" name="TextBox 8">
              <a:extLst>
                <a:ext uri="{FF2B5EF4-FFF2-40B4-BE49-F238E27FC236}">
                  <a16:creationId xmlns:a16="http://schemas.microsoft.com/office/drawing/2014/main" id="{0A311C29-6841-0E40-9E1D-E7627ECACE04}"/>
                </a:ext>
              </a:extLst>
            </p:cNvPr>
            <p:cNvSpPr txBox="1"/>
            <p:nvPr/>
          </p:nvSpPr>
          <p:spPr>
            <a:xfrm>
              <a:off x="760249" y="1491277"/>
              <a:ext cx="4519186" cy="369332"/>
            </a:xfrm>
            <a:prstGeom prst="rect">
              <a:avLst/>
            </a:prstGeom>
            <a:noFill/>
          </p:spPr>
          <p:txBody>
            <a:bodyPr wrap="none" rtlCol="0">
              <a:spAutoFit/>
            </a:bodyPr>
            <a:lstStyle/>
            <a:p>
              <a:r>
                <a:rPr lang="en-GB" dirty="0">
                  <a:solidFill>
                    <a:srgbClr val="92AF2B"/>
                  </a:solidFill>
                  <a:latin typeface="Arial" panose="020B0604020202020204" pitchFamily="34" charset="0"/>
                  <a:cs typeface="Arial" panose="020B0604020202020204" pitchFamily="34" charset="0"/>
                </a:rPr>
                <a:t>What is Labour Market Information (LMI)? </a:t>
              </a:r>
            </a:p>
          </p:txBody>
        </p:sp>
        <p:pic>
          <p:nvPicPr>
            <p:cNvPr id="10" name="Graphic 9" descr="Questions">
              <a:extLst>
                <a:ext uri="{FF2B5EF4-FFF2-40B4-BE49-F238E27FC236}">
                  <a16:creationId xmlns:a16="http://schemas.microsoft.com/office/drawing/2014/main" id="{D5ED1B77-5668-6A49-88D5-66C62A266F2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20" y="1336790"/>
              <a:ext cx="591181" cy="591181"/>
            </a:xfrm>
            <a:prstGeom prst="rect">
              <a:avLst/>
            </a:prstGeom>
          </p:spPr>
        </p:pic>
      </p:grpSp>
      <p:sp>
        <p:nvSpPr>
          <p:cNvPr id="12" name="TextBox 11">
            <a:extLst>
              <a:ext uri="{FF2B5EF4-FFF2-40B4-BE49-F238E27FC236}">
                <a16:creationId xmlns:a16="http://schemas.microsoft.com/office/drawing/2014/main" id="{BEDE141F-F300-0D41-9074-9482C936F288}"/>
              </a:ext>
            </a:extLst>
          </p:cNvPr>
          <p:cNvSpPr txBox="1"/>
          <p:nvPr/>
        </p:nvSpPr>
        <p:spPr>
          <a:xfrm>
            <a:off x="2254549" y="2297469"/>
            <a:ext cx="6113597" cy="369332"/>
          </a:xfrm>
          <a:prstGeom prst="rect">
            <a:avLst/>
          </a:prstGeom>
          <a:noFill/>
        </p:spPr>
        <p:txBody>
          <a:bodyPr wrap="none" rtlCol="0">
            <a:spAutoFit/>
          </a:bodyPr>
          <a:lstStyle/>
          <a:p>
            <a:r>
              <a:rPr lang="en-GB" dirty="0">
                <a:solidFill>
                  <a:srgbClr val="006373"/>
                </a:solidFill>
                <a:latin typeface="Arial" panose="020B0604020202020204" pitchFamily="34" charset="0"/>
                <a:cs typeface="Arial" panose="020B0604020202020204" pitchFamily="34" charset="0"/>
              </a:rPr>
              <a:t>Translating LMI to Career Management Information (CMI)</a:t>
            </a:r>
          </a:p>
        </p:txBody>
      </p:sp>
      <p:grpSp>
        <p:nvGrpSpPr>
          <p:cNvPr id="14" name="Group 13">
            <a:extLst>
              <a:ext uri="{FF2B5EF4-FFF2-40B4-BE49-F238E27FC236}">
                <a16:creationId xmlns:a16="http://schemas.microsoft.com/office/drawing/2014/main" id="{7401F661-37A2-C94F-B3B5-270610DF7B2F}"/>
              </a:ext>
            </a:extLst>
          </p:cNvPr>
          <p:cNvGrpSpPr/>
          <p:nvPr/>
        </p:nvGrpSpPr>
        <p:grpSpPr>
          <a:xfrm>
            <a:off x="1602574" y="3091149"/>
            <a:ext cx="4055471" cy="588764"/>
            <a:chOff x="108274" y="3245467"/>
            <a:chExt cx="4055471" cy="588764"/>
          </a:xfrm>
        </p:grpSpPr>
        <p:sp>
          <p:nvSpPr>
            <p:cNvPr id="15" name="TextBox 14">
              <a:extLst>
                <a:ext uri="{FF2B5EF4-FFF2-40B4-BE49-F238E27FC236}">
                  <a16:creationId xmlns:a16="http://schemas.microsoft.com/office/drawing/2014/main" id="{6622DA27-444D-F445-AA4F-A87C56D82F1F}"/>
                </a:ext>
              </a:extLst>
            </p:cNvPr>
            <p:cNvSpPr txBox="1"/>
            <p:nvPr/>
          </p:nvSpPr>
          <p:spPr>
            <a:xfrm>
              <a:off x="760249" y="3355183"/>
              <a:ext cx="3403496" cy="369332"/>
            </a:xfrm>
            <a:prstGeom prst="rect">
              <a:avLst/>
            </a:prstGeom>
            <a:noFill/>
          </p:spPr>
          <p:txBody>
            <a:bodyPr wrap="none" rtlCol="0">
              <a:spAutoFit/>
            </a:bodyPr>
            <a:lstStyle/>
            <a:p>
              <a:r>
                <a:rPr lang="en-GB" dirty="0">
                  <a:solidFill>
                    <a:srgbClr val="534481"/>
                  </a:solidFill>
                  <a:latin typeface="Arial" panose="020B0604020202020204" pitchFamily="34" charset="0"/>
                  <a:cs typeface="Arial" panose="020B0604020202020204" pitchFamily="34" charset="0"/>
                </a:rPr>
                <a:t>Using LMI for future forecasting</a:t>
              </a:r>
            </a:p>
          </p:txBody>
        </p:sp>
        <p:pic>
          <p:nvPicPr>
            <p:cNvPr id="16" name="Graphic 15" descr="Bar graph with upward trend">
              <a:extLst>
                <a:ext uri="{FF2B5EF4-FFF2-40B4-BE49-F238E27FC236}">
                  <a16:creationId xmlns:a16="http://schemas.microsoft.com/office/drawing/2014/main" id="{35483B0A-DFDF-4346-BF7E-6F6B551F17F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8274" y="3245467"/>
              <a:ext cx="588764" cy="588764"/>
            </a:xfrm>
            <a:prstGeom prst="rect">
              <a:avLst/>
            </a:prstGeom>
          </p:spPr>
        </p:pic>
      </p:grpSp>
      <p:sp>
        <p:nvSpPr>
          <p:cNvPr id="18" name="TextBox 17">
            <a:extLst>
              <a:ext uri="{FF2B5EF4-FFF2-40B4-BE49-F238E27FC236}">
                <a16:creationId xmlns:a16="http://schemas.microsoft.com/office/drawing/2014/main" id="{92091EE0-97B5-7A42-A29A-74619299CE12}"/>
              </a:ext>
            </a:extLst>
          </p:cNvPr>
          <p:cNvSpPr txBox="1"/>
          <p:nvPr/>
        </p:nvSpPr>
        <p:spPr>
          <a:xfrm>
            <a:off x="2254549" y="4077959"/>
            <a:ext cx="6865982" cy="369332"/>
          </a:xfrm>
          <a:prstGeom prst="rect">
            <a:avLst/>
          </a:prstGeom>
          <a:noFill/>
        </p:spPr>
        <p:txBody>
          <a:bodyPr wrap="none" rtlCol="0">
            <a:spAutoFit/>
          </a:bodyPr>
          <a:lstStyle/>
          <a:p>
            <a:r>
              <a:rPr lang="en-GB" dirty="0">
                <a:solidFill>
                  <a:srgbClr val="00ABBC"/>
                </a:solidFill>
                <a:latin typeface="Arial" panose="020B0604020202020204" pitchFamily="34" charset="0"/>
                <a:cs typeface="Arial" panose="020B0604020202020204" pitchFamily="34" charset="0"/>
              </a:rPr>
              <a:t>Understanding skills shortages, skills gaps and skills mismatches</a:t>
            </a:r>
          </a:p>
        </p:txBody>
      </p:sp>
      <p:sp>
        <p:nvSpPr>
          <p:cNvPr id="20" name="TextBox 19">
            <a:extLst>
              <a:ext uri="{FF2B5EF4-FFF2-40B4-BE49-F238E27FC236}">
                <a16:creationId xmlns:a16="http://schemas.microsoft.com/office/drawing/2014/main" id="{0A2103E1-8137-CC48-AE11-43BF6C81D152}"/>
              </a:ext>
            </a:extLst>
          </p:cNvPr>
          <p:cNvSpPr txBox="1"/>
          <p:nvPr/>
        </p:nvSpPr>
        <p:spPr>
          <a:xfrm>
            <a:off x="2241283" y="4984305"/>
            <a:ext cx="4352474" cy="369332"/>
          </a:xfrm>
          <a:prstGeom prst="rect">
            <a:avLst/>
          </a:prstGeom>
          <a:noFill/>
        </p:spPr>
        <p:txBody>
          <a:bodyPr wrap="none" rtlCol="0">
            <a:spAutoFit/>
          </a:bodyPr>
          <a:lstStyle/>
          <a:p>
            <a:r>
              <a:rPr lang="en-GB" dirty="0">
                <a:solidFill>
                  <a:srgbClr val="92AF2B"/>
                </a:solidFill>
                <a:latin typeface="Arial" panose="020B0604020202020204" pitchFamily="34" charset="0"/>
                <a:cs typeface="Arial" panose="020B0604020202020204" pitchFamily="34" charset="0"/>
              </a:rPr>
              <a:t>Skills demand and upskilling in Scotland </a:t>
            </a:r>
          </a:p>
        </p:txBody>
      </p:sp>
      <p:pic>
        <p:nvPicPr>
          <p:cNvPr id="3" name="Picture 2" descr="A picture containing clock&#10;&#10;Description automatically generated">
            <a:extLst>
              <a:ext uri="{FF2B5EF4-FFF2-40B4-BE49-F238E27FC236}">
                <a16:creationId xmlns:a16="http://schemas.microsoft.com/office/drawing/2014/main" id="{F6090516-A31A-4860-9531-E7E2E9BD0244}"/>
              </a:ext>
            </a:extLst>
          </p:cNvPr>
          <p:cNvPicPr>
            <a:picLocks noChangeAspect="1"/>
          </p:cNvPicPr>
          <p:nvPr/>
        </p:nvPicPr>
        <p:blipFill>
          <a:blip r:embed="rId7"/>
          <a:stretch>
            <a:fillRect/>
          </a:stretch>
        </p:blipFill>
        <p:spPr>
          <a:xfrm>
            <a:off x="1563282" y="2080465"/>
            <a:ext cx="667349" cy="668760"/>
          </a:xfrm>
          <a:prstGeom prst="rect">
            <a:avLst/>
          </a:prstGeom>
        </p:spPr>
      </p:pic>
      <p:pic>
        <p:nvPicPr>
          <p:cNvPr id="23" name="Picture 22" descr="A picture containing drawing&#10;&#10;Description automatically generated">
            <a:extLst>
              <a:ext uri="{FF2B5EF4-FFF2-40B4-BE49-F238E27FC236}">
                <a16:creationId xmlns:a16="http://schemas.microsoft.com/office/drawing/2014/main" id="{F5D62464-3757-470E-80D3-8FA2A90458EE}"/>
              </a:ext>
            </a:extLst>
          </p:cNvPr>
          <p:cNvPicPr>
            <a:picLocks noChangeAspect="1"/>
          </p:cNvPicPr>
          <p:nvPr/>
        </p:nvPicPr>
        <p:blipFill>
          <a:blip r:embed="rId8"/>
          <a:stretch>
            <a:fillRect/>
          </a:stretch>
        </p:blipFill>
        <p:spPr>
          <a:xfrm>
            <a:off x="1563282" y="3971871"/>
            <a:ext cx="591181" cy="591181"/>
          </a:xfrm>
          <a:prstGeom prst="rect">
            <a:avLst/>
          </a:prstGeom>
        </p:spPr>
      </p:pic>
      <p:pic>
        <p:nvPicPr>
          <p:cNvPr id="25" name="Picture 24" descr="A picture containing can, plate, sign, drawing&#10;&#10;Description automatically generated">
            <a:extLst>
              <a:ext uri="{FF2B5EF4-FFF2-40B4-BE49-F238E27FC236}">
                <a16:creationId xmlns:a16="http://schemas.microsoft.com/office/drawing/2014/main" id="{BB21AAD3-B6E7-4115-A0D8-5EA465736EE7}"/>
              </a:ext>
            </a:extLst>
          </p:cNvPr>
          <p:cNvPicPr>
            <a:picLocks noChangeAspect="1"/>
          </p:cNvPicPr>
          <p:nvPr/>
        </p:nvPicPr>
        <p:blipFill>
          <a:blip r:embed="rId9"/>
          <a:stretch>
            <a:fillRect/>
          </a:stretch>
        </p:blipFill>
        <p:spPr>
          <a:xfrm>
            <a:off x="1520253" y="4731464"/>
            <a:ext cx="753405" cy="753405"/>
          </a:xfrm>
          <a:prstGeom prst="rect">
            <a:avLst/>
          </a:prstGeom>
        </p:spPr>
      </p:pic>
    </p:spTree>
    <p:extLst>
      <p:ext uri="{BB962C8B-B14F-4D97-AF65-F5344CB8AC3E}">
        <p14:creationId xmlns:p14="http://schemas.microsoft.com/office/powerpoint/2010/main" val="199485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B2C31507-DD1A-4711-9B8F-3A19DB8314E7}"/>
              </a:ext>
            </a:extLst>
          </p:cNvPr>
          <p:cNvPicPr>
            <a:picLocks noChangeAspect="1"/>
          </p:cNvPicPr>
          <p:nvPr/>
        </p:nvPicPr>
        <p:blipFill>
          <a:blip r:embed="rId3"/>
          <a:stretch>
            <a:fillRect/>
          </a:stretch>
        </p:blipFill>
        <p:spPr>
          <a:xfrm>
            <a:off x="168341" y="1049950"/>
            <a:ext cx="11802879" cy="737680"/>
          </a:xfrm>
          <a:prstGeom prst="rect">
            <a:avLst/>
          </a:prstGeom>
        </p:spPr>
      </p:pic>
      <p:sp>
        <p:nvSpPr>
          <p:cNvPr id="23" name="Rectangle 22">
            <a:extLst>
              <a:ext uri="{FF2B5EF4-FFF2-40B4-BE49-F238E27FC236}">
                <a16:creationId xmlns:a16="http://schemas.microsoft.com/office/drawing/2014/main" id="{87FB3D3F-0BD1-423E-92F7-601EF7E9BA50}"/>
              </a:ext>
            </a:extLst>
          </p:cNvPr>
          <p:cNvSpPr/>
          <p:nvPr/>
        </p:nvSpPr>
        <p:spPr>
          <a:xfrm>
            <a:off x="4143816" y="2443853"/>
            <a:ext cx="3852612" cy="3402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CDD1E3CD-117E-4F66-8BF7-E41F7BE164FD}"/>
              </a:ext>
            </a:extLst>
          </p:cNvPr>
          <p:cNvSpPr/>
          <p:nvPr/>
        </p:nvSpPr>
        <p:spPr>
          <a:xfrm>
            <a:off x="4133087" y="1966745"/>
            <a:ext cx="3877083" cy="475493"/>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Skills Demand</a:t>
            </a:r>
          </a:p>
        </p:txBody>
      </p:sp>
      <p:sp>
        <p:nvSpPr>
          <p:cNvPr id="21" name="Rectangle 20">
            <a:extLst>
              <a:ext uri="{FF2B5EF4-FFF2-40B4-BE49-F238E27FC236}">
                <a16:creationId xmlns:a16="http://schemas.microsoft.com/office/drawing/2014/main" id="{A6B89D42-78BC-422D-9F78-C9BA98BDB388}"/>
              </a:ext>
            </a:extLst>
          </p:cNvPr>
          <p:cNvSpPr/>
          <p:nvPr/>
        </p:nvSpPr>
        <p:spPr>
          <a:xfrm>
            <a:off x="8118729" y="2440709"/>
            <a:ext cx="3852612" cy="34022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D09CBF22-18F5-4B88-85E9-883CB620A1D0}"/>
              </a:ext>
            </a:extLst>
          </p:cNvPr>
          <p:cNvSpPr/>
          <p:nvPr/>
        </p:nvSpPr>
        <p:spPr>
          <a:xfrm>
            <a:off x="8116823" y="1966745"/>
            <a:ext cx="3877083" cy="475493"/>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Skills Mismatches </a:t>
            </a:r>
          </a:p>
        </p:txBody>
      </p:sp>
      <p:sp>
        <p:nvSpPr>
          <p:cNvPr id="4" name="Rectangle 3">
            <a:extLst>
              <a:ext uri="{FF2B5EF4-FFF2-40B4-BE49-F238E27FC236}">
                <a16:creationId xmlns:a16="http://schemas.microsoft.com/office/drawing/2014/main" id="{AFEAECC3-FCA3-1141-937B-89040F88CE0C}"/>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EDD1089B-4C1A-1B4F-A063-78A12384AD87}"/>
              </a:ext>
            </a:extLst>
          </p:cNvPr>
          <p:cNvSpPr txBox="1"/>
          <p:nvPr/>
        </p:nvSpPr>
        <p:spPr>
          <a:xfrm>
            <a:off x="251520" y="131194"/>
            <a:ext cx="8725466"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What is Labour Market Information? (LMI)</a:t>
            </a:r>
          </a:p>
        </p:txBody>
      </p:sp>
      <p:sp>
        <p:nvSpPr>
          <p:cNvPr id="7" name="Rectangle 6">
            <a:extLst>
              <a:ext uri="{FF2B5EF4-FFF2-40B4-BE49-F238E27FC236}">
                <a16:creationId xmlns:a16="http://schemas.microsoft.com/office/drawing/2014/main" id="{30E8E733-7949-49B2-819E-8E4D0C17E7F2}"/>
              </a:ext>
            </a:extLst>
          </p:cNvPr>
          <p:cNvSpPr/>
          <p:nvPr/>
        </p:nvSpPr>
        <p:spPr>
          <a:xfrm>
            <a:off x="207471" y="2415293"/>
            <a:ext cx="3852612" cy="34470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67C33E6-8CF1-49BD-8013-BABFD1235A65}"/>
              </a:ext>
            </a:extLst>
          </p:cNvPr>
          <p:cNvSpPr/>
          <p:nvPr/>
        </p:nvSpPr>
        <p:spPr>
          <a:xfrm>
            <a:off x="172271" y="1969889"/>
            <a:ext cx="3877083" cy="475493"/>
          </a:xfrm>
          <a:prstGeom prst="rect">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Skills Supply</a:t>
            </a:r>
          </a:p>
        </p:txBody>
      </p:sp>
      <p:sp>
        <p:nvSpPr>
          <p:cNvPr id="14" name="TextBox 13">
            <a:extLst>
              <a:ext uri="{FF2B5EF4-FFF2-40B4-BE49-F238E27FC236}">
                <a16:creationId xmlns:a16="http://schemas.microsoft.com/office/drawing/2014/main" id="{57F1244A-E551-418F-963C-CDA4577C1AB8}"/>
              </a:ext>
            </a:extLst>
          </p:cNvPr>
          <p:cNvSpPr txBox="1"/>
          <p:nvPr/>
        </p:nvSpPr>
        <p:spPr>
          <a:xfrm>
            <a:off x="192084" y="2520599"/>
            <a:ext cx="3800856"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Skills supply refers to the </a:t>
            </a:r>
            <a:r>
              <a:rPr lang="en-GB" sz="1400" b="1" dirty="0">
                <a:latin typeface="Arial" panose="020B0604020202020204" pitchFamily="34" charset="0"/>
                <a:cs typeface="Arial" panose="020B0604020202020204" pitchFamily="34" charset="0"/>
              </a:rPr>
              <a:t>supply of people </a:t>
            </a:r>
            <a:r>
              <a:rPr lang="en-GB" sz="1400" dirty="0">
                <a:latin typeface="Arial" panose="020B0604020202020204" pitchFamily="34" charset="0"/>
                <a:cs typeface="Arial" panose="020B0604020202020204" pitchFamily="34" charset="0"/>
              </a:rPr>
              <a:t>within the labour market:</a:t>
            </a:r>
          </a:p>
        </p:txBody>
      </p:sp>
      <p:sp>
        <p:nvSpPr>
          <p:cNvPr id="15" name="TextBox 14">
            <a:extLst>
              <a:ext uri="{FF2B5EF4-FFF2-40B4-BE49-F238E27FC236}">
                <a16:creationId xmlns:a16="http://schemas.microsoft.com/office/drawing/2014/main" id="{EA634DE6-26B1-4133-8853-C1EE301ACFCD}"/>
              </a:ext>
            </a:extLst>
          </p:cNvPr>
          <p:cNvSpPr txBox="1"/>
          <p:nvPr/>
        </p:nvSpPr>
        <p:spPr>
          <a:xfrm>
            <a:off x="4149150" y="2520599"/>
            <a:ext cx="3847278"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Skills demand refers to the </a:t>
            </a:r>
            <a:r>
              <a:rPr lang="en-GB" sz="1400" b="1" dirty="0">
                <a:latin typeface="Arial" panose="020B0604020202020204" pitchFamily="34" charset="0"/>
                <a:cs typeface="Arial" panose="020B0604020202020204" pitchFamily="34" charset="0"/>
              </a:rPr>
              <a:t>demand for skills </a:t>
            </a:r>
            <a:r>
              <a:rPr lang="en-GB" sz="1400" dirty="0">
                <a:latin typeface="Arial" panose="020B0604020202020204" pitchFamily="34" charset="0"/>
                <a:cs typeface="Arial" panose="020B0604020202020204" pitchFamily="34" charset="0"/>
              </a:rPr>
              <a:t>within the labour market:</a:t>
            </a:r>
          </a:p>
        </p:txBody>
      </p:sp>
      <p:sp>
        <p:nvSpPr>
          <p:cNvPr id="16" name="TextBox 15">
            <a:extLst>
              <a:ext uri="{FF2B5EF4-FFF2-40B4-BE49-F238E27FC236}">
                <a16:creationId xmlns:a16="http://schemas.microsoft.com/office/drawing/2014/main" id="{D60536D8-07AC-40D8-90EE-D9D1907074E0}"/>
              </a:ext>
            </a:extLst>
          </p:cNvPr>
          <p:cNvSpPr txBox="1"/>
          <p:nvPr/>
        </p:nvSpPr>
        <p:spPr>
          <a:xfrm>
            <a:off x="8116823" y="2538850"/>
            <a:ext cx="3968496"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skills mismatch </a:t>
            </a:r>
            <a:r>
              <a:rPr lang="en-GB" sz="1400" b="1" dirty="0">
                <a:latin typeface="Arial" panose="020B0604020202020204" pitchFamily="34" charset="0"/>
                <a:cs typeface="Arial" panose="020B0604020202020204" pitchFamily="34" charset="0"/>
              </a:rPr>
              <a:t>is a gap between</a:t>
            </a:r>
            <a:r>
              <a:rPr lang="en-GB" sz="1400" dirty="0">
                <a:latin typeface="Arial" panose="020B0604020202020204" pitchFamily="34" charset="0"/>
                <a:cs typeface="Arial" panose="020B0604020202020204" pitchFamily="34" charset="0"/>
              </a:rPr>
              <a:t> the </a:t>
            </a:r>
            <a:r>
              <a:rPr lang="en-GB" sz="1400" b="1" dirty="0">
                <a:latin typeface="Arial" panose="020B0604020202020204" pitchFamily="34" charset="0"/>
                <a:cs typeface="Arial" panose="020B0604020202020204" pitchFamily="34" charset="0"/>
              </a:rPr>
              <a:t>demand</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and the supply</a:t>
            </a:r>
            <a:r>
              <a:rPr lang="en-GB" sz="1400" dirty="0">
                <a:latin typeface="Arial" panose="020B0604020202020204" pitchFamily="34" charset="0"/>
                <a:cs typeface="Arial" panose="020B0604020202020204" pitchFamily="34" charset="0"/>
              </a:rPr>
              <a:t> in the labour market:</a:t>
            </a:r>
          </a:p>
        </p:txBody>
      </p:sp>
      <p:sp>
        <p:nvSpPr>
          <p:cNvPr id="17" name="Rectangle 16">
            <a:extLst>
              <a:ext uri="{FF2B5EF4-FFF2-40B4-BE49-F238E27FC236}">
                <a16:creationId xmlns:a16="http://schemas.microsoft.com/office/drawing/2014/main" id="{376EBE29-9C87-45D6-AC88-CF06D3228191}"/>
              </a:ext>
            </a:extLst>
          </p:cNvPr>
          <p:cNvSpPr/>
          <p:nvPr/>
        </p:nvSpPr>
        <p:spPr>
          <a:xfrm>
            <a:off x="991242" y="1066239"/>
            <a:ext cx="11019784" cy="646331"/>
          </a:xfrm>
          <a:prstGeom prst="rect">
            <a:avLst/>
          </a:prstGeom>
        </p:spPr>
        <p:txBody>
          <a:bodyPr wrap="square">
            <a:spAutoFit/>
          </a:bodyPr>
          <a:lstStyle/>
          <a:p>
            <a:r>
              <a:rPr lang="en-US" dirty="0">
                <a:solidFill>
                  <a:schemeClr val="bg1"/>
                </a:solidFill>
                <a:latin typeface="Arial" panose="020B0604020202020204" pitchFamily="34" charset="0"/>
                <a:cs typeface="Arial" panose="020B0604020202020204" pitchFamily="34" charset="0"/>
              </a:rPr>
              <a:t>“LMI is any quantitative or qualitative facts, analysis or interpretation about the past, present of future structure and workings of the labour market and the factors that influence it” (Scottish Government, 2012)</a:t>
            </a:r>
            <a:endParaRPr lang="en-GB" sz="1000" dirty="0">
              <a:solidFill>
                <a:schemeClr val="bg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8A606510-DC70-4779-8B76-73781D36FC45}"/>
              </a:ext>
            </a:extLst>
          </p:cNvPr>
          <p:cNvSpPr txBox="1"/>
          <p:nvPr/>
        </p:nvSpPr>
        <p:spPr>
          <a:xfrm>
            <a:off x="185928" y="2854315"/>
            <a:ext cx="3703320" cy="3447098"/>
          </a:xfrm>
          <a:prstGeom prst="rect">
            <a:avLst/>
          </a:prstGeom>
          <a:noFill/>
        </p:spPr>
        <p:txBody>
          <a:bodyPr wrap="square" rtlCol="0">
            <a:spAutoFit/>
          </a:bodyPr>
          <a:lstStyle/>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Population </a:t>
            </a:r>
            <a:r>
              <a:rPr lang="en-GB" sz="1400" dirty="0">
                <a:latin typeface="Arial" panose="020B0604020202020204" pitchFamily="34" charset="0"/>
                <a:cs typeface="Arial" panose="020B0604020202020204" pitchFamily="34" charset="0"/>
              </a:rPr>
              <a:t>(the number of people in a specified area broken down by age, or the expected population growth i.e. births and deaths, working age population)</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Participation rate </a:t>
            </a:r>
            <a:r>
              <a:rPr lang="en-GB" sz="1400" dirty="0">
                <a:latin typeface="Arial" panose="020B0604020202020204" pitchFamily="34" charset="0"/>
                <a:cs typeface="Arial" panose="020B0604020202020204" pitchFamily="34" charset="0"/>
              </a:rPr>
              <a:t>(the proportion of you people (16-19) in employment, education or training)</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Employment/Unemployment/  Inactivity rate </a:t>
            </a:r>
            <a:r>
              <a:rPr lang="en-GB" sz="1400" dirty="0">
                <a:latin typeface="Arial" panose="020B0604020202020204" pitchFamily="34" charset="0"/>
                <a:cs typeface="Arial" panose="020B0604020202020204" pitchFamily="34" charset="0"/>
              </a:rPr>
              <a:t>(the proportion of people who are employed, unemployed or economically inactive in the labour market)</a:t>
            </a:r>
          </a:p>
          <a:p>
            <a:endParaRPr lang="en-GB" dirty="0"/>
          </a:p>
          <a:p>
            <a:pPr marL="285750" indent="-285750">
              <a:buFont typeface="Arial" panose="020B0604020202020204" pitchFamily="34" charset="0"/>
              <a:buChar char="•"/>
            </a:pPr>
            <a:endParaRPr lang="en-GB" dirty="0"/>
          </a:p>
        </p:txBody>
      </p:sp>
      <p:sp>
        <p:nvSpPr>
          <p:cNvPr id="19" name="TextBox 18">
            <a:extLst>
              <a:ext uri="{FF2B5EF4-FFF2-40B4-BE49-F238E27FC236}">
                <a16:creationId xmlns:a16="http://schemas.microsoft.com/office/drawing/2014/main" id="{35DA4DE0-84C1-44AA-A021-5A136D9712E7}"/>
              </a:ext>
            </a:extLst>
          </p:cNvPr>
          <p:cNvSpPr txBox="1"/>
          <p:nvPr/>
        </p:nvSpPr>
        <p:spPr>
          <a:xfrm>
            <a:off x="4119431" y="2855767"/>
            <a:ext cx="3701737" cy="2585323"/>
          </a:xfrm>
          <a:prstGeom prst="rect">
            <a:avLst/>
          </a:prstGeom>
          <a:noFill/>
        </p:spPr>
        <p:txBody>
          <a:bodyPr wrap="square" rtlCol="0">
            <a:spAutoFit/>
          </a:bodyPr>
          <a:lstStyle/>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Economic Data: </a:t>
            </a:r>
            <a:r>
              <a:rPr lang="en-GB" sz="1400" dirty="0">
                <a:latin typeface="Arial" panose="020B0604020202020204" pitchFamily="34" charset="0"/>
                <a:cs typeface="Arial" panose="020B0604020202020204" pitchFamily="34" charset="0"/>
              </a:rPr>
              <a:t>Gross value added (GVA) economic output.</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Business Base: </a:t>
            </a:r>
            <a:r>
              <a:rPr lang="en-GB" sz="1400" dirty="0">
                <a:latin typeface="Arial" panose="020B0604020202020204" pitchFamily="34" charset="0"/>
                <a:cs typeface="Arial" panose="020B0604020202020204" pitchFamily="34" charset="0"/>
              </a:rPr>
              <a:t>the number of businesses in the selected area, the size of businesses, their survival rates.</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Employment Projections</a:t>
            </a: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forecast data on employment by sectors and regions based on predictions.</a:t>
            </a:r>
            <a:endParaRPr lang="en-GB" sz="1400" b="1" dirty="0">
              <a:latin typeface="Arial" panose="020B0604020202020204" pitchFamily="34" charset="0"/>
              <a:cs typeface="Arial" panose="020B0604020202020204" pitchFamily="34" charset="0"/>
            </a:endParaRPr>
          </a:p>
          <a:p>
            <a:endParaRPr lang="en-GB" dirty="0"/>
          </a:p>
          <a:p>
            <a:pPr marL="285750" indent="-285750">
              <a:buFont typeface="Arial" panose="020B0604020202020204" pitchFamily="34" charset="0"/>
              <a:buChar char="•"/>
            </a:pPr>
            <a:endParaRPr lang="en-GB" dirty="0"/>
          </a:p>
        </p:txBody>
      </p:sp>
      <p:sp>
        <p:nvSpPr>
          <p:cNvPr id="20" name="TextBox 19">
            <a:extLst>
              <a:ext uri="{FF2B5EF4-FFF2-40B4-BE49-F238E27FC236}">
                <a16:creationId xmlns:a16="http://schemas.microsoft.com/office/drawing/2014/main" id="{53D3E8B2-3861-4039-B0D7-888F1AE66807}"/>
              </a:ext>
            </a:extLst>
          </p:cNvPr>
          <p:cNvSpPr txBox="1"/>
          <p:nvPr/>
        </p:nvSpPr>
        <p:spPr>
          <a:xfrm>
            <a:off x="8116823" y="2871153"/>
            <a:ext cx="3628324" cy="2523768"/>
          </a:xfrm>
          <a:prstGeom prst="rect">
            <a:avLst/>
          </a:prstGeom>
          <a:noFill/>
        </p:spPr>
        <p:txBody>
          <a:bodyPr wrap="square" rtlCol="0">
            <a:spAutoFit/>
          </a:bodyPr>
          <a:lstStyle/>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Skills Gaps: </a:t>
            </a:r>
            <a:r>
              <a:rPr lang="en-GB" sz="1400" dirty="0">
                <a:latin typeface="Arial" panose="020B0604020202020204" pitchFamily="34" charset="0"/>
                <a:cs typeface="Arial" panose="020B0604020202020204" pitchFamily="34" charset="0"/>
              </a:rPr>
              <a:t>when an employee does not have the necessary skills to do a job</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Skills shortages: </a:t>
            </a:r>
            <a:r>
              <a:rPr lang="en-GB" sz="1400" dirty="0">
                <a:latin typeface="Arial" panose="020B0604020202020204" pitchFamily="34" charset="0"/>
                <a:cs typeface="Arial" panose="020B0604020202020204" pitchFamily="34" charset="0"/>
              </a:rPr>
              <a:t>when employers struggle to recruit people with the right skills </a:t>
            </a:r>
          </a:p>
          <a:p>
            <a:pPr marL="285750" indent="-285750">
              <a:buFont typeface="Arial" panose="020B0604020202020204" pitchFamily="34" charset="0"/>
              <a:buChar char="•"/>
            </a:pPr>
            <a:r>
              <a:rPr lang="en-GB" sz="1400" b="1" dirty="0">
                <a:latin typeface="Arial" panose="020B0604020202020204" pitchFamily="34" charset="0"/>
                <a:cs typeface="Arial" panose="020B0604020202020204" pitchFamily="34" charset="0"/>
              </a:rPr>
              <a:t>Skills under utilisation and up-skilling</a:t>
            </a:r>
            <a:r>
              <a:rPr lang="en-GB" sz="1400" dirty="0">
                <a:latin typeface="Arial" panose="020B0604020202020204" pitchFamily="34" charset="0"/>
                <a:cs typeface="Arial" panose="020B0604020202020204" pitchFamily="34" charset="0"/>
              </a:rPr>
              <a:t>: where employers report staff are under-utilised and expect they will need to upskill existing staff. </a:t>
            </a:r>
          </a:p>
          <a:p>
            <a:pPr marL="285750" indent="-285750">
              <a:buFont typeface="Arial" panose="020B0604020202020204" pitchFamily="34" charset="0"/>
              <a:buChar char="•"/>
            </a:pPr>
            <a:endParaRPr lang="en-GB" dirty="0"/>
          </a:p>
        </p:txBody>
      </p:sp>
      <p:sp>
        <p:nvSpPr>
          <p:cNvPr id="26" name="Rectangle 25">
            <a:extLst>
              <a:ext uri="{FF2B5EF4-FFF2-40B4-BE49-F238E27FC236}">
                <a16:creationId xmlns:a16="http://schemas.microsoft.com/office/drawing/2014/main" id="{8D1596F5-EA11-4636-9D0D-26FCF01AC371}"/>
              </a:ext>
            </a:extLst>
          </p:cNvPr>
          <p:cNvSpPr/>
          <p:nvPr/>
        </p:nvSpPr>
        <p:spPr>
          <a:xfrm>
            <a:off x="307407" y="6014753"/>
            <a:ext cx="11340024" cy="584775"/>
          </a:xfrm>
          <a:prstGeom prst="rect">
            <a:avLst/>
          </a:prstGeom>
        </p:spPr>
        <p:txBody>
          <a:bodyPr wrap="square">
            <a:spAutoFit/>
          </a:bodyPr>
          <a:lstStyle/>
          <a:p>
            <a:r>
              <a:rPr lang="en-US" sz="1600" dirty="0">
                <a:solidFill>
                  <a:srgbClr val="006373"/>
                </a:solidFill>
                <a:latin typeface="Arial" panose="020B0604020202020204" pitchFamily="34" charset="0"/>
                <a:cs typeface="Arial" panose="020B0604020202020204" pitchFamily="34" charset="0"/>
              </a:rPr>
              <a:t>*Labour market data does not only tell us about the structure and composition of the skills system, but it can also identify potential</a:t>
            </a:r>
            <a:r>
              <a:rPr lang="en-US" sz="1600" b="1" dirty="0">
                <a:solidFill>
                  <a:srgbClr val="006373"/>
                </a:solidFill>
                <a:latin typeface="Arial" panose="020B0604020202020204" pitchFamily="34" charset="0"/>
                <a:cs typeface="Arial" panose="020B0604020202020204" pitchFamily="34" charset="0"/>
              </a:rPr>
              <a:t> issues of equality </a:t>
            </a:r>
            <a:r>
              <a:rPr lang="en-US" sz="1600" dirty="0">
                <a:solidFill>
                  <a:srgbClr val="006373"/>
                </a:solidFill>
                <a:latin typeface="Arial" panose="020B0604020202020204" pitchFamily="34" charset="0"/>
                <a:cs typeface="Arial" panose="020B0604020202020204" pitchFamily="34" charset="0"/>
              </a:rPr>
              <a:t>across, gender, race, ethnicity and disability.</a:t>
            </a:r>
            <a:endParaRPr lang="en-GB" sz="1600" dirty="0">
              <a:solidFill>
                <a:srgbClr val="006373"/>
              </a:solidFill>
              <a:latin typeface="Arial" panose="020B0604020202020204" pitchFamily="34" charset="0"/>
              <a:cs typeface="Arial" panose="020B0604020202020204" pitchFamily="34" charset="0"/>
            </a:endParaRPr>
          </a:p>
        </p:txBody>
      </p:sp>
      <p:pic>
        <p:nvPicPr>
          <p:cNvPr id="31" name="Graphic 30" descr="Questions">
            <a:extLst>
              <a:ext uri="{FF2B5EF4-FFF2-40B4-BE49-F238E27FC236}">
                <a16:creationId xmlns:a16="http://schemas.microsoft.com/office/drawing/2014/main" id="{727139D7-30D8-40E7-A5ED-E90C37A3EB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10128" y="1988533"/>
            <a:ext cx="457200" cy="457200"/>
          </a:xfrm>
          <a:prstGeom prst="rect">
            <a:avLst/>
          </a:prstGeom>
        </p:spPr>
      </p:pic>
      <p:pic>
        <p:nvPicPr>
          <p:cNvPr id="33" name="Graphic 32" descr="Target Audience">
            <a:extLst>
              <a:ext uri="{FF2B5EF4-FFF2-40B4-BE49-F238E27FC236}">
                <a16:creationId xmlns:a16="http://schemas.microsoft.com/office/drawing/2014/main" id="{B506E275-37BF-4F11-924F-EFF934BDCB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63968" y="1998452"/>
            <a:ext cx="457200" cy="457200"/>
          </a:xfrm>
          <a:prstGeom prst="rect">
            <a:avLst/>
          </a:prstGeom>
        </p:spPr>
      </p:pic>
      <p:pic>
        <p:nvPicPr>
          <p:cNvPr id="35" name="Graphic 34" descr="Business Growth">
            <a:extLst>
              <a:ext uri="{FF2B5EF4-FFF2-40B4-BE49-F238E27FC236}">
                <a16:creationId xmlns:a16="http://schemas.microsoft.com/office/drawing/2014/main" id="{4D164198-45BB-4A9B-9F24-F8A1E5AFA6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32048" y="2012109"/>
            <a:ext cx="457200" cy="457200"/>
          </a:xfrm>
          <a:prstGeom prst="rect">
            <a:avLst/>
          </a:prstGeom>
        </p:spPr>
      </p:pic>
      <p:pic>
        <p:nvPicPr>
          <p:cNvPr id="38" name="Graphic 37" descr="Lightbulb">
            <a:extLst>
              <a:ext uri="{FF2B5EF4-FFF2-40B4-BE49-F238E27FC236}">
                <a16:creationId xmlns:a16="http://schemas.microsoft.com/office/drawing/2014/main" id="{B500CE90-ED49-4544-A9F5-DA0020BEF3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7146" y="1147493"/>
            <a:ext cx="457200" cy="457200"/>
          </a:xfrm>
          <a:prstGeom prst="rect">
            <a:avLst/>
          </a:prstGeom>
        </p:spPr>
      </p:pic>
    </p:spTree>
    <p:extLst>
      <p:ext uri="{BB962C8B-B14F-4D97-AF65-F5344CB8AC3E}">
        <p14:creationId xmlns:p14="http://schemas.microsoft.com/office/powerpoint/2010/main" val="81107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807ACB-C75F-2943-82F1-3F3231559A9F}"/>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B3AC6F82-0BD4-6B4B-9EC3-13DEF314244B}"/>
              </a:ext>
            </a:extLst>
          </p:cNvPr>
          <p:cNvSpPr txBox="1"/>
          <p:nvPr/>
        </p:nvSpPr>
        <p:spPr>
          <a:xfrm>
            <a:off x="251520" y="131194"/>
            <a:ext cx="8725466"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What is Labour Market Information? (LMI)</a:t>
            </a:r>
          </a:p>
        </p:txBody>
      </p:sp>
      <p:sp>
        <p:nvSpPr>
          <p:cNvPr id="3" name="Rectangle 2">
            <a:extLst>
              <a:ext uri="{FF2B5EF4-FFF2-40B4-BE49-F238E27FC236}">
                <a16:creationId xmlns:a16="http://schemas.microsoft.com/office/drawing/2014/main" id="{6D7012F1-BA3D-4118-8B5D-617DB42F21B7}"/>
              </a:ext>
            </a:extLst>
          </p:cNvPr>
          <p:cNvSpPr/>
          <p:nvPr/>
        </p:nvSpPr>
        <p:spPr>
          <a:xfrm>
            <a:off x="251519" y="1008075"/>
            <a:ext cx="11359978" cy="369332"/>
          </a:xfrm>
          <a:prstGeom prst="rect">
            <a:avLst/>
          </a:prstGeom>
        </p:spPr>
        <p:txBody>
          <a:bodyPr wrap="square">
            <a:spAutoFit/>
          </a:bodyPr>
          <a:lstStyle/>
          <a:p>
            <a:r>
              <a:rPr lang="en-GB" dirty="0">
                <a:solidFill>
                  <a:srgbClr val="006373"/>
                </a:solidFill>
                <a:latin typeface="Arial" panose="020B0604020202020204" pitchFamily="34" charset="0"/>
                <a:cs typeface="Arial" panose="020B0604020202020204" pitchFamily="34" charset="0"/>
              </a:rPr>
              <a:t>Overview of factors that </a:t>
            </a:r>
            <a:r>
              <a:rPr lang="en-GB" b="1" u="sng" dirty="0">
                <a:solidFill>
                  <a:srgbClr val="006373"/>
                </a:solidFill>
                <a:latin typeface="Arial" panose="020B0604020202020204" pitchFamily="34" charset="0"/>
                <a:cs typeface="Arial" panose="020B0604020202020204" pitchFamily="34" charset="0"/>
              </a:rPr>
              <a:t>both</a:t>
            </a:r>
            <a:r>
              <a:rPr lang="en-GB" b="1" dirty="0">
                <a:solidFill>
                  <a:srgbClr val="006373"/>
                </a:solidFill>
                <a:latin typeface="Arial" panose="020B0604020202020204" pitchFamily="34" charset="0"/>
                <a:cs typeface="Arial" panose="020B0604020202020204" pitchFamily="34" charset="0"/>
              </a:rPr>
              <a:t> </a:t>
            </a:r>
            <a:r>
              <a:rPr lang="en-GB" dirty="0">
                <a:solidFill>
                  <a:srgbClr val="006373"/>
                </a:solidFill>
                <a:latin typeface="Arial" panose="020B0604020202020204" pitchFamily="34" charset="0"/>
                <a:cs typeface="Arial" panose="020B0604020202020204" pitchFamily="34" charset="0"/>
              </a:rPr>
              <a:t>make up the </a:t>
            </a:r>
            <a:r>
              <a:rPr lang="en-GB" b="1" dirty="0">
                <a:solidFill>
                  <a:srgbClr val="006373"/>
                </a:solidFill>
                <a:latin typeface="Arial" panose="020B0604020202020204" pitchFamily="34" charset="0"/>
                <a:cs typeface="Arial" panose="020B0604020202020204" pitchFamily="34" charset="0"/>
              </a:rPr>
              <a:t>structure </a:t>
            </a:r>
            <a:r>
              <a:rPr lang="en-GB" dirty="0">
                <a:solidFill>
                  <a:srgbClr val="006373"/>
                </a:solidFill>
                <a:latin typeface="Arial" panose="020B0604020202020204" pitchFamily="34" charset="0"/>
                <a:cs typeface="Arial" panose="020B0604020202020204" pitchFamily="34" charset="0"/>
              </a:rPr>
              <a:t>and </a:t>
            </a:r>
            <a:r>
              <a:rPr lang="en-GB" b="1" dirty="0">
                <a:solidFill>
                  <a:srgbClr val="006373"/>
                </a:solidFill>
                <a:latin typeface="Arial" panose="020B0604020202020204" pitchFamily="34" charset="0"/>
                <a:cs typeface="Arial" panose="020B0604020202020204" pitchFamily="34" charset="0"/>
              </a:rPr>
              <a:t>workings </a:t>
            </a:r>
            <a:r>
              <a:rPr lang="en-GB" dirty="0">
                <a:solidFill>
                  <a:srgbClr val="006373"/>
                </a:solidFill>
                <a:latin typeface="Arial" panose="020B0604020202020204" pitchFamily="34" charset="0"/>
                <a:cs typeface="Arial" panose="020B0604020202020204" pitchFamily="34" charset="0"/>
              </a:rPr>
              <a:t>of the Labour Market and influence it. </a:t>
            </a:r>
          </a:p>
        </p:txBody>
      </p:sp>
      <p:sp>
        <p:nvSpPr>
          <p:cNvPr id="16" name="Rectangle 15">
            <a:extLst>
              <a:ext uri="{FF2B5EF4-FFF2-40B4-BE49-F238E27FC236}">
                <a16:creationId xmlns:a16="http://schemas.microsoft.com/office/drawing/2014/main" id="{907B6A95-FC32-4A87-896E-5A4B452D38AB}"/>
              </a:ext>
            </a:extLst>
          </p:cNvPr>
          <p:cNvSpPr/>
          <p:nvPr/>
        </p:nvSpPr>
        <p:spPr>
          <a:xfrm>
            <a:off x="370835" y="3639130"/>
            <a:ext cx="11450329" cy="2965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A7A5F9E-D3C6-4636-819D-15D7C2F0F6B5}"/>
              </a:ext>
            </a:extLst>
          </p:cNvPr>
          <p:cNvSpPr/>
          <p:nvPr/>
        </p:nvSpPr>
        <p:spPr>
          <a:xfrm>
            <a:off x="370835" y="3626963"/>
            <a:ext cx="11450329" cy="412470"/>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Arial" panose="020B0604020202020204" pitchFamily="34" charset="0"/>
                <a:cs typeface="Arial" panose="020B0604020202020204" pitchFamily="34" charset="0"/>
              </a:rPr>
              <a:t>Strategic drivers in the labour market </a:t>
            </a:r>
            <a:endParaRPr lang="en-GB" b="1" dirty="0">
              <a:latin typeface="Arial" panose="020B0604020202020204" pitchFamily="34" charset="0"/>
              <a:cs typeface="Arial" panose="020B0604020202020204" pitchFamily="34" charset="0"/>
            </a:endParaRPr>
          </a:p>
        </p:txBody>
      </p:sp>
      <p:pic>
        <p:nvPicPr>
          <p:cNvPr id="19" name="Graphic 18" descr="Coins">
            <a:extLst>
              <a:ext uri="{FF2B5EF4-FFF2-40B4-BE49-F238E27FC236}">
                <a16:creationId xmlns:a16="http://schemas.microsoft.com/office/drawing/2014/main" id="{2D0CE950-E271-4812-B973-41BB738CAE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0692" y="4176775"/>
            <a:ext cx="626760" cy="626760"/>
          </a:xfrm>
          <a:prstGeom prst="rect">
            <a:avLst/>
          </a:prstGeom>
        </p:spPr>
      </p:pic>
      <p:pic>
        <p:nvPicPr>
          <p:cNvPr id="21" name="Graphic 20" descr="Universal Access">
            <a:extLst>
              <a:ext uri="{FF2B5EF4-FFF2-40B4-BE49-F238E27FC236}">
                <a16:creationId xmlns:a16="http://schemas.microsoft.com/office/drawing/2014/main" id="{8BC7EDCE-148E-4BA5-BC23-9933FA59F9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2678" y="4077673"/>
            <a:ext cx="698996" cy="698996"/>
          </a:xfrm>
          <a:prstGeom prst="rect">
            <a:avLst/>
          </a:prstGeom>
        </p:spPr>
      </p:pic>
      <p:pic>
        <p:nvPicPr>
          <p:cNvPr id="23" name="Graphic 22" descr="Business Growth">
            <a:extLst>
              <a:ext uri="{FF2B5EF4-FFF2-40B4-BE49-F238E27FC236}">
                <a16:creationId xmlns:a16="http://schemas.microsoft.com/office/drawing/2014/main" id="{43B10364-7EF3-42D1-B0C0-B4AD7C3F80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9704" y="4094491"/>
            <a:ext cx="698996" cy="698996"/>
          </a:xfrm>
          <a:prstGeom prst="rect">
            <a:avLst/>
          </a:prstGeom>
        </p:spPr>
      </p:pic>
      <p:pic>
        <p:nvPicPr>
          <p:cNvPr id="25" name="Picture 24" descr="A picture containing clock&#10;&#10;Description automatically generated">
            <a:extLst>
              <a:ext uri="{FF2B5EF4-FFF2-40B4-BE49-F238E27FC236}">
                <a16:creationId xmlns:a16="http://schemas.microsoft.com/office/drawing/2014/main" id="{BFE29D52-3774-4A2D-9C0F-7D30507E61E3}"/>
              </a:ext>
            </a:extLst>
          </p:cNvPr>
          <p:cNvPicPr>
            <a:picLocks noChangeAspect="1"/>
          </p:cNvPicPr>
          <p:nvPr/>
        </p:nvPicPr>
        <p:blipFill>
          <a:blip r:embed="rId9"/>
          <a:stretch>
            <a:fillRect/>
          </a:stretch>
        </p:blipFill>
        <p:spPr>
          <a:xfrm>
            <a:off x="7920922" y="4135372"/>
            <a:ext cx="628659" cy="628659"/>
          </a:xfrm>
          <a:prstGeom prst="rect">
            <a:avLst/>
          </a:prstGeom>
        </p:spPr>
      </p:pic>
      <p:pic>
        <p:nvPicPr>
          <p:cNvPr id="27" name="Graphic 26" descr="Earth globe Africa and Europe">
            <a:extLst>
              <a:ext uri="{FF2B5EF4-FFF2-40B4-BE49-F238E27FC236}">
                <a16:creationId xmlns:a16="http://schemas.microsoft.com/office/drawing/2014/main" id="{E127D68F-1590-4A9B-8B4D-69FFCA7A97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43951" y="4065035"/>
            <a:ext cx="698996" cy="698996"/>
          </a:xfrm>
          <a:prstGeom prst="rect">
            <a:avLst/>
          </a:prstGeom>
        </p:spPr>
      </p:pic>
      <p:sp>
        <p:nvSpPr>
          <p:cNvPr id="28" name="TextBox 27">
            <a:extLst>
              <a:ext uri="{FF2B5EF4-FFF2-40B4-BE49-F238E27FC236}">
                <a16:creationId xmlns:a16="http://schemas.microsoft.com/office/drawing/2014/main" id="{E63CF9F1-5E0E-4B97-964E-8D5B39B13358}"/>
              </a:ext>
            </a:extLst>
          </p:cNvPr>
          <p:cNvSpPr txBox="1"/>
          <p:nvPr/>
        </p:nvSpPr>
        <p:spPr>
          <a:xfrm>
            <a:off x="3067669" y="4704019"/>
            <a:ext cx="1369142" cy="523220"/>
          </a:xfrm>
          <a:prstGeom prst="rect">
            <a:avLst/>
          </a:prstGeom>
          <a:noFill/>
        </p:spPr>
        <p:txBody>
          <a:bodyPr wrap="square" rtlCol="0">
            <a:spAutoFit/>
          </a:bodyPr>
          <a:lstStyle/>
          <a:p>
            <a:pPr algn="ctr"/>
            <a:r>
              <a:rPr lang="en-US" sz="1400" b="1" dirty="0">
                <a:solidFill>
                  <a:srgbClr val="006373"/>
                </a:solidFill>
                <a:latin typeface="Arial" panose="020B0604020202020204" pitchFamily="34" charset="0"/>
                <a:cs typeface="Arial" panose="020B0604020202020204" pitchFamily="34" charset="0"/>
              </a:rPr>
              <a:t>Demographic Change</a:t>
            </a:r>
            <a:endParaRPr lang="en-GB" sz="1400" b="1" dirty="0">
              <a:solidFill>
                <a:srgbClr val="006373"/>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A5EFA7A7-5AFD-4DF7-AC89-14CC5DDB8050}"/>
              </a:ext>
            </a:extLst>
          </p:cNvPr>
          <p:cNvSpPr txBox="1"/>
          <p:nvPr/>
        </p:nvSpPr>
        <p:spPr>
          <a:xfrm>
            <a:off x="5301302" y="4704019"/>
            <a:ext cx="1369142" cy="523220"/>
          </a:xfrm>
          <a:prstGeom prst="rect">
            <a:avLst/>
          </a:prstGeom>
          <a:noFill/>
        </p:spPr>
        <p:txBody>
          <a:bodyPr wrap="square" rtlCol="0">
            <a:spAutoFit/>
          </a:bodyPr>
          <a:lstStyle/>
          <a:p>
            <a:pPr algn="ctr"/>
            <a:r>
              <a:rPr lang="en-US" sz="1400" b="1" dirty="0">
                <a:solidFill>
                  <a:srgbClr val="92AF2B"/>
                </a:solidFill>
                <a:latin typeface="Arial" panose="020B0604020202020204" pitchFamily="34" charset="0"/>
                <a:cs typeface="Arial" panose="020B0604020202020204" pitchFamily="34" charset="0"/>
              </a:rPr>
              <a:t>Inclusive Growth</a:t>
            </a:r>
            <a:endParaRPr lang="en-GB" sz="1400" b="1" dirty="0">
              <a:solidFill>
                <a:srgbClr val="92AF2B"/>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DB43CCC-2C87-4689-8008-939A51E78EF9}"/>
              </a:ext>
            </a:extLst>
          </p:cNvPr>
          <p:cNvSpPr txBox="1"/>
          <p:nvPr/>
        </p:nvSpPr>
        <p:spPr>
          <a:xfrm>
            <a:off x="866082" y="4737907"/>
            <a:ext cx="1512225" cy="523220"/>
          </a:xfrm>
          <a:prstGeom prst="rect">
            <a:avLst/>
          </a:prstGeom>
          <a:noFill/>
        </p:spPr>
        <p:txBody>
          <a:bodyPr wrap="square" rtlCol="0">
            <a:spAutoFit/>
          </a:bodyPr>
          <a:lstStyle/>
          <a:p>
            <a:pPr algn="ctr"/>
            <a:r>
              <a:rPr lang="en-US" sz="1400" b="1" dirty="0">
                <a:solidFill>
                  <a:srgbClr val="534481"/>
                </a:solidFill>
                <a:latin typeface="Arial" panose="020B0604020202020204" pitchFamily="34" charset="0"/>
                <a:cs typeface="Arial" panose="020B0604020202020204" pitchFamily="34" charset="0"/>
              </a:rPr>
              <a:t>Economy and Productivity</a:t>
            </a:r>
            <a:endParaRPr lang="en-GB" sz="1400" b="1" dirty="0">
              <a:solidFill>
                <a:srgbClr val="53448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4C7E214-B79E-45D3-B963-E1662E6630F4}"/>
              </a:ext>
            </a:extLst>
          </p:cNvPr>
          <p:cNvSpPr txBox="1"/>
          <p:nvPr/>
        </p:nvSpPr>
        <p:spPr>
          <a:xfrm>
            <a:off x="7436460" y="4811740"/>
            <a:ext cx="1369142" cy="307777"/>
          </a:xfrm>
          <a:prstGeom prst="rect">
            <a:avLst/>
          </a:prstGeom>
          <a:noFill/>
        </p:spPr>
        <p:txBody>
          <a:bodyPr wrap="square" rtlCol="0">
            <a:spAutoFit/>
          </a:bodyPr>
          <a:lstStyle/>
          <a:p>
            <a:pPr algn="ctr"/>
            <a:r>
              <a:rPr lang="en-US" sz="1400" b="1" dirty="0">
                <a:solidFill>
                  <a:srgbClr val="00ABBC"/>
                </a:solidFill>
                <a:latin typeface="Arial" panose="020B0604020202020204" pitchFamily="34" charset="0"/>
                <a:cs typeface="Arial" panose="020B0604020202020204" pitchFamily="34" charset="0"/>
              </a:rPr>
              <a:t>Automation</a:t>
            </a:r>
            <a:r>
              <a:rPr lang="en-US" sz="1400" b="1" dirty="0">
                <a:solidFill>
                  <a:srgbClr val="006373"/>
                </a:solidFill>
                <a:latin typeface="Arial" panose="020B0604020202020204" pitchFamily="34" charset="0"/>
                <a:cs typeface="Arial" panose="020B0604020202020204" pitchFamily="34" charset="0"/>
              </a:rPr>
              <a:t> </a:t>
            </a:r>
            <a:endParaRPr lang="en-GB" sz="1400" b="1" dirty="0">
              <a:solidFill>
                <a:srgbClr val="006373"/>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4FAE307-0DD2-4214-840C-4688C4255CF4}"/>
              </a:ext>
            </a:extLst>
          </p:cNvPr>
          <p:cNvSpPr txBox="1"/>
          <p:nvPr/>
        </p:nvSpPr>
        <p:spPr>
          <a:xfrm>
            <a:off x="9697310" y="4807124"/>
            <a:ext cx="1592279" cy="307777"/>
          </a:xfrm>
          <a:prstGeom prst="rect">
            <a:avLst/>
          </a:prstGeom>
          <a:noFill/>
        </p:spPr>
        <p:txBody>
          <a:bodyPr wrap="square" rtlCol="0">
            <a:spAutoFit/>
          </a:bodyPr>
          <a:lstStyle/>
          <a:p>
            <a:pPr algn="ctr"/>
            <a:r>
              <a:rPr lang="en-US" sz="1400" b="1" dirty="0">
                <a:solidFill>
                  <a:srgbClr val="534481"/>
                </a:solidFill>
                <a:latin typeface="Arial" panose="020B0604020202020204" pitchFamily="34" charset="0"/>
                <a:cs typeface="Arial" panose="020B0604020202020204" pitchFamily="34" charset="0"/>
              </a:rPr>
              <a:t>Climate Change</a:t>
            </a:r>
            <a:endParaRPr lang="en-GB" sz="1400" b="1" dirty="0">
              <a:solidFill>
                <a:srgbClr val="53448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6A27ECD-4874-4629-B661-500366A9E1AE}"/>
              </a:ext>
            </a:extLst>
          </p:cNvPr>
          <p:cNvSpPr txBox="1"/>
          <p:nvPr/>
        </p:nvSpPr>
        <p:spPr>
          <a:xfrm>
            <a:off x="609141" y="5210887"/>
            <a:ext cx="1953909" cy="1169551"/>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Scotland has been experiencing a </a:t>
            </a:r>
            <a:r>
              <a:rPr lang="en-US" sz="1400" b="1" dirty="0">
                <a:solidFill>
                  <a:srgbClr val="534481"/>
                </a:solidFill>
                <a:latin typeface="Arial" panose="020B0604020202020204" pitchFamily="34" charset="0"/>
                <a:cs typeface="Arial" panose="020B0604020202020204" pitchFamily="34" charset="0"/>
              </a:rPr>
              <a:t>slower growth rate</a:t>
            </a:r>
            <a:r>
              <a:rPr lang="en-US" sz="1400" dirty="0">
                <a:solidFill>
                  <a:srgbClr val="534481"/>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 economic activity than the UK as a whole. </a:t>
            </a:r>
            <a:endParaRPr lang="en-GB" sz="14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853F8A9-3542-48C7-ABEB-2D92A7ABBBCE}"/>
              </a:ext>
            </a:extLst>
          </p:cNvPr>
          <p:cNvSpPr txBox="1"/>
          <p:nvPr/>
        </p:nvSpPr>
        <p:spPr>
          <a:xfrm>
            <a:off x="2630697" y="5210887"/>
            <a:ext cx="2282958" cy="1384995"/>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Scotland has an </a:t>
            </a:r>
            <a:r>
              <a:rPr lang="en-US" sz="1400" b="1" dirty="0">
                <a:solidFill>
                  <a:srgbClr val="006373"/>
                </a:solidFill>
                <a:latin typeface="Arial" panose="020B0604020202020204" pitchFamily="34" charset="0"/>
                <a:cs typeface="Arial" panose="020B0604020202020204" pitchFamily="34" charset="0"/>
              </a:rPr>
              <a:t>aging population </a:t>
            </a:r>
            <a:r>
              <a:rPr lang="en-US" sz="1400" dirty="0">
                <a:latin typeface="Arial" panose="020B0604020202020204" pitchFamily="34" charset="0"/>
                <a:cs typeface="Arial" panose="020B0604020202020204" pitchFamily="34" charset="0"/>
              </a:rPr>
              <a:t>and lower birth rate than the UK. This means there could be less people to fill job vacancies</a:t>
            </a:r>
            <a:endParaRPr lang="en-GB" sz="14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1A9C18A-70A1-4A17-BA39-3D206DD53C7C}"/>
              </a:ext>
            </a:extLst>
          </p:cNvPr>
          <p:cNvSpPr txBox="1"/>
          <p:nvPr/>
        </p:nvSpPr>
        <p:spPr>
          <a:xfrm>
            <a:off x="4813175" y="5210886"/>
            <a:ext cx="2282958" cy="1384995"/>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Inclusive growth seeks to address the inequalities within society and increase prosperity by creating </a:t>
            </a:r>
            <a:r>
              <a:rPr lang="en-GB" sz="1400" b="1" dirty="0">
                <a:solidFill>
                  <a:srgbClr val="92AF2B"/>
                </a:solidFill>
                <a:latin typeface="Arial" panose="020B0604020202020204" pitchFamily="34" charset="0"/>
                <a:cs typeface="Arial" panose="020B0604020202020204" pitchFamily="34" charset="0"/>
              </a:rPr>
              <a:t>opportunities for all</a:t>
            </a:r>
            <a:r>
              <a:rPr lang="en-GB" sz="1400" b="1" dirty="0">
                <a:latin typeface="Arial" panose="020B0604020202020204" pitchFamily="34" charset="0"/>
                <a:cs typeface="Arial" panose="020B0604020202020204" pitchFamily="34" charset="0"/>
              </a:rPr>
              <a:t>. </a:t>
            </a:r>
          </a:p>
        </p:txBody>
      </p:sp>
      <p:sp>
        <p:nvSpPr>
          <p:cNvPr id="41" name="TextBox 40">
            <a:extLst>
              <a:ext uri="{FF2B5EF4-FFF2-40B4-BE49-F238E27FC236}">
                <a16:creationId xmlns:a16="http://schemas.microsoft.com/office/drawing/2014/main" id="{0A7FF6A6-1FFB-4E44-81F6-D741DA6E3984}"/>
              </a:ext>
            </a:extLst>
          </p:cNvPr>
          <p:cNvSpPr txBox="1"/>
          <p:nvPr/>
        </p:nvSpPr>
        <p:spPr>
          <a:xfrm>
            <a:off x="7038465" y="5198695"/>
            <a:ext cx="2282958" cy="1384995"/>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Technological Advances such as automation, digitalisation </a:t>
            </a:r>
            <a:r>
              <a:rPr lang="en-GB" sz="1400" b="1" dirty="0">
                <a:solidFill>
                  <a:srgbClr val="00ABBC"/>
                </a:solidFill>
                <a:latin typeface="Arial" panose="020B0604020202020204" pitchFamily="34" charset="0"/>
                <a:cs typeface="Arial" panose="020B0604020202020204" pitchFamily="34" charset="0"/>
              </a:rPr>
              <a:t>and artificial intelligence will impact on the world of work </a:t>
            </a:r>
            <a:r>
              <a:rPr lang="en-GB" sz="1400" dirty="0">
                <a:latin typeface="Arial" panose="020B0604020202020204" pitchFamily="34" charset="0"/>
                <a:cs typeface="Arial" panose="020B0604020202020204" pitchFamily="34" charset="0"/>
              </a:rPr>
              <a:t>and Scotland’s Labour Market.</a:t>
            </a:r>
          </a:p>
        </p:txBody>
      </p:sp>
      <p:sp>
        <p:nvSpPr>
          <p:cNvPr id="43" name="TextBox 42">
            <a:extLst>
              <a:ext uri="{FF2B5EF4-FFF2-40B4-BE49-F238E27FC236}">
                <a16:creationId xmlns:a16="http://schemas.microsoft.com/office/drawing/2014/main" id="{DF585401-66BF-4F52-80A3-7856F9C09A77}"/>
              </a:ext>
            </a:extLst>
          </p:cNvPr>
          <p:cNvSpPr txBox="1"/>
          <p:nvPr/>
        </p:nvSpPr>
        <p:spPr>
          <a:xfrm>
            <a:off x="9278611" y="5207095"/>
            <a:ext cx="2429679" cy="1384995"/>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The labour market is expected to be affected as Scotland moves towards </a:t>
            </a:r>
            <a:r>
              <a:rPr lang="en-GB" sz="1400" b="1" dirty="0">
                <a:solidFill>
                  <a:srgbClr val="534481"/>
                </a:solidFill>
                <a:latin typeface="Arial" panose="020B0604020202020204" pitchFamily="34" charset="0"/>
                <a:cs typeface="Arial" panose="020B0604020202020204" pitchFamily="34" charset="0"/>
              </a:rPr>
              <a:t>greater sustainability</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as it works towards a target of net-zero.</a:t>
            </a:r>
          </a:p>
        </p:txBody>
      </p:sp>
      <p:sp>
        <p:nvSpPr>
          <p:cNvPr id="45" name="Flowchart: Alternate Process 44">
            <a:extLst>
              <a:ext uri="{FF2B5EF4-FFF2-40B4-BE49-F238E27FC236}">
                <a16:creationId xmlns:a16="http://schemas.microsoft.com/office/drawing/2014/main" id="{D3F96BA6-6AAF-47AF-B532-24EB4E78DAED}"/>
              </a:ext>
            </a:extLst>
          </p:cNvPr>
          <p:cNvSpPr/>
          <p:nvPr/>
        </p:nvSpPr>
        <p:spPr>
          <a:xfrm>
            <a:off x="844067" y="1446966"/>
            <a:ext cx="2427891" cy="972373"/>
          </a:xfrm>
          <a:prstGeom prst="flowChartAlternateProcess">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latin typeface="Arial" panose="020B0604020202020204" pitchFamily="34" charset="0"/>
                <a:cs typeface="Arial" panose="020B0604020202020204" pitchFamily="34" charset="0"/>
              </a:rPr>
              <a:t>School leaver destinations;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initial &amp; over time</a:t>
            </a:r>
            <a:endParaRPr lang="en-GB" sz="1400" dirty="0">
              <a:latin typeface="Arial" panose="020B0604020202020204" pitchFamily="34" charset="0"/>
              <a:cs typeface="Arial" panose="020B0604020202020204" pitchFamily="34" charset="0"/>
            </a:endParaRPr>
          </a:p>
        </p:txBody>
      </p:sp>
      <p:sp>
        <p:nvSpPr>
          <p:cNvPr id="46" name="Flowchart: Alternate Process 45">
            <a:extLst>
              <a:ext uri="{FF2B5EF4-FFF2-40B4-BE49-F238E27FC236}">
                <a16:creationId xmlns:a16="http://schemas.microsoft.com/office/drawing/2014/main" id="{28778A48-BD81-4804-8D2A-41A91E232EFB}"/>
              </a:ext>
            </a:extLst>
          </p:cNvPr>
          <p:cNvSpPr/>
          <p:nvPr/>
        </p:nvSpPr>
        <p:spPr>
          <a:xfrm>
            <a:off x="844067" y="2484396"/>
            <a:ext cx="2427891" cy="972373"/>
          </a:xfrm>
          <a:prstGeom prst="flowChartAlternateProcess">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latin typeface="Arial" panose="020B0604020202020204" pitchFamily="34" charset="0"/>
                <a:cs typeface="Arial" panose="020B0604020202020204" pitchFamily="34" charset="0"/>
              </a:rPr>
              <a:t>Trends in skills supply &amp; demand; past present &amp; future. </a:t>
            </a:r>
            <a:endParaRPr lang="en-GB" sz="1400" dirty="0">
              <a:latin typeface="Arial" panose="020B0604020202020204" pitchFamily="34" charset="0"/>
              <a:cs typeface="Arial" panose="020B0604020202020204" pitchFamily="34" charset="0"/>
            </a:endParaRPr>
          </a:p>
        </p:txBody>
      </p:sp>
      <p:sp>
        <p:nvSpPr>
          <p:cNvPr id="47" name="Flowchart: Alternate Process 46">
            <a:extLst>
              <a:ext uri="{FF2B5EF4-FFF2-40B4-BE49-F238E27FC236}">
                <a16:creationId xmlns:a16="http://schemas.microsoft.com/office/drawing/2014/main" id="{C87B72A1-B11C-4F9B-B4AC-E5A6B7479962}"/>
              </a:ext>
            </a:extLst>
          </p:cNvPr>
          <p:cNvSpPr/>
          <p:nvPr/>
        </p:nvSpPr>
        <p:spPr>
          <a:xfrm>
            <a:off x="3545629" y="2484394"/>
            <a:ext cx="2427891" cy="972373"/>
          </a:xfrm>
          <a:prstGeom prst="flowChartAlternateProcess">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latin typeface="Arial" panose="020B0604020202020204" pitchFamily="34" charset="0"/>
                <a:cs typeface="Arial" panose="020B0604020202020204" pitchFamily="34" charset="0"/>
              </a:rPr>
              <a:t>Gender, age &amp; qualification distribution across jobs &amp; employment sectors</a:t>
            </a:r>
            <a:endParaRPr lang="en-GB" sz="1400" dirty="0">
              <a:latin typeface="Arial" panose="020B0604020202020204" pitchFamily="34" charset="0"/>
              <a:cs typeface="Arial" panose="020B0604020202020204" pitchFamily="34" charset="0"/>
            </a:endParaRPr>
          </a:p>
        </p:txBody>
      </p:sp>
      <p:sp>
        <p:nvSpPr>
          <p:cNvPr id="48" name="Flowchart: Alternate Process 47">
            <a:extLst>
              <a:ext uri="{FF2B5EF4-FFF2-40B4-BE49-F238E27FC236}">
                <a16:creationId xmlns:a16="http://schemas.microsoft.com/office/drawing/2014/main" id="{E62E73A8-A568-4533-ABC1-DEB6B16CE8CB}"/>
              </a:ext>
            </a:extLst>
          </p:cNvPr>
          <p:cNvSpPr/>
          <p:nvPr/>
        </p:nvSpPr>
        <p:spPr>
          <a:xfrm>
            <a:off x="3548989" y="1438600"/>
            <a:ext cx="2427891" cy="972373"/>
          </a:xfrm>
          <a:prstGeom prst="flowChartAlternateProcess">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latin typeface="Arial" panose="020B0604020202020204" pitchFamily="34" charset="0"/>
                <a:cs typeface="Arial" panose="020B0604020202020204" pitchFamily="34" charset="0"/>
              </a:rPr>
              <a:t>Progression opportunities to further &amp; higher education</a:t>
            </a:r>
            <a:endParaRPr lang="en-GB" sz="1400" dirty="0">
              <a:latin typeface="Arial" panose="020B0604020202020204" pitchFamily="34" charset="0"/>
              <a:cs typeface="Arial" panose="020B0604020202020204" pitchFamily="34" charset="0"/>
            </a:endParaRPr>
          </a:p>
        </p:txBody>
      </p:sp>
      <p:sp>
        <p:nvSpPr>
          <p:cNvPr id="49" name="Flowchart: Alternate Process 48">
            <a:extLst>
              <a:ext uri="{FF2B5EF4-FFF2-40B4-BE49-F238E27FC236}">
                <a16:creationId xmlns:a16="http://schemas.microsoft.com/office/drawing/2014/main" id="{2A197CCE-2758-47E1-A88F-FCEF0E1F0025}"/>
              </a:ext>
            </a:extLst>
          </p:cNvPr>
          <p:cNvSpPr/>
          <p:nvPr/>
        </p:nvSpPr>
        <p:spPr>
          <a:xfrm>
            <a:off x="6247192" y="2484395"/>
            <a:ext cx="2427891" cy="972373"/>
          </a:xfrm>
          <a:prstGeom prst="flowChartAlternateProcess">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latin typeface="Arial" panose="020B0604020202020204" pitchFamily="34" charset="0"/>
                <a:cs typeface="Arial" panose="020B0604020202020204" pitchFamily="34" charset="0"/>
              </a:rPr>
              <a:t>Entry requirements, earnings &amp; future options in particular jobs or sectors</a:t>
            </a:r>
            <a:endParaRPr lang="en-GB" sz="1400" dirty="0">
              <a:latin typeface="Arial" panose="020B0604020202020204" pitchFamily="34" charset="0"/>
              <a:cs typeface="Arial" panose="020B0604020202020204" pitchFamily="34" charset="0"/>
            </a:endParaRPr>
          </a:p>
        </p:txBody>
      </p:sp>
      <p:sp>
        <p:nvSpPr>
          <p:cNvPr id="50" name="Flowchart: Alternate Process 49">
            <a:extLst>
              <a:ext uri="{FF2B5EF4-FFF2-40B4-BE49-F238E27FC236}">
                <a16:creationId xmlns:a16="http://schemas.microsoft.com/office/drawing/2014/main" id="{E47A1043-A350-4CE8-B64D-D07CB7F16A71}"/>
              </a:ext>
            </a:extLst>
          </p:cNvPr>
          <p:cNvSpPr/>
          <p:nvPr/>
        </p:nvSpPr>
        <p:spPr>
          <a:xfrm>
            <a:off x="6247193" y="1438601"/>
            <a:ext cx="2427891" cy="972373"/>
          </a:xfrm>
          <a:prstGeom prst="flowChartAlternateProcess">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latin typeface="Arial" panose="020B0604020202020204" pitchFamily="34" charset="0"/>
                <a:cs typeface="Arial" panose="020B0604020202020204" pitchFamily="34" charset="0"/>
              </a:rPr>
              <a:t>Changes in learning pathways such as the growth of apprenticeships</a:t>
            </a:r>
            <a:endParaRPr lang="en-GB" sz="1400" dirty="0">
              <a:latin typeface="Arial" panose="020B0604020202020204" pitchFamily="34" charset="0"/>
              <a:cs typeface="Arial" panose="020B0604020202020204" pitchFamily="34" charset="0"/>
            </a:endParaRPr>
          </a:p>
        </p:txBody>
      </p:sp>
      <p:sp>
        <p:nvSpPr>
          <p:cNvPr id="51" name="Flowchart: Alternate Process 50">
            <a:extLst>
              <a:ext uri="{FF2B5EF4-FFF2-40B4-BE49-F238E27FC236}">
                <a16:creationId xmlns:a16="http://schemas.microsoft.com/office/drawing/2014/main" id="{C8833EB9-D053-4341-8F50-8F8412C11CB8}"/>
              </a:ext>
            </a:extLst>
          </p:cNvPr>
          <p:cNvSpPr/>
          <p:nvPr/>
        </p:nvSpPr>
        <p:spPr>
          <a:xfrm>
            <a:off x="8945397" y="1446965"/>
            <a:ext cx="2427891" cy="972373"/>
          </a:xfrm>
          <a:prstGeom prst="flowChartAlternateProcess">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latin typeface="Arial" panose="020B0604020202020204" pitchFamily="34" charset="0"/>
                <a:cs typeface="Arial" panose="020B0604020202020204" pitchFamily="34" charset="0"/>
              </a:rPr>
              <a:t>The qualifications &amp; skills employers are looking for</a:t>
            </a:r>
            <a:endParaRPr lang="en-GB" sz="1400" dirty="0">
              <a:latin typeface="Arial" panose="020B0604020202020204" pitchFamily="34" charset="0"/>
              <a:cs typeface="Arial" panose="020B0604020202020204" pitchFamily="34" charset="0"/>
            </a:endParaRPr>
          </a:p>
        </p:txBody>
      </p:sp>
      <p:sp>
        <p:nvSpPr>
          <p:cNvPr id="52" name="Flowchart: Alternate Process 51">
            <a:extLst>
              <a:ext uri="{FF2B5EF4-FFF2-40B4-BE49-F238E27FC236}">
                <a16:creationId xmlns:a16="http://schemas.microsoft.com/office/drawing/2014/main" id="{19F74B0F-1B38-45B1-8CF2-8DD891DCFC08}"/>
              </a:ext>
            </a:extLst>
          </p:cNvPr>
          <p:cNvSpPr/>
          <p:nvPr/>
        </p:nvSpPr>
        <p:spPr>
          <a:xfrm>
            <a:off x="8945396" y="2482074"/>
            <a:ext cx="2427891" cy="972373"/>
          </a:xfrm>
          <a:prstGeom prst="flowChartAlternateProcess">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dirty="0">
                <a:latin typeface="Arial" panose="020B0604020202020204" pitchFamily="34" charset="0"/>
                <a:cs typeface="Arial" panose="020B0604020202020204" pitchFamily="34" charset="0"/>
              </a:rPr>
              <a:t>Trends in employment sectors; growing, declining &amp; new emerging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692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4C2A84-58F2-1E41-8464-C0F9E12E5E51}"/>
              </a:ext>
            </a:extLst>
          </p:cNvPr>
          <p:cNvSpPr/>
          <p:nvPr/>
        </p:nvSpPr>
        <p:spPr>
          <a:xfrm>
            <a:off x="56" y="-4792"/>
            <a:ext cx="12191944"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30349F1-7335-DC4F-8CDE-62B9AF1D48D9}"/>
              </a:ext>
            </a:extLst>
          </p:cNvPr>
          <p:cNvSpPr txBox="1"/>
          <p:nvPr/>
        </p:nvSpPr>
        <p:spPr>
          <a:xfrm>
            <a:off x="287523" y="172535"/>
            <a:ext cx="11488465"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LMI supporting Career Management Information (CMI) </a:t>
            </a:r>
            <a:endParaRPr lang="en-GB" sz="36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CD4DB2C-32A3-4B13-8704-88CF09CEBA38}"/>
              </a:ext>
            </a:extLst>
          </p:cNvPr>
          <p:cNvSpPr/>
          <p:nvPr/>
        </p:nvSpPr>
        <p:spPr>
          <a:xfrm>
            <a:off x="899068" y="1125982"/>
            <a:ext cx="10645232"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a:t>
            </a:r>
            <a:r>
              <a:rPr lang="en-GB" b="1" dirty="0">
                <a:solidFill>
                  <a:srgbClr val="F15A22"/>
                </a:solidFill>
                <a:latin typeface="Arial" panose="020B0604020202020204" pitchFamily="34" charset="0"/>
                <a:cs typeface="Arial" panose="020B0604020202020204" pitchFamily="34" charset="0"/>
              </a:rPr>
              <a:t>goal of the LMI Toolkit </a:t>
            </a:r>
            <a:r>
              <a:rPr lang="en-GB" dirty="0">
                <a:latin typeface="Arial" panose="020B0604020202020204" pitchFamily="34" charset="0"/>
                <a:cs typeface="Arial" panose="020B0604020202020204" pitchFamily="34" charset="0"/>
              </a:rPr>
              <a:t>is to bring together the most relevant LMI data, from both SDS and other trusted sources, in an digestible format. </a:t>
            </a:r>
          </a:p>
        </p:txBody>
      </p:sp>
      <p:cxnSp>
        <p:nvCxnSpPr>
          <p:cNvPr id="31" name="Straight Connector 30">
            <a:extLst>
              <a:ext uri="{FF2B5EF4-FFF2-40B4-BE49-F238E27FC236}">
                <a16:creationId xmlns:a16="http://schemas.microsoft.com/office/drawing/2014/main" id="{B5C31177-192D-430C-825E-86F39FEF7865}"/>
              </a:ext>
            </a:extLst>
          </p:cNvPr>
          <p:cNvCxnSpPr>
            <a:cxnSpLocks/>
          </p:cNvCxnSpPr>
          <p:nvPr/>
        </p:nvCxnSpPr>
        <p:spPr>
          <a:xfrm>
            <a:off x="685800" y="1924050"/>
            <a:ext cx="10677525" cy="0"/>
          </a:xfrm>
          <a:prstGeom prst="line">
            <a:avLst/>
          </a:prstGeom>
          <a:ln w="190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6" name="Graphic 35" descr="Shooting star">
            <a:extLst>
              <a:ext uri="{FF2B5EF4-FFF2-40B4-BE49-F238E27FC236}">
                <a16:creationId xmlns:a16="http://schemas.microsoft.com/office/drawing/2014/main" id="{1BC19D4C-1E62-4D4D-AEB2-ED5A77FD6E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148" y="1198908"/>
            <a:ext cx="533400" cy="533400"/>
          </a:xfrm>
          <a:prstGeom prst="rect">
            <a:avLst/>
          </a:prstGeom>
        </p:spPr>
      </p:pic>
      <p:cxnSp>
        <p:nvCxnSpPr>
          <p:cNvPr id="39" name="Straight Connector 38">
            <a:extLst>
              <a:ext uri="{FF2B5EF4-FFF2-40B4-BE49-F238E27FC236}">
                <a16:creationId xmlns:a16="http://schemas.microsoft.com/office/drawing/2014/main" id="{153C3A45-0929-4ED4-B7EC-528F86A0203B}"/>
              </a:ext>
            </a:extLst>
          </p:cNvPr>
          <p:cNvCxnSpPr>
            <a:cxnSpLocks/>
          </p:cNvCxnSpPr>
          <p:nvPr/>
        </p:nvCxnSpPr>
        <p:spPr>
          <a:xfrm flipV="1">
            <a:off x="5953125" y="1924053"/>
            <a:ext cx="0" cy="4772022"/>
          </a:xfrm>
          <a:prstGeom prst="line">
            <a:avLst/>
          </a:prstGeom>
          <a:ln w="190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DD79D2C5-C7EE-4239-9994-FB649C98EC69}"/>
              </a:ext>
            </a:extLst>
          </p:cNvPr>
          <p:cNvSpPr/>
          <p:nvPr/>
        </p:nvSpPr>
        <p:spPr>
          <a:xfrm>
            <a:off x="6196011" y="3074377"/>
            <a:ext cx="5210169" cy="3479852"/>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EC0CF21D-53C6-4C9F-BFC5-5E0D135D3970}"/>
              </a:ext>
            </a:extLst>
          </p:cNvPr>
          <p:cNvSpPr/>
          <p:nvPr/>
        </p:nvSpPr>
        <p:spPr>
          <a:xfrm>
            <a:off x="6167435" y="2074731"/>
            <a:ext cx="5053009" cy="923330"/>
          </a:xfrm>
          <a:prstGeom prst="rect">
            <a:avLst/>
          </a:prstGeom>
        </p:spPr>
        <p:txBody>
          <a:bodyPr wrap="square">
            <a:spAutoFit/>
          </a:bodyPr>
          <a:lstStyle/>
          <a:p>
            <a:r>
              <a:rPr lang="en-GB" dirty="0">
                <a:latin typeface="Arial" panose="020B0604020202020204" pitchFamily="34" charset="0"/>
                <a:cs typeface="Arial" panose="020B0604020202020204" pitchFamily="34" charset="0"/>
              </a:rPr>
              <a:t>Using LMI for </a:t>
            </a:r>
            <a:r>
              <a:rPr lang="en-GB" b="1" dirty="0">
                <a:solidFill>
                  <a:srgbClr val="F15A22"/>
                </a:solidFill>
                <a:latin typeface="Arial" panose="020B0604020202020204" pitchFamily="34" charset="0"/>
                <a:cs typeface="Arial" panose="020B0604020202020204" pitchFamily="34" charset="0"/>
              </a:rPr>
              <a:t>Careers Information, Advice &amp; Guidance </a:t>
            </a:r>
            <a:r>
              <a:rPr lang="en-GB" dirty="0">
                <a:latin typeface="Arial" panose="020B0604020202020204" pitchFamily="34" charset="0"/>
                <a:cs typeface="Arial" panose="020B0604020202020204" pitchFamily="34" charset="0"/>
              </a:rPr>
              <a:t>is about more than access to valuable data:</a:t>
            </a:r>
          </a:p>
        </p:txBody>
      </p:sp>
      <p:pic>
        <p:nvPicPr>
          <p:cNvPr id="48" name="Graphic 47" descr="Magnifying glass">
            <a:extLst>
              <a:ext uri="{FF2B5EF4-FFF2-40B4-BE49-F238E27FC236}">
                <a16:creationId xmlns:a16="http://schemas.microsoft.com/office/drawing/2014/main" id="{FD40782A-DDFC-492C-888D-43029466FE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76982" y="3362325"/>
            <a:ext cx="442918" cy="442918"/>
          </a:xfrm>
          <a:prstGeom prst="rect">
            <a:avLst/>
          </a:prstGeom>
        </p:spPr>
      </p:pic>
      <p:pic>
        <p:nvPicPr>
          <p:cNvPr id="50" name="Graphic 49" descr="Lightbulb and gear">
            <a:extLst>
              <a:ext uri="{FF2B5EF4-FFF2-40B4-BE49-F238E27FC236}">
                <a16:creationId xmlns:a16="http://schemas.microsoft.com/office/drawing/2014/main" id="{B861FB4D-FDA9-4275-B07D-F4CACE98EC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76982" y="4204875"/>
            <a:ext cx="528632" cy="528632"/>
          </a:xfrm>
          <a:prstGeom prst="rect">
            <a:avLst/>
          </a:prstGeom>
        </p:spPr>
      </p:pic>
      <p:pic>
        <p:nvPicPr>
          <p:cNvPr id="52" name="Graphic 51" descr="Customer review">
            <a:extLst>
              <a:ext uri="{FF2B5EF4-FFF2-40B4-BE49-F238E27FC236}">
                <a16:creationId xmlns:a16="http://schemas.microsoft.com/office/drawing/2014/main" id="{BDDF3AC5-2C42-4DFF-BD0B-7DFC52AED4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76982" y="5217110"/>
            <a:ext cx="528632" cy="528632"/>
          </a:xfrm>
          <a:prstGeom prst="rect">
            <a:avLst/>
          </a:prstGeom>
        </p:spPr>
      </p:pic>
      <p:sp>
        <p:nvSpPr>
          <p:cNvPr id="53" name="Rectangle 52">
            <a:extLst>
              <a:ext uri="{FF2B5EF4-FFF2-40B4-BE49-F238E27FC236}">
                <a16:creationId xmlns:a16="http://schemas.microsoft.com/office/drawing/2014/main" id="{C1301EF8-6BC5-4A3B-8CAB-F09021974119}"/>
              </a:ext>
            </a:extLst>
          </p:cNvPr>
          <p:cNvSpPr/>
          <p:nvPr/>
        </p:nvSpPr>
        <p:spPr>
          <a:xfrm>
            <a:off x="6962760" y="3145429"/>
            <a:ext cx="4443420"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LMI gives us the </a:t>
            </a:r>
            <a:r>
              <a:rPr lang="en-GB" sz="1600" b="1" dirty="0">
                <a:solidFill>
                  <a:srgbClr val="92AF2B"/>
                </a:solidFill>
                <a:latin typeface="Arial" panose="020B0604020202020204" pitchFamily="34" charset="0"/>
                <a:cs typeface="Arial" panose="020B0604020202020204" pitchFamily="34" charset="0"/>
              </a:rPr>
              <a:t>evidence </a:t>
            </a:r>
            <a:r>
              <a:rPr lang="en-GB" sz="1600" dirty="0">
                <a:latin typeface="Arial" panose="020B0604020202020204" pitchFamily="34" charset="0"/>
                <a:cs typeface="Arial" panose="020B0604020202020204" pitchFamily="34" charset="0"/>
              </a:rPr>
              <a:t>we need </a:t>
            </a:r>
            <a:r>
              <a:rPr lang="en-GB" sz="1600" b="1" dirty="0">
                <a:solidFill>
                  <a:srgbClr val="92AF2B"/>
                </a:solidFill>
                <a:latin typeface="Arial" panose="020B0604020202020204" pitchFamily="34" charset="0"/>
                <a:cs typeface="Arial" panose="020B0604020202020204" pitchFamily="34" charset="0"/>
              </a:rPr>
              <a:t>to help people better understand</a:t>
            </a:r>
            <a:r>
              <a:rPr lang="en-GB" sz="1600" dirty="0">
                <a:solidFill>
                  <a:srgbClr val="92AF2B"/>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and navigate the labour market. </a:t>
            </a:r>
          </a:p>
        </p:txBody>
      </p:sp>
      <p:sp>
        <p:nvSpPr>
          <p:cNvPr id="54" name="Rectangle 53">
            <a:extLst>
              <a:ext uri="{FF2B5EF4-FFF2-40B4-BE49-F238E27FC236}">
                <a16:creationId xmlns:a16="http://schemas.microsoft.com/office/drawing/2014/main" id="{5C65757F-D00B-4FB3-9D7C-F5C137676864}"/>
              </a:ext>
            </a:extLst>
          </p:cNvPr>
          <p:cNvSpPr/>
          <p:nvPr/>
        </p:nvSpPr>
        <p:spPr>
          <a:xfrm>
            <a:off x="6962761" y="4025117"/>
            <a:ext cx="4443420" cy="830997"/>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Combining this with JMI, the local knowledge and </a:t>
            </a:r>
            <a:r>
              <a:rPr lang="en-GB" sz="1600" b="1" dirty="0">
                <a:solidFill>
                  <a:srgbClr val="00ABBC"/>
                </a:solidFill>
                <a:latin typeface="Arial" panose="020B0604020202020204" pitchFamily="34" charset="0"/>
                <a:cs typeface="Arial" panose="020B0604020202020204" pitchFamily="34" charset="0"/>
              </a:rPr>
              <a:t>experience we gain in our work </a:t>
            </a:r>
            <a:r>
              <a:rPr lang="en-GB" sz="1600" dirty="0">
                <a:latin typeface="Arial" panose="020B0604020202020204" pitchFamily="34" charset="0"/>
                <a:cs typeface="Arial" panose="020B0604020202020204" pitchFamily="34" charset="0"/>
              </a:rPr>
              <a:t>(and life), allows us to puts that </a:t>
            </a:r>
            <a:r>
              <a:rPr lang="en-GB" sz="1600" b="1" dirty="0">
                <a:solidFill>
                  <a:srgbClr val="00ABBC"/>
                </a:solidFill>
                <a:latin typeface="Arial" panose="020B0604020202020204" pitchFamily="34" charset="0"/>
                <a:cs typeface="Arial" panose="020B0604020202020204" pitchFamily="34" charset="0"/>
              </a:rPr>
              <a:t>LMI in context</a:t>
            </a:r>
          </a:p>
        </p:txBody>
      </p:sp>
      <p:sp>
        <p:nvSpPr>
          <p:cNvPr id="55" name="Rectangle 54">
            <a:extLst>
              <a:ext uri="{FF2B5EF4-FFF2-40B4-BE49-F238E27FC236}">
                <a16:creationId xmlns:a16="http://schemas.microsoft.com/office/drawing/2014/main" id="{4CBB5610-AC7A-4366-9CB7-40999F5C254C}"/>
              </a:ext>
            </a:extLst>
          </p:cNvPr>
          <p:cNvSpPr/>
          <p:nvPr/>
        </p:nvSpPr>
        <p:spPr>
          <a:xfrm>
            <a:off x="6975391" y="4917898"/>
            <a:ext cx="4245053" cy="1569660"/>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When we share LMI that’s relevant to our customers in a way they understand (context) it lets people understand and use </a:t>
            </a:r>
            <a:r>
              <a:rPr lang="en-GB" sz="1600" b="1" dirty="0">
                <a:solidFill>
                  <a:srgbClr val="006373"/>
                </a:solidFill>
                <a:latin typeface="Arial" panose="020B0604020202020204" pitchFamily="34" charset="0"/>
                <a:cs typeface="Arial" panose="020B0604020202020204" pitchFamily="34" charset="0"/>
              </a:rPr>
              <a:t>LMI to help their career planning </a:t>
            </a:r>
            <a:r>
              <a:rPr lang="en-GB" sz="1600" dirty="0">
                <a:latin typeface="Arial" panose="020B0604020202020204" pitchFamily="34" charset="0"/>
                <a:cs typeface="Arial" panose="020B0604020202020204" pitchFamily="34" charset="0"/>
              </a:rPr>
              <a:t>– LMI becomes part of their </a:t>
            </a:r>
            <a:r>
              <a:rPr lang="en-GB" sz="1600" b="1" dirty="0">
                <a:solidFill>
                  <a:srgbClr val="006373"/>
                </a:solidFill>
                <a:latin typeface="Arial" panose="020B0604020202020204" pitchFamily="34" charset="0"/>
                <a:cs typeface="Arial" panose="020B0604020202020204" pitchFamily="34" charset="0"/>
              </a:rPr>
              <a:t>career management toolkit</a:t>
            </a:r>
            <a:r>
              <a:rPr lang="en-GB" sz="1600" dirty="0">
                <a:latin typeface="Arial" panose="020B0604020202020204" pitchFamily="34" charset="0"/>
                <a:cs typeface="Arial" panose="020B0604020202020204" pitchFamily="34" charset="0"/>
              </a:rPr>
              <a:t>.</a:t>
            </a:r>
          </a:p>
        </p:txBody>
      </p:sp>
      <p:sp>
        <p:nvSpPr>
          <p:cNvPr id="59" name="Flowchart: Alternate Process 58">
            <a:extLst>
              <a:ext uri="{FF2B5EF4-FFF2-40B4-BE49-F238E27FC236}">
                <a16:creationId xmlns:a16="http://schemas.microsoft.com/office/drawing/2014/main" id="{0D5E28E6-AF6E-4D29-B795-C9B477CAC663}"/>
              </a:ext>
            </a:extLst>
          </p:cNvPr>
          <p:cNvSpPr/>
          <p:nvPr/>
        </p:nvSpPr>
        <p:spPr>
          <a:xfrm>
            <a:off x="785820" y="5372096"/>
            <a:ext cx="4484497" cy="1153558"/>
          </a:xfrm>
          <a:prstGeom prst="flowChartAlternateProcess">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Career Management Intelligence </a:t>
            </a:r>
          </a:p>
          <a:p>
            <a:pPr algn="ctr"/>
            <a:r>
              <a:rPr lang="en-GB" sz="1600" dirty="0">
                <a:latin typeface="Arial" panose="020B0604020202020204" pitchFamily="34" charset="0"/>
                <a:cs typeface="Arial" panose="020B0604020202020204" pitchFamily="34" charset="0"/>
              </a:rPr>
              <a:t>Sharing LMI in context so others can understand and use LMI to better navigate their career journey </a:t>
            </a:r>
          </a:p>
        </p:txBody>
      </p:sp>
      <p:sp>
        <p:nvSpPr>
          <p:cNvPr id="62" name="Flowchart: Alternate Process 61">
            <a:extLst>
              <a:ext uri="{FF2B5EF4-FFF2-40B4-BE49-F238E27FC236}">
                <a16:creationId xmlns:a16="http://schemas.microsoft.com/office/drawing/2014/main" id="{683774D5-0DDE-4049-BF3D-4515D7685A28}"/>
              </a:ext>
            </a:extLst>
          </p:cNvPr>
          <p:cNvSpPr/>
          <p:nvPr/>
        </p:nvSpPr>
        <p:spPr>
          <a:xfrm>
            <a:off x="785820" y="2226905"/>
            <a:ext cx="4484497" cy="1153558"/>
          </a:xfrm>
          <a:prstGeom prst="flowChartAlternateProcess">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Flowchart: Alternate Process 62">
            <a:extLst>
              <a:ext uri="{FF2B5EF4-FFF2-40B4-BE49-F238E27FC236}">
                <a16:creationId xmlns:a16="http://schemas.microsoft.com/office/drawing/2014/main" id="{F5609503-3994-44DA-82A8-B57C1F41A815}"/>
              </a:ext>
            </a:extLst>
          </p:cNvPr>
          <p:cNvSpPr/>
          <p:nvPr/>
        </p:nvSpPr>
        <p:spPr>
          <a:xfrm>
            <a:off x="785819" y="3793824"/>
            <a:ext cx="4484497" cy="1153558"/>
          </a:xfrm>
          <a:prstGeom prst="flowChartAlternateProcess">
            <a:avLst/>
          </a:prstGeom>
          <a:solidFill>
            <a:srgbClr val="00AB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Job Market Intelligence</a:t>
            </a:r>
          </a:p>
          <a:p>
            <a:pPr algn="ctr"/>
            <a:r>
              <a:rPr lang="en-GB" sz="1600" dirty="0">
                <a:latin typeface="Arial" panose="020B0604020202020204" pitchFamily="34" charset="0"/>
                <a:cs typeface="Arial" panose="020B0604020202020204" pitchFamily="34" charset="0"/>
              </a:rPr>
              <a:t>The things you know about local learning, training and the job market because you are a part of it.</a:t>
            </a:r>
            <a:endParaRPr lang="en-GB" sz="1600" b="1" dirty="0">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62032AA3-7743-47B1-A521-0E32C432DD0C}"/>
              </a:ext>
            </a:extLst>
          </p:cNvPr>
          <p:cNvSpPr/>
          <p:nvPr/>
        </p:nvSpPr>
        <p:spPr>
          <a:xfrm>
            <a:off x="971556" y="2253417"/>
            <a:ext cx="4200525" cy="1107996"/>
          </a:xfrm>
          <a:prstGeom prst="rect">
            <a:avLst/>
          </a:prstGeom>
        </p:spPr>
        <p:txBody>
          <a:bodyPr wrap="square">
            <a:spAutoFit/>
          </a:bodyPr>
          <a:lstStyle/>
          <a:p>
            <a:pPr algn="ctr"/>
            <a:r>
              <a:rPr lang="en-GB" sz="1600" b="1" dirty="0">
                <a:solidFill>
                  <a:schemeClr val="bg1"/>
                </a:solidFill>
                <a:latin typeface="Arial" panose="020B0604020202020204" pitchFamily="34" charset="0"/>
                <a:cs typeface="Arial" panose="020B0604020202020204" pitchFamily="34" charset="0"/>
              </a:rPr>
              <a:t>Labour Market Intelligence </a:t>
            </a:r>
          </a:p>
          <a:p>
            <a:pPr algn="ctr"/>
            <a:r>
              <a:rPr lang="en-GB" sz="1600" dirty="0">
                <a:solidFill>
                  <a:schemeClr val="bg1"/>
                </a:solidFill>
                <a:latin typeface="Arial" panose="020B0604020202020204" pitchFamily="34" charset="0"/>
                <a:cs typeface="Arial" panose="020B0604020202020204" pitchFamily="34" charset="0"/>
              </a:rPr>
              <a:t>Coherent Evidence Base of Scottish Labour Market, Skills Supply, Skills Demand </a:t>
            </a:r>
          </a:p>
          <a:p>
            <a:pPr algn="ctr"/>
            <a:r>
              <a:rPr lang="en-GB" sz="1600" dirty="0">
                <a:solidFill>
                  <a:schemeClr val="bg1"/>
                </a:solidFill>
                <a:latin typeface="Arial" panose="020B0604020202020204" pitchFamily="34" charset="0"/>
                <a:cs typeface="Arial" panose="020B0604020202020204" pitchFamily="34" charset="0"/>
              </a:rPr>
              <a:t>&amp; Skills Mismatch</a:t>
            </a:r>
          </a:p>
        </p:txBody>
      </p:sp>
      <p:sp>
        <p:nvSpPr>
          <p:cNvPr id="65" name="Arrow: Down 64">
            <a:extLst>
              <a:ext uri="{FF2B5EF4-FFF2-40B4-BE49-F238E27FC236}">
                <a16:creationId xmlns:a16="http://schemas.microsoft.com/office/drawing/2014/main" id="{BC74FE26-68F9-4FBD-8D9D-B29161174C96}"/>
              </a:ext>
            </a:extLst>
          </p:cNvPr>
          <p:cNvSpPr/>
          <p:nvPr/>
        </p:nvSpPr>
        <p:spPr>
          <a:xfrm>
            <a:off x="2903628" y="3376552"/>
            <a:ext cx="247648" cy="407747"/>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Arrow: Down 68">
            <a:extLst>
              <a:ext uri="{FF2B5EF4-FFF2-40B4-BE49-F238E27FC236}">
                <a16:creationId xmlns:a16="http://schemas.microsoft.com/office/drawing/2014/main" id="{96D40898-2CF9-47A7-B02E-DD3636C20DCD}"/>
              </a:ext>
            </a:extLst>
          </p:cNvPr>
          <p:cNvSpPr/>
          <p:nvPr/>
        </p:nvSpPr>
        <p:spPr>
          <a:xfrm>
            <a:off x="2903628" y="4956907"/>
            <a:ext cx="247648" cy="407747"/>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413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EA4C6-5B88-4E86-8BC0-6B6F466956DB}"/>
              </a:ext>
            </a:extLst>
          </p:cNvPr>
          <p:cNvSpPr/>
          <p:nvPr/>
        </p:nvSpPr>
        <p:spPr>
          <a:xfrm>
            <a:off x="186972" y="2049057"/>
            <a:ext cx="11818560" cy="892688"/>
          </a:xfrm>
          <a:prstGeom prst="rect">
            <a:avLst/>
          </a:prstGeom>
          <a:solidFill>
            <a:srgbClr val="92AF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7807ACB-C75F-2943-82F1-3F3231559A9F}"/>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B3AC6F82-0BD4-6B4B-9EC3-13DEF314244B}"/>
              </a:ext>
            </a:extLst>
          </p:cNvPr>
          <p:cNvSpPr txBox="1"/>
          <p:nvPr/>
        </p:nvSpPr>
        <p:spPr>
          <a:xfrm>
            <a:off x="251520" y="131194"/>
            <a:ext cx="7468711"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LMI Evidence – Future forecasting</a:t>
            </a:r>
          </a:p>
        </p:txBody>
      </p:sp>
      <p:sp>
        <p:nvSpPr>
          <p:cNvPr id="18" name="Rectangle 17">
            <a:extLst>
              <a:ext uri="{FF2B5EF4-FFF2-40B4-BE49-F238E27FC236}">
                <a16:creationId xmlns:a16="http://schemas.microsoft.com/office/drawing/2014/main" id="{E6A003FB-E00D-4F80-830D-A2D4740E4421}"/>
              </a:ext>
            </a:extLst>
          </p:cNvPr>
          <p:cNvSpPr/>
          <p:nvPr/>
        </p:nvSpPr>
        <p:spPr>
          <a:xfrm>
            <a:off x="186972" y="987596"/>
            <a:ext cx="11818560" cy="984910"/>
          </a:xfrm>
          <a:prstGeom prst="rect">
            <a:avLst/>
          </a:prstGeom>
          <a:solidFill>
            <a:srgbClr val="53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237500E-2AB2-43AE-9CA0-243C85127070}"/>
              </a:ext>
            </a:extLst>
          </p:cNvPr>
          <p:cNvSpPr txBox="1"/>
          <p:nvPr/>
        </p:nvSpPr>
        <p:spPr>
          <a:xfrm>
            <a:off x="1358925" y="1134093"/>
            <a:ext cx="2062007" cy="861774"/>
          </a:xfrm>
          <a:prstGeom prst="rect">
            <a:avLst/>
          </a:prstGeom>
          <a:noFill/>
        </p:spPr>
        <p:txBody>
          <a:bodyPr wrap="square" rtlCol="0">
            <a:spAutoFit/>
          </a:bodyPr>
          <a:lstStyle/>
          <a:p>
            <a:pPr algn="ctr"/>
            <a:r>
              <a:rPr lang="en-GB" sz="1600" b="1" dirty="0">
                <a:solidFill>
                  <a:schemeClr val="bg1"/>
                </a:solidFill>
                <a:cs typeface="Arial" panose="020B0604020202020204" pitchFamily="34" charset="0"/>
              </a:rPr>
              <a:t>Past and current data trends</a:t>
            </a:r>
          </a:p>
          <a:p>
            <a:endParaRPr lang="en-GB" dirty="0"/>
          </a:p>
        </p:txBody>
      </p:sp>
      <p:pic>
        <p:nvPicPr>
          <p:cNvPr id="21" name="Graphic 20" descr="Research">
            <a:extLst>
              <a:ext uri="{FF2B5EF4-FFF2-40B4-BE49-F238E27FC236}">
                <a16:creationId xmlns:a16="http://schemas.microsoft.com/office/drawing/2014/main" id="{CFCB905C-75AC-4F09-94F5-52638063A4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013" y="1074502"/>
            <a:ext cx="569547" cy="569547"/>
          </a:xfrm>
          <a:prstGeom prst="rect">
            <a:avLst/>
          </a:prstGeom>
          <a:effectLst>
            <a:outerShdw blurRad="50800" dist="38100" dir="2700000" algn="tl" rotWithShape="0">
              <a:prstClr val="black">
                <a:alpha val="40000"/>
              </a:prstClr>
            </a:outerShdw>
          </a:effectLst>
        </p:spPr>
      </p:pic>
      <p:pic>
        <p:nvPicPr>
          <p:cNvPr id="26" name="Graphic 25" descr="Puzzle">
            <a:extLst>
              <a:ext uri="{FF2B5EF4-FFF2-40B4-BE49-F238E27FC236}">
                <a16:creationId xmlns:a16="http://schemas.microsoft.com/office/drawing/2014/main" id="{C0814E37-1891-4008-8E2E-9D85FAEAAD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0626" y="1100757"/>
            <a:ext cx="529095" cy="529095"/>
          </a:xfrm>
          <a:prstGeom prst="rect">
            <a:avLst/>
          </a:prstGeom>
          <a:effectLst>
            <a:outerShdw blurRad="50800" dist="38100" dir="2700000" algn="tl" rotWithShape="0">
              <a:prstClr val="black">
                <a:alpha val="40000"/>
              </a:prstClr>
            </a:outerShdw>
          </a:effectLst>
        </p:spPr>
      </p:pic>
      <p:sp>
        <p:nvSpPr>
          <p:cNvPr id="27" name="Rectangle 26">
            <a:extLst>
              <a:ext uri="{FF2B5EF4-FFF2-40B4-BE49-F238E27FC236}">
                <a16:creationId xmlns:a16="http://schemas.microsoft.com/office/drawing/2014/main" id="{026008D1-786B-4B3D-930A-C2E1B28CEAC2}"/>
              </a:ext>
            </a:extLst>
          </p:cNvPr>
          <p:cNvSpPr/>
          <p:nvPr/>
        </p:nvSpPr>
        <p:spPr>
          <a:xfrm>
            <a:off x="4590630" y="1092768"/>
            <a:ext cx="3010740" cy="830997"/>
          </a:xfrm>
          <a:prstGeom prst="rect">
            <a:avLst/>
          </a:prstGeom>
        </p:spPr>
        <p:txBody>
          <a:bodyPr wrap="square">
            <a:spAutoFit/>
          </a:bodyPr>
          <a:lstStyle/>
          <a:p>
            <a:pPr algn="ctr"/>
            <a:r>
              <a:rPr lang="en-GB" sz="1600" b="1" dirty="0">
                <a:solidFill>
                  <a:schemeClr val="bg1"/>
                </a:solidFill>
                <a:cs typeface="Arial" panose="020B0604020202020204" pitchFamily="34" charset="0"/>
              </a:rPr>
              <a:t>Show patterns which help us predict possible labour market changes </a:t>
            </a:r>
          </a:p>
        </p:txBody>
      </p:sp>
      <p:pic>
        <p:nvPicPr>
          <p:cNvPr id="29" name="Graphic 28" descr="Bar graph with upward trend">
            <a:extLst>
              <a:ext uri="{FF2B5EF4-FFF2-40B4-BE49-F238E27FC236}">
                <a16:creationId xmlns:a16="http://schemas.microsoft.com/office/drawing/2014/main" id="{C8EF570F-2DD5-4417-9A59-1103E568CF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62883" y="1115018"/>
            <a:ext cx="545582" cy="545582"/>
          </a:xfrm>
          <a:prstGeom prst="rect">
            <a:avLst/>
          </a:prstGeom>
          <a:effectLst>
            <a:outerShdw blurRad="50800" dist="38100" dir="2700000" algn="tl" rotWithShape="0">
              <a:prstClr val="black">
                <a:alpha val="40000"/>
              </a:prstClr>
            </a:outerShdw>
          </a:effectLst>
        </p:spPr>
      </p:pic>
      <p:sp>
        <p:nvSpPr>
          <p:cNvPr id="30" name="Rectangle 29">
            <a:extLst>
              <a:ext uri="{FF2B5EF4-FFF2-40B4-BE49-F238E27FC236}">
                <a16:creationId xmlns:a16="http://schemas.microsoft.com/office/drawing/2014/main" id="{C57A491E-E1AC-4CCF-B19F-3836435978DA}"/>
              </a:ext>
            </a:extLst>
          </p:cNvPr>
          <p:cNvSpPr/>
          <p:nvPr/>
        </p:nvSpPr>
        <p:spPr>
          <a:xfrm>
            <a:off x="8921676" y="1103640"/>
            <a:ext cx="2493908" cy="584775"/>
          </a:xfrm>
          <a:prstGeom prst="rect">
            <a:avLst/>
          </a:prstGeom>
        </p:spPr>
        <p:txBody>
          <a:bodyPr wrap="square">
            <a:spAutoFit/>
          </a:bodyPr>
          <a:lstStyle/>
          <a:p>
            <a:pPr algn="ctr"/>
            <a:r>
              <a:rPr lang="en-GB" sz="1600" b="1" dirty="0">
                <a:solidFill>
                  <a:schemeClr val="bg1"/>
                </a:solidFill>
                <a:cs typeface="Arial" panose="020B0604020202020204" pitchFamily="34" charset="0"/>
              </a:rPr>
              <a:t>Providing us with future skills forecasts</a:t>
            </a:r>
          </a:p>
        </p:txBody>
      </p:sp>
      <p:pic>
        <p:nvPicPr>
          <p:cNvPr id="12" name="Graphic 11" descr="Lightbulb and gear">
            <a:extLst>
              <a:ext uri="{FF2B5EF4-FFF2-40B4-BE49-F238E27FC236}">
                <a16:creationId xmlns:a16="http://schemas.microsoft.com/office/drawing/2014/main" id="{41D3CC55-68F6-4F88-A91C-3D019DCE96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4132" y="2145442"/>
            <a:ext cx="488977" cy="488977"/>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1B22CAF8-6359-4200-A6B5-F6DD1C316E2E}"/>
              </a:ext>
            </a:extLst>
          </p:cNvPr>
          <p:cNvSpPr/>
          <p:nvPr/>
        </p:nvSpPr>
        <p:spPr>
          <a:xfrm>
            <a:off x="6645650" y="3631845"/>
            <a:ext cx="5316845" cy="309496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5DDF6AD-36C5-450A-BF09-45C9F3145EAD}"/>
              </a:ext>
            </a:extLst>
          </p:cNvPr>
          <p:cNvSpPr/>
          <p:nvPr/>
        </p:nvSpPr>
        <p:spPr>
          <a:xfrm>
            <a:off x="7601370" y="3758293"/>
            <a:ext cx="3984058" cy="1692771"/>
          </a:xfrm>
          <a:prstGeom prst="rect">
            <a:avLst/>
          </a:prstGeom>
          <a:effectLst/>
        </p:spPr>
        <p:txBody>
          <a:bodyPr wrap="square">
            <a:spAutoFit/>
          </a:bodyPr>
          <a:lstStyle/>
          <a:p>
            <a:r>
              <a:rPr lang="en-GB" sz="1600" dirty="0"/>
              <a:t>In 2023, the Edinburgh and South East Scotland City Region workforce size is forecast to be </a:t>
            </a:r>
            <a:r>
              <a:rPr lang="en-GB" sz="1600" b="1" dirty="0">
                <a:solidFill>
                  <a:srgbClr val="006373"/>
                </a:solidFill>
              </a:rPr>
              <a:t>718,700</a:t>
            </a:r>
            <a:r>
              <a:rPr lang="en-GB" b="1" dirty="0">
                <a:solidFill>
                  <a:srgbClr val="006373"/>
                </a:solidFill>
              </a:rPr>
              <a:t>.</a:t>
            </a:r>
          </a:p>
          <a:p>
            <a:endParaRPr lang="en-GB" b="1" dirty="0">
              <a:solidFill>
                <a:srgbClr val="006373"/>
              </a:solidFill>
            </a:endParaRPr>
          </a:p>
          <a:p>
            <a:r>
              <a:rPr lang="en-GB" sz="1600" dirty="0"/>
              <a:t>An increase of </a:t>
            </a:r>
            <a:r>
              <a:rPr lang="en-GB" sz="1600" b="1" dirty="0">
                <a:solidFill>
                  <a:srgbClr val="006373"/>
                </a:solidFill>
              </a:rPr>
              <a:t>2.4% or 16,600 </a:t>
            </a:r>
            <a:r>
              <a:rPr lang="en-GB" sz="1600" dirty="0"/>
              <a:t>people from 2020.</a:t>
            </a:r>
            <a:endParaRPr lang="en-GB" dirty="0"/>
          </a:p>
        </p:txBody>
      </p:sp>
      <p:pic>
        <p:nvPicPr>
          <p:cNvPr id="22" name="Graphic 21" descr="Group">
            <a:extLst>
              <a:ext uri="{FF2B5EF4-FFF2-40B4-BE49-F238E27FC236}">
                <a16:creationId xmlns:a16="http://schemas.microsoft.com/office/drawing/2014/main" id="{0175DBC9-51E8-43A9-AA3E-A3C282D31B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54330" y="3758293"/>
            <a:ext cx="631371" cy="631371"/>
          </a:xfrm>
          <a:prstGeom prst="rect">
            <a:avLst/>
          </a:prstGeom>
          <a:effectLst>
            <a:outerShdw blurRad="50800" dist="38100" dir="2700000" algn="tl" rotWithShape="0">
              <a:prstClr val="black">
                <a:alpha val="40000"/>
              </a:prstClr>
            </a:outerShdw>
          </a:effectLst>
        </p:spPr>
      </p:pic>
      <p:sp>
        <p:nvSpPr>
          <p:cNvPr id="23" name="Rectangle 22">
            <a:extLst>
              <a:ext uri="{FF2B5EF4-FFF2-40B4-BE49-F238E27FC236}">
                <a16:creationId xmlns:a16="http://schemas.microsoft.com/office/drawing/2014/main" id="{4B3BF92B-9D45-4586-9A54-6B9088AD90BD}"/>
              </a:ext>
            </a:extLst>
          </p:cNvPr>
          <p:cNvSpPr/>
          <p:nvPr/>
        </p:nvSpPr>
        <p:spPr>
          <a:xfrm>
            <a:off x="6854330" y="5464168"/>
            <a:ext cx="5027241" cy="1077218"/>
          </a:xfrm>
          <a:prstGeom prst="rect">
            <a:avLst/>
          </a:prstGeom>
        </p:spPr>
        <p:txBody>
          <a:bodyPr wrap="square">
            <a:spAutoFit/>
          </a:bodyPr>
          <a:lstStyle/>
          <a:p>
            <a:r>
              <a:rPr lang="en-GB" sz="1600" dirty="0"/>
              <a:t>Despite COVID-19’s impact on the labour market there will be Growth in </a:t>
            </a:r>
            <a:r>
              <a:rPr lang="en-GB" sz="1600" b="1" dirty="0">
                <a:solidFill>
                  <a:srgbClr val="006373"/>
                </a:solidFill>
              </a:rPr>
              <a:t>Wholesale and retail trade</a:t>
            </a:r>
            <a:r>
              <a:rPr lang="en-GB" sz="1600" b="1" dirty="0"/>
              <a:t>, </a:t>
            </a:r>
            <a:r>
              <a:rPr lang="en-GB" sz="1600" b="1" dirty="0">
                <a:solidFill>
                  <a:srgbClr val="006373"/>
                </a:solidFill>
              </a:rPr>
              <a:t>Human Health and Social Work </a:t>
            </a:r>
            <a:r>
              <a:rPr lang="en-GB" sz="1600" dirty="0"/>
              <a:t>and </a:t>
            </a:r>
            <a:r>
              <a:rPr lang="en-GB" sz="1600" b="1" dirty="0">
                <a:solidFill>
                  <a:srgbClr val="006373"/>
                </a:solidFill>
              </a:rPr>
              <a:t>Administrative and Education </a:t>
            </a:r>
            <a:r>
              <a:rPr lang="en-GB" sz="1600" dirty="0"/>
              <a:t>between 2020 and 2023.</a:t>
            </a:r>
          </a:p>
        </p:txBody>
      </p:sp>
      <p:sp>
        <p:nvSpPr>
          <p:cNvPr id="20" name="Rectangle 19">
            <a:extLst>
              <a:ext uri="{FF2B5EF4-FFF2-40B4-BE49-F238E27FC236}">
                <a16:creationId xmlns:a16="http://schemas.microsoft.com/office/drawing/2014/main" id="{23B7BFEF-98E2-44A5-8925-2229E0D0168D}"/>
              </a:ext>
            </a:extLst>
          </p:cNvPr>
          <p:cNvSpPr/>
          <p:nvPr/>
        </p:nvSpPr>
        <p:spPr>
          <a:xfrm>
            <a:off x="186972" y="3631845"/>
            <a:ext cx="6356425" cy="31070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76BDA29-E6DB-457D-9831-D3BE8E4BCFF7}"/>
              </a:ext>
            </a:extLst>
          </p:cNvPr>
          <p:cNvSpPr/>
          <p:nvPr/>
        </p:nvSpPr>
        <p:spPr>
          <a:xfrm>
            <a:off x="186972" y="3060155"/>
            <a:ext cx="11775523" cy="436662"/>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t>Example 1 - Edinburgh and South East Scotland (2020-23)</a:t>
            </a:r>
          </a:p>
        </p:txBody>
      </p:sp>
      <p:sp>
        <p:nvSpPr>
          <p:cNvPr id="3" name="Rectangle 2">
            <a:extLst>
              <a:ext uri="{FF2B5EF4-FFF2-40B4-BE49-F238E27FC236}">
                <a16:creationId xmlns:a16="http://schemas.microsoft.com/office/drawing/2014/main" id="{0E9ED53C-109B-421E-94B9-A2EA48CEA73E}"/>
              </a:ext>
            </a:extLst>
          </p:cNvPr>
          <p:cNvSpPr/>
          <p:nvPr/>
        </p:nvSpPr>
        <p:spPr>
          <a:xfrm>
            <a:off x="1117027" y="2134521"/>
            <a:ext cx="11057246" cy="646331"/>
          </a:xfrm>
          <a:prstGeom prst="rect">
            <a:avLst/>
          </a:prstGeom>
        </p:spPr>
        <p:txBody>
          <a:bodyPr wrap="square">
            <a:spAutoFit/>
          </a:bodyPr>
          <a:lstStyle/>
          <a:p>
            <a:r>
              <a:rPr lang="en-GB" dirty="0">
                <a:solidFill>
                  <a:schemeClr val="bg1"/>
                </a:solidFill>
              </a:rPr>
              <a:t>Replacement demand, - when people retire from the labour market or change jobs</a:t>
            </a:r>
          </a:p>
          <a:p>
            <a:r>
              <a:rPr lang="en-GB" dirty="0">
                <a:solidFill>
                  <a:schemeClr val="bg1"/>
                </a:solidFill>
              </a:rPr>
              <a:t>Expansion demand – new jobs are created as industry expands.</a:t>
            </a:r>
          </a:p>
        </p:txBody>
      </p:sp>
      <p:pic>
        <p:nvPicPr>
          <p:cNvPr id="7" name="Graphic 6" descr="Exponential Graph outline">
            <a:extLst>
              <a:ext uri="{FF2B5EF4-FFF2-40B4-BE49-F238E27FC236}">
                <a16:creationId xmlns:a16="http://schemas.microsoft.com/office/drawing/2014/main" id="{6AA68E86-4BB0-4454-AFFF-D3CD67C04D0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10473" y="4774810"/>
            <a:ext cx="556407" cy="556407"/>
          </a:xfrm>
          <a:prstGeom prst="rect">
            <a:avLst/>
          </a:prstGeom>
        </p:spPr>
      </p:pic>
      <p:pic>
        <p:nvPicPr>
          <p:cNvPr id="9" name="Picture 8">
            <a:extLst>
              <a:ext uri="{FF2B5EF4-FFF2-40B4-BE49-F238E27FC236}">
                <a16:creationId xmlns:a16="http://schemas.microsoft.com/office/drawing/2014/main" id="{43EA29FB-6902-4FB0-9395-1DE0E02BC81F}"/>
              </a:ext>
            </a:extLst>
          </p:cNvPr>
          <p:cNvPicPr>
            <a:picLocks noChangeAspect="1"/>
          </p:cNvPicPr>
          <p:nvPr/>
        </p:nvPicPr>
        <p:blipFill>
          <a:blip r:embed="rId15"/>
          <a:stretch>
            <a:fillRect/>
          </a:stretch>
        </p:blipFill>
        <p:spPr>
          <a:xfrm>
            <a:off x="718620" y="3726454"/>
            <a:ext cx="5281611" cy="2905741"/>
          </a:xfrm>
          <a:prstGeom prst="rect">
            <a:avLst/>
          </a:prstGeom>
        </p:spPr>
      </p:pic>
    </p:spTree>
    <p:extLst>
      <p:ext uri="{BB962C8B-B14F-4D97-AF65-F5344CB8AC3E}">
        <p14:creationId xmlns:p14="http://schemas.microsoft.com/office/powerpoint/2010/main" val="316107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99A4938-8838-4A03-8423-5C64B3E2FE96}"/>
              </a:ext>
            </a:extLst>
          </p:cNvPr>
          <p:cNvSpPr/>
          <p:nvPr/>
        </p:nvSpPr>
        <p:spPr>
          <a:xfrm>
            <a:off x="143694" y="1066041"/>
            <a:ext cx="11770662" cy="55960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B27185C4-7939-4541-9597-4E99762782BC}"/>
              </a:ext>
            </a:extLst>
          </p:cNvPr>
          <p:cNvSpPr/>
          <p:nvPr/>
        </p:nvSpPr>
        <p:spPr>
          <a:xfrm>
            <a:off x="0" y="0"/>
            <a:ext cx="12192000" cy="908720"/>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 name="TextBox 4">
            <a:extLst>
              <a:ext uri="{FF2B5EF4-FFF2-40B4-BE49-F238E27FC236}">
                <a16:creationId xmlns:a16="http://schemas.microsoft.com/office/drawing/2014/main" id="{A013C895-092F-407C-AAA1-79D76722BB6A}"/>
              </a:ext>
            </a:extLst>
          </p:cNvPr>
          <p:cNvSpPr txBox="1"/>
          <p:nvPr/>
        </p:nvSpPr>
        <p:spPr>
          <a:xfrm>
            <a:off x="251520" y="131194"/>
            <a:ext cx="8289449" cy="646331"/>
          </a:xfrm>
          <a:prstGeom prst="rect">
            <a:avLst/>
          </a:prstGeom>
          <a:noFill/>
        </p:spPr>
        <p:txBody>
          <a:bodyPr wrap="none" rtlCol="0">
            <a:spAutoFit/>
          </a:bodyPr>
          <a:lstStyle/>
          <a:p>
            <a:r>
              <a:rPr lang="en-GB" sz="3600" dirty="0">
                <a:solidFill>
                  <a:schemeClr val="bg1"/>
                </a:solidFill>
                <a:latin typeface="Arial" panose="020B0604020202020204" pitchFamily="34" charset="0"/>
                <a:cs typeface="Arial" panose="020B0604020202020204" pitchFamily="34" charset="0"/>
              </a:rPr>
              <a:t>Preparing for the future – Building Skills</a:t>
            </a:r>
          </a:p>
        </p:txBody>
      </p:sp>
      <p:pic>
        <p:nvPicPr>
          <p:cNvPr id="3" name="Graphic 2" descr="Head with gears">
            <a:extLst>
              <a:ext uri="{FF2B5EF4-FFF2-40B4-BE49-F238E27FC236}">
                <a16:creationId xmlns:a16="http://schemas.microsoft.com/office/drawing/2014/main" id="{8C3B0186-7D46-4523-8679-06EF0DE22B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9858" y="4460071"/>
            <a:ext cx="1111209" cy="1111209"/>
          </a:xfrm>
          <a:prstGeom prst="rect">
            <a:avLst/>
          </a:prstGeom>
        </p:spPr>
      </p:pic>
      <p:sp>
        <p:nvSpPr>
          <p:cNvPr id="11" name="TextBox 10">
            <a:extLst>
              <a:ext uri="{FF2B5EF4-FFF2-40B4-BE49-F238E27FC236}">
                <a16:creationId xmlns:a16="http://schemas.microsoft.com/office/drawing/2014/main" id="{7BEFFCE5-0414-4DFB-8425-02AE412B7267}"/>
              </a:ext>
            </a:extLst>
          </p:cNvPr>
          <p:cNvSpPr txBox="1"/>
          <p:nvPr/>
        </p:nvSpPr>
        <p:spPr>
          <a:xfrm>
            <a:off x="6384101" y="1942373"/>
            <a:ext cx="5522253" cy="338554"/>
          </a:xfrm>
          <a:prstGeom prst="rect">
            <a:avLst/>
          </a:prstGeom>
          <a:noFill/>
        </p:spPr>
        <p:txBody>
          <a:bodyPr wrap="square" rtlCol="0">
            <a:spAutoFit/>
          </a:bodyPr>
          <a:lstStyle/>
          <a:p>
            <a:r>
              <a:rPr lang="en-GB" sz="1600" b="1" dirty="0"/>
              <a:t>Top employing industries (2020):</a:t>
            </a:r>
          </a:p>
        </p:txBody>
      </p:sp>
      <p:cxnSp>
        <p:nvCxnSpPr>
          <p:cNvPr id="13" name="Straight Connector 12">
            <a:extLst>
              <a:ext uri="{FF2B5EF4-FFF2-40B4-BE49-F238E27FC236}">
                <a16:creationId xmlns:a16="http://schemas.microsoft.com/office/drawing/2014/main" id="{4F05BAAA-8F0E-4583-8168-9C09E307E5A5}"/>
              </a:ext>
            </a:extLst>
          </p:cNvPr>
          <p:cNvCxnSpPr/>
          <p:nvPr/>
        </p:nvCxnSpPr>
        <p:spPr>
          <a:xfrm>
            <a:off x="6174874" y="1066040"/>
            <a:ext cx="0" cy="5596017"/>
          </a:xfrm>
          <a:prstGeom prst="line">
            <a:avLst/>
          </a:prstGeom>
          <a:ln w="28575"/>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15" name="Graphic 14" descr="Blackboard">
            <a:extLst>
              <a:ext uri="{FF2B5EF4-FFF2-40B4-BE49-F238E27FC236}">
                <a16:creationId xmlns:a16="http://schemas.microsoft.com/office/drawing/2014/main" id="{3C10F44D-D613-44B9-824A-86EE07AA7A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9389" y="2321901"/>
            <a:ext cx="544747" cy="544747"/>
          </a:xfrm>
          <a:prstGeom prst="rect">
            <a:avLst/>
          </a:prstGeom>
        </p:spPr>
      </p:pic>
      <p:pic>
        <p:nvPicPr>
          <p:cNvPr id="17" name="Graphic 16" descr="Heart with pulse">
            <a:extLst>
              <a:ext uri="{FF2B5EF4-FFF2-40B4-BE49-F238E27FC236}">
                <a16:creationId xmlns:a16="http://schemas.microsoft.com/office/drawing/2014/main" id="{9793B389-E0F3-4164-B0AF-FBE6026217D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61552" y="5462818"/>
            <a:ext cx="545310" cy="545310"/>
          </a:xfrm>
          <a:prstGeom prst="rect">
            <a:avLst/>
          </a:prstGeom>
        </p:spPr>
      </p:pic>
      <p:sp>
        <p:nvSpPr>
          <p:cNvPr id="20" name="Rectangle 19">
            <a:extLst>
              <a:ext uri="{FF2B5EF4-FFF2-40B4-BE49-F238E27FC236}">
                <a16:creationId xmlns:a16="http://schemas.microsoft.com/office/drawing/2014/main" id="{B05FE444-D5D4-4956-B6FC-37D7D6A3313A}"/>
              </a:ext>
            </a:extLst>
          </p:cNvPr>
          <p:cNvSpPr/>
          <p:nvPr/>
        </p:nvSpPr>
        <p:spPr>
          <a:xfrm>
            <a:off x="7306840" y="2439753"/>
            <a:ext cx="1009956" cy="338554"/>
          </a:xfrm>
          <a:prstGeom prst="rect">
            <a:avLst/>
          </a:prstGeom>
        </p:spPr>
        <p:txBody>
          <a:bodyPr wrap="none">
            <a:spAutoFit/>
          </a:bodyPr>
          <a:lstStyle/>
          <a:p>
            <a:r>
              <a:rPr lang="en-GB" sz="1600" dirty="0">
                <a:solidFill>
                  <a:srgbClr val="92AF2B"/>
                </a:solidFill>
              </a:rPr>
              <a:t>Education</a:t>
            </a:r>
          </a:p>
        </p:txBody>
      </p:sp>
      <p:sp>
        <p:nvSpPr>
          <p:cNvPr id="21" name="Rectangle 20">
            <a:extLst>
              <a:ext uri="{FF2B5EF4-FFF2-40B4-BE49-F238E27FC236}">
                <a16:creationId xmlns:a16="http://schemas.microsoft.com/office/drawing/2014/main" id="{3F81E9EA-AD88-4E3A-9532-068F8505B609}"/>
              </a:ext>
            </a:extLst>
          </p:cNvPr>
          <p:cNvSpPr/>
          <p:nvPr/>
        </p:nvSpPr>
        <p:spPr>
          <a:xfrm>
            <a:off x="7319002" y="5501568"/>
            <a:ext cx="2196435" cy="338554"/>
          </a:xfrm>
          <a:prstGeom prst="rect">
            <a:avLst/>
          </a:prstGeom>
        </p:spPr>
        <p:txBody>
          <a:bodyPr wrap="none">
            <a:spAutoFit/>
          </a:bodyPr>
          <a:lstStyle/>
          <a:p>
            <a:r>
              <a:rPr lang="en-GB" sz="1600" dirty="0">
                <a:solidFill>
                  <a:srgbClr val="00ABBC"/>
                </a:solidFill>
              </a:rPr>
              <a:t>Human health activities </a:t>
            </a:r>
          </a:p>
        </p:txBody>
      </p:sp>
      <p:sp>
        <p:nvSpPr>
          <p:cNvPr id="22" name="Rectangle 21">
            <a:extLst>
              <a:ext uri="{FF2B5EF4-FFF2-40B4-BE49-F238E27FC236}">
                <a16:creationId xmlns:a16="http://schemas.microsoft.com/office/drawing/2014/main" id="{B90BA2C6-FBCB-4B1E-A0ED-44572DA983DF}"/>
              </a:ext>
            </a:extLst>
          </p:cNvPr>
          <p:cNvSpPr/>
          <p:nvPr/>
        </p:nvSpPr>
        <p:spPr>
          <a:xfrm>
            <a:off x="7327803" y="3581914"/>
            <a:ext cx="3283335" cy="338554"/>
          </a:xfrm>
          <a:prstGeom prst="rect">
            <a:avLst/>
          </a:prstGeom>
        </p:spPr>
        <p:txBody>
          <a:bodyPr wrap="none">
            <a:spAutoFit/>
          </a:bodyPr>
          <a:lstStyle/>
          <a:p>
            <a:r>
              <a:rPr lang="en-GB" sz="1600" dirty="0">
                <a:solidFill>
                  <a:srgbClr val="534481"/>
                </a:solidFill>
              </a:rPr>
              <a:t>Retail trade, except of motor vehicles</a:t>
            </a:r>
          </a:p>
        </p:txBody>
      </p:sp>
      <p:sp>
        <p:nvSpPr>
          <p:cNvPr id="24" name="Rectangle 23">
            <a:extLst>
              <a:ext uri="{FF2B5EF4-FFF2-40B4-BE49-F238E27FC236}">
                <a16:creationId xmlns:a16="http://schemas.microsoft.com/office/drawing/2014/main" id="{E113D38A-06F1-4FCC-AD7B-3E6B83E6E5BC}"/>
              </a:ext>
            </a:extLst>
          </p:cNvPr>
          <p:cNvSpPr/>
          <p:nvPr/>
        </p:nvSpPr>
        <p:spPr>
          <a:xfrm>
            <a:off x="6519808" y="4138355"/>
            <a:ext cx="4437748" cy="584775"/>
          </a:xfrm>
          <a:prstGeom prst="rect">
            <a:avLst/>
          </a:prstGeom>
        </p:spPr>
        <p:txBody>
          <a:bodyPr wrap="square">
            <a:spAutoFit/>
          </a:bodyPr>
          <a:lstStyle/>
          <a:p>
            <a:r>
              <a:rPr lang="en-GB" sz="1600" b="1" dirty="0"/>
              <a:t>Industries with largest forecast total requirement (2020 and 2023): </a:t>
            </a:r>
          </a:p>
        </p:txBody>
      </p:sp>
      <p:cxnSp>
        <p:nvCxnSpPr>
          <p:cNvPr id="26" name="Straight Connector 25">
            <a:extLst>
              <a:ext uri="{FF2B5EF4-FFF2-40B4-BE49-F238E27FC236}">
                <a16:creationId xmlns:a16="http://schemas.microsoft.com/office/drawing/2014/main" id="{7B5AADB1-6523-4194-8728-A63B01BB685B}"/>
              </a:ext>
            </a:extLst>
          </p:cNvPr>
          <p:cNvCxnSpPr/>
          <p:nvPr/>
        </p:nvCxnSpPr>
        <p:spPr>
          <a:xfrm>
            <a:off x="143693" y="1066040"/>
            <a:ext cx="117706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Graphic 29" descr="Shopping cart">
            <a:extLst>
              <a:ext uri="{FF2B5EF4-FFF2-40B4-BE49-F238E27FC236}">
                <a16:creationId xmlns:a16="http://schemas.microsoft.com/office/drawing/2014/main" id="{09B42B0D-6484-4556-9CB5-0FE963F110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61212" y="3505621"/>
            <a:ext cx="561925" cy="561925"/>
          </a:xfrm>
          <a:prstGeom prst="rect">
            <a:avLst/>
          </a:prstGeom>
        </p:spPr>
      </p:pic>
      <p:pic>
        <p:nvPicPr>
          <p:cNvPr id="31" name="Graphic 30" descr="Shopping cart">
            <a:extLst>
              <a:ext uri="{FF2B5EF4-FFF2-40B4-BE49-F238E27FC236}">
                <a16:creationId xmlns:a16="http://schemas.microsoft.com/office/drawing/2014/main" id="{CBA440FE-8BEE-420E-B569-EE9A100F4E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31658" y="4831992"/>
            <a:ext cx="561925" cy="561925"/>
          </a:xfrm>
          <a:prstGeom prst="rect">
            <a:avLst/>
          </a:prstGeom>
        </p:spPr>
      </p:pic>
      <p:pic>
        <p:nvPicPr>
          <p:cNvPr id="35" name="Graphic 34" descr="Printer">
            <a:extLst>
              <a:ext uri="{FF2B5EF4-FFF2-40B4-BE49-F238E27FC236}">
                <a16:creationId xmlns:a16="http://schemas.microsoft.com/office/drawing/2014/main" id="{AADED60F-919C-4BD2-BEA6-0F3CAA9DF7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74538" y="6008128"/>
            <a:ext cx="561925" cy="561925"/>
          </a:xfrm>
          <a:prstGeom prst="rect">
            <a:avLst/>
          </a:prstGeom>
        </p:spPr>
      </p:pic>
      <p:sp>
        <p:nvSpPr>
          <p:cNvPr id="36" name="Rectangle 35">
            <a:extLst>
              <a:ext uri="{FF2B5EF4-FFF2-40B4-BE49-F238E27FC236}">
                <a16:creationId xmlns:a16="http://schemas.microsoft.com/office/drawing/2014/main" id="{55AEEC3F-ED32-4D6D-8688-EACA0CF394B6}"/>
              </a:ext>
            </a:extLst>
          </p:cNvPr>
          <p:cNvSpPr/>
          <p:nvPr/>
        </p:nvSpPr>
        <p:spPr>
          <a:xfrm>
            <a:off x="7306840" y="4833714"/>
            <a:ext cx="2431178" cy="338554"/>
          </a:xfrm>
          <a:prstGeom prst="rect">
            <a:avLst/>
          </a:prstGeom>
        </p:spPr>
        <p:txBody>
          <a:bodyPr wrap="none">
            <a:spAutoFit/>
          </a:bodyPr>
          <a:lstStyle/>
          <a:p>
            <a:r>
              <a:rPr lang="en-GB" sz="1600" dirty="0">
                <a:solidFill>
                  <a:srgbClr val="92AF2B"/>
                </a:solidFill>
              </a:rPr>
              <a:t>Wholesale and retail trade </a:t>
            </a:r>
          </a:p>
        </p:txBody>
      </p:sp>
      <p:sp>
        <p:nvSpPr>
          <p:cNvPr id="38" name="Rectangle 37">
            <a:extLst>
              <a:ext uri="{FF2B5EF4-FFF2-40B4-BE49-F238E27FC236}">
                <a16:creationId xmlns:a16="http://schemas.microsoft.com/office/drawing/2014/main" id="{A71FFA5A-6632-4191-8818-029A6D595BDC}"/>
              </a:ext>
            </a:extLst>
          </p:cNvPr>
          <p:cNvSpPr/>
          <p:nvPr/>
        </p:nvSpPr>
        <p:spPr>
          <a:xfrm>
            <a:off x="7341129" y="6008128"/>
            <a:ext cx="3164136" cy="338554"/>
          </a:xfrm>
          <a:prstGeom prst="rect">
            <a:avLst/>
          </a:prstGeom>
        </p:spPr>
        <p:txBody>
          <a:bodyPr wrap="none">
            <a:spAutoFit/>
          </a:bodyPr>
          <a:lstStyle/>
          <a:p>
            <a:r>
              <a:rPr lang="en-GB" sz="1600" dirty="0">
                <a:solidFill>
                  <a:srgbClr val="534481"/>
                </a:solidFill>
              </a:rPr>
              <a:t>Administrative and support services</a:t>
            </a:r>
          </a:p>
        </p:txBody>
      </p:sp>
      <p:sp>
        <p:nvSpPr>
          <p:cNvPr id="39" name="TextBox 38">
            <a:extLst>
              <a:ext uri="{FF2B5EF4-FFF2-40B4-BE49-F238E27FC236}">
                <a16:creationId xmlns:a16="http://schemas.microsoft.com/office/drawing/2014/main" id="{DD24DAED-BE9A-4DF0-B3A1-108A0C3E2C57}"/>
              </a:ext>
            </a:extLst>
          </p:cNvPr>
          <p:cNvSpPr txBox="1"/>
          <p:nvPr/>
        </p:nvSpPr>
        <p:spPr>
          <a:xfrm>
            <a:off x="248043" y="1198262"/>
            <a:ext cx="5923354" cy="1477328"/>
          </a:xfrm>
          <a:prstGeom prst="rect">
            <a:avLst/>
          </a:prstGeom>
          <a:noFill/>
        </p:spPr>
        <p:txBody>
          <a:bodyPr wrap="square" rtlCol="0">
            <a:spAutoFit/>
          </a:bodyPr>
          <a:lstStyle/>
          <a:p>
            <a:r>
              <a:rPr lang="en-GB" dirty="0"/>
              <a:t>Using </a:t>
            </a:r>
            <a:r>
              <a:rPr lang="en-GB" b="1" dirty="0">
                <a:solidFill>
                  <a:srgbClr val="00ABBC"/>
                </a:solidFill>
              </a:rPr>
              <a:t>LMI can give us an indication of the types of career skills needed </a:t>
            </a:r>
            <a:r>
              <a:rPr lang="en-GB" dirty="0"/>
              <a:t>now and in the future. However, in order to survive in a complex labour market </a:t>
            </a:r>
            <a:r>
              <a:rPr lang="en-GB" b="1" dirty="0">
                <a:solidFill>
                  <a:srgbClr val="00ABBC"/>
                </a:solidFill>
              </a:rPr>
              <a:t>we must ensure individuals are equipped with a</a:t>
            </a:r>
            <a:r>
              <a:rPr lang="en-GB" dirty="0">
                <a:solidFill>
                  <a:srgbClr val="00ABBC"/>
                </a:solidFill>
              </a:rPr>
              <a:t> </a:t>
            </a:r>
            <a:r>
              <a:rPr lang="en-GB" b="1" dirty="0">
                <a:solidFill>
                  <a:srgbClr val="00ABBC"/>
                </a:solidFill>
              </a:rPr>
              <a:t>skills package </a:t>
            </a:r>
            <a:r>
              <a:rPr lang="en-GB" dirty="0"/>
              <a:t>that can grow and change through out life. </a:t>
            </a:r>
          </a:p>
        </p:txBody>
      </p:sp>
      <p:sp>
        <p:nvSpPr>
          <p:cNvPr id="40" name="Rectangle 39">
            <a:extLst>
              <a:ext uri="{FF2B5EF4-FFF2-40B4-BE49-F238E27FC236}">
                <a16:creationId xmlns:a16="http://schemas.microsoft.com/office/drawing/2014/main" id="{F74A3F2F-3814-4E2B-8136-6E759446B08E}"/>
              </a:ext>
            </a:extLst>
          </p:cNvPr>
          <p:cNvSpPr/>
          <p:nvPr/>
        </p:nvSpPr>
        <p:spPr>
          <a:xfrm>
            <a:off x="445391" y="2990287"/>
            <a:ext cx="1606337" cy="369332"/>
          </a:xfrm>
          <a:prstGeom prst="rect">
            <a:avLst/>
          </a:prstGeom>
        </p:spPr>
        <p:txBody>
          <a:bodyPr wrap="none">
            <a:spAutoFit/>
          </a:bodyPr>
          <a:lstStyle/>
          <a:p>
            <a:r>
              <a:rPr lang="en-GB" b="1" dirty="0">
                <a:solidFill>
                  <a:srgbClr val="92AF2B"/>
                </a:solidFill>
              </a:rPr>
              <a:t>Skills Package: </a:t>
            </a:r>
          </a:p>
        </p:txBody>
      </p:sp>
      <p:sp>
        <p:nvSpPr>
          <p:cNvPr id="41" name="Rectangle 40">
            <a:extLst>
              <a:ext uri="{FF2B5EF4-FFF2-40B4-BE49-F238E27FC236}">
                <a16:creationId xmlns:a16="http://schemas.microsoft.com/office/drawing/2014/main" id="{06948820-7659-4B03-82A9-4991A32098C4}"/>
              </a:ext>
            </a:extLst>
          </p:cNvPr>
          <p:cNvSpPr/>
          <p:nvPr/>
        </p:nvSpPr>
        <p:spPr>
          <a:xfrm>
            <a:off x="3848245" y="5416659"/>
            <a:ext cx="1528834" cy="646331"/>
          </a:xfrm>
          <a:prstGeom prst="rect">
            <a:avLst/>
          </a:prstGeom>
        </p:spPr>
        <p:txBody>
          <a:bodyPr wrap="square">
            <a:spAutoFit/>
          </a:bodyPr>
          <a:lstStyle/>
          <a:p>
            <a:pPr algn="ctr"/>
            <a:r>
              <a:rPr lang="en-GB" dirty="0">
                <a:solidFill>
                  <a:srgbClr val="006373"/>
                </a:solidFill>
              </a:rPr>
              <a:t>Transferable </a:t>
            </a:r>
            <a:r>
              <a:rPr lang="en-GB" b="1" dirty="0">
                <a:solidFill>
                  <a:srgbClr val="006373"/>
                </a:solidFill>
              </a:rPr>
              <a:t>Meta-skills</a:t>
            </a:r>
            <a:r>
              <a:rPr lang="en-GB" dirty="0">
                <a:solidFill>
                  <a:srgbClr val="006373"/>
                </a:solidFill>
              </a:rPr>
              <a:t> </a:t>
            </a:r>
          </a:p>
        </p:txBody>
      </p:sp>
      <p:sp>
        <p:nvSpPr>
          <p:cNvPr id="42" name="Rectangle: Rounded Corners 41">
            <a:extLst>
              <a:ext uri="{FF2B5EF4-FFF2-40B4-BE49-F238E27FC236}">
                <a16:creationId xmlns:a16="http://schemas.microsoft.com/office/drawing/2014/main" id="{144D3F75-2CD0-4B3D-BAC7-18C2ECA62E42}"/>
              </a:ext>
            </a:extLst>
          </p:cNvPr>
          <p:cNvSpPr/>
          <p:nvPr/>
        </p:nvSpPr>
        <p:spPr>
          <a:xfrm>
            <a:off x="3659693" y="5342303"/>
            <a:ext cx="1878359" cy="805082"/>
          </a:xfrm>
          <a:prstGeom prst="roundRect">
            <a:avLst/>
          </a:prstGeom>
          <a:noFill/>
          <a:ln w="28575">
            <a:solidFill>
              <a:srgbClr val="00637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562AE9D7-2EC3-4900-8799-4B545B453C9B}"/>
              </a:ext>
            </a:extLst>
          </p:cNvPr>
          <p:cNvSpPr/>
          <p:nvPr/>
        </p:nvSpPr>
        <p:spPr>
          <a:xfrm>
            <a:off x="516995" y="5334353"/>
            <a:ext cx="1878359" cy="805082"/>
          </a:xfrm>
          <a:prstGeom prst="roundRect">
            <a:avLst/>
          </a:prstGeom>
          <a:noFill/>
          <a:ln w="28575">
            <a:solidFill>
              <a:srgbClr val="00637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a:extLst>
              <a:ext uri="{FF2B5EF4-FFF2-40B4-BE49-F238E27FC236}">
                <a16:creationId xmlns:a16="http://schemas.microsoft.com/office/drawing/2014/main" id="{F997F6F9-D024-4E96-BACC-ADEC30F8A12A}"/>
              </a:ext>
            </a:extLst>
          </p:cNvPr>
          <p:cNvSpPr/>
          <p:nvPr/>
        </p:nvSpPr>
        <p:spPr>
          <a:xfrm>
            <a:off x="2116281" y="3492444"/>
            <a:ext cx="1878359" cy="805082"/>
          </a:xfrm>
          <a:prstGeom prst="roundRect">
            <a:avLst/>
          </a:prstGeom>
          <a:noFill/>
          <a:ln w="28575">
            <a:solidFill>
              <a:srgbClr val="00637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96FEDE60-700B-44E3-B323-41B3B92B8E07}"/>
              </a:ext>
            </a:extLst>
          </p:cNvPr>
          <p:cNvSpPr/>
          <p:nvPr/>
        </p:nvSpPr>
        <p:spPr>
          <a:xfrm>
            <a:off x="464739" y="5408709"/>
            <a:ext cx="1950723" cy="646331"/>
          </a:xfrm>
          <a:prstGeom prst="rect">
            <a:avLst/>
          </a:prstGeom>
        </p:spPr>
        <p:txBody>
          <a:bodyPr wrap="square">
            <a:spAutoFit/>
          </a:bodyPr>
          <a:lstStyle/>
          <a:p>
            <a:pPr algn="ctr"/>
            <a:r>
              <a:rPr lang="en-GB" b="1" dirty="0">
                <a:solidFill>
                  <a:srgbClr val="006373"/>
                </a:solidFill>
              </a:rPr>
              <a:t>Job Specific Skills </a:t>
            </a:r>
            <a:r>
              <a:rPr lang="en-GB" dirty="0">
                <a:solidFill>
                  <a:srgbClr val="006373"/>
                </a:solidFill>
              </a:rPr>
              <a:t>and </a:t>
            </a:r>
            <a:r>
              <a:rPr lang="en-GB" b="1" dirty="0">
                <a:solidFill>
                  <a:srgbClr val="006373"/>
                </a:solidFill>
              </a:rPr>
              <a:t>Qualifications</a:t>
            </a:r>
            <a:r>
              <a:rPr lang="en-GB" dirty="0">
                <a:solidFill>
                  <a:srgbClr val="006373"/>
                </a:solidFill>
              </a:rPr>
              <a:t> </a:t>
            </a:r>
          </a:p>
        </p:txBody>
      </p:sp>
      <p:sp>
        <p:nvSpPr>
          <p:cNvPr id="6" name="Rectangle 5">
            <a:extLst>
              <a:ext uri="{FF2B5EF4-FFF2-40B4-BE49-F238E27FC236}">
                <a16:creationId xmlns:a16="http://schemas.microsoft.com/office/drawing/2014/main" id="{0040022F-7D95-4767-8E1C-7987541928F9}"/>
              </a:ext>
            </a:extLst>
          </p:cNvPr>
          <p:cNvSpPr/>
          <p:nvPr/>
        </p:nvSpPr>
        <p:spPr>
          <a:xfrm>
            <a:off x="2098191" y="3575993"/>
            <a:ext cx="1914541" cy="923330"/>
          </a:xfrm>
          <a:prstGeom prst="rect">
            <a:avLst/>
          </a:prstGeom>
        </p:spPr>
        <p:txBody>
          <a:bodyPr wrap="square">
            <a:spAutoFit/>
          </a:bodyPr>
          <a:lstStyle/>
          <a:p>
            <a:pPr algn="ctr"/>
            <a:r>
              <a:rPr lang="en-GB" b="1" dirty="0">
                <a:solidFill>
                  <a:srgbClr val="006373"/>
                </a:solidFill>
              </a:rPr>
              <a:t>Life-long learning </a:t>
            </a:r>
            <a:r>
              <a:rPr lang="en-GB" dirty="0">
                <a:solidFill>
                  <a:srgbClr val="006373"/>
                </a:solidFill>
              </a:rPr>
              <a:t>and </a:t>
            </a:r>
            <a:r>
              <a:rPr lang="en-GB" b="1" dirty="0">
                <a:solidFill>
                  <a:srgbClr val="006373"/>
                </a:solidFill>
              </a:rPr>
              <a:t>upskilling</a:t>
            </a:r>
          </a:p>
          <a:p>
            <a:pPr algn="ctr"/>
            <a:endParaRPr lang="en-GB" dirty="0">
              <a:solidFill>
                <a:srgbClr val="006373"/>
              </a:solidFill>
            </a:endParaRPr>
          </a:p>
        </p:txBody>
      </p:sp>
      <p:cxnSp>
        <p:nvCxnSpPr>
          <p:cNvPr id="34" name="Straight Arrow Connector 33">
            <a:extLst>
              <a:ext uri="{FF2B5EF4-FFF2-40B4-BE49-F238E27FC236}">
                <a16:creationId xmlns:a16="http://schemas.microsoft.com/office/drawing/2014/main" id="{2D9D93CA-AB67-4353-A65F-D1805FF3AF96}"/>
              </a:ext>
            </a:extLst>
          </p:cNvPr>
          <p:cNvCxnSpPr>
            <a:cxnSpLocks/>
          </p:cNvCxnSpPr>
          <p:nvPr/>
        </p:nvCxnSpPr>
        <p:spPr>
          <a:xfrm>
            <a:off x="2519880" y="5771369"/>
            <a:ext cx="992781" cy="0"/>
          </a:xfrm>
          <a:prstGeom prst="straightConnector1">
            <a:avLst/>
          </a:prstGeom>
          <a:ln w="28575">
            <a:solidFill>
              <a:srgbClr val="92AF2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E32F824-9E58-412C-9ED3-70B361E99B51}"/>
              </a:ext>
            </a:extLst>
          </p:cNvPr>
          <p:cNvCxnSpPr>
            <a:cxnSpLocks/>
          </p:cNvCxnSpPr>
          <p:nvPr/>
        </p:nvCxnSpPr>
        <p:spPr>
          <a:xfrm flipV="1">
            <a:off x="1456174" y="4384232"/>
            <a:ext cx="660107" cy="822680"/>
          </a:xfrm>
          <a:prstGeom prst="straightConnector1">
            <a:avLst/>
          </a:prstGeom>
          <a:ln w="28575">
            <a:solidFill>
              <a:srgbClr val="92AF2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7E10DD5-4C64-4737-8F00-85966ECB908A}"/>
              </a:ext>
            </a:extLst>
          </p:cNvPr>
          <p:cNvCxnSpPr>
            <a:cxnSpLocks/>
          </p:cNvCxnSpPr>
          <p:nvPr/>
        </p:nvCxnSpPr>
        <p:spPr>
          <a:xfrm flipH="1" flipV="1">
            <a:off x="4097128" y="4384234"/>
            <a:ext cx="656802" cy="822678"/>
          </a:xfrm>
          <a:prstGeom prst="straightConnector1">
            <a:avLst/>
          </a:prstGeom>
          <a:ln w="28575">
            <a:solidFill>
              <a:srgbClr val="92AF2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6A4D149-592A-4F72-9DCD-183750EAA29C}"/>
              </a:ext>
            </a:extLst>
          </p:cNvPr>
          <p:cNvSpPr/>
          <p:nvPr/>
        </p:nvSpPr>
        <p:spPr>
          <a:xfrm>
            <a:off x="6384101" y="1275530"/>
            <a:ext cx="5192656" cy="520324"/>
          </a:xfrm>
          <a:prstGeom prst="rect">
            <a:avLst/>
          </a:prstGeom>
          <a:solidFill>
            <a:srgbClr val="006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Example 2 – Edinburgh and South East Scotland</a:t>
            </a:r>
          </a:p>
        </p:txBody>
      </p:sp>
      <p:pic>
        <p:nvPicPr>
          <p:cNvPr id="44" name="Graphic 43" descr="Heart with pulse">
            <a:extLst>
              <a:ext uri="{FF2B5EF4-FFF2-40B4-BE49-F238E27FC236}">
                <a16:creationId xmlns:a16="http://schemas.microsoft.com/office/drawing/2014/main" id="{3A418E16-C7E4-4C74-9AC5-61C1961609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70353" y="2939116"/>
            <a:ext cx="545310" cy="545310"/>
          </a:xfrm>
          <a:prstGeom prst="rect">
            <a:avLst/>
          </a:prstGeom>
        </p:spPr>
      </p:pic>
      <p:sp>
        <p:nvSpPr>
          <p:cNvPr id="45" name="Rectangle 44">
            <a:extLst>
              <a:ext uri="{FF2B5EF4-FFF2-40B4-BE49-F238E27FC236}">
                <a16:creationId xmlns:a16="http://schemas.microsoft.com/office/drawing/2014/main" id="{B60D026A-6C93-4AD2-B877-73692847E9A4}"/>
              </a:ext>
            </a:extLst>
          </p:cNvPr>
          <p:cNvSpPr/>
          <p:nvPr/>
        </p:nvSpPr>
        <p:spPr>
          <a:xfrm>
            <a:off x="7327803" y="2977866"/>
            <a:ext cx="2196435" cy="338554"/>
          </a:xfrm>
          <a:prstGeom prst="rect">
            <a:avLst/>
          </a:prstGeom>
        </p:spPr>
        <p:txBody>
          <a:bodyPr wrap="none">
            <a:spAutoFit/>
          </a:bodyPr>
          <a:lstStyle/>
          <a:p>
            <a:r>
              <a:rPr lang="en-GB" sz="1600" dirty="0">
                <a:solidFill>
                  <a:srgbClr val="00ABBC"/>
                </a:solidFill>
              </a:rPr>
              <a:t>Human health activities </a:t>
            </a:r>
          </a:p>
        </p:txBody>
      </p:sp>
    </p:spTree>
    <p:extLst>
      <p:ext uri="{BB962C8B-B14F-4D97-AF65-F5344CB8AC3E}">
        <p14:creationId xmlns:p14="http://schemas.microsoft.com/office/powerpoint/2010/main" val="4206925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hare_PermanentPreservation xmlns="184af400-6cf4-4be6-9056-547874e8c8ee">false</IShare_PermanentPreservation>
    <TaxKeywordTaxHTField xmlns="184af400-6cf4-4be6-9056-547874e8c8ee">
      <Terms xmlns="http://schemas.microsoft.com/office/infopath/2007/PartnerControls"/>
    </TaxKeywordTaxHTField>
    <IShare_Region xmlns="184af400-6cf4-4be6-9056-547874e8c8ee" xsi:nil="true"/>
    <IShare_Status xmlns="184af400-6cf4-4be6-9056-547874e8c8ee">Active</IShare_Status>
    <IShare_InfoClassification xmlns="184af400-6cf4-4be6-9056-547874e8c8ee">Internal</IShare_InfoClassification>
    <IShare_PersonalData xmlns="184af400-6cf4-4be6-9056-547874e8c8ee">false</IShare_PersonalData>
    <IShare_DispositionDeletion xmlns="184af400-6cf4-4be6-9056-547874e8c8ee" xsi:nil="true"/>
    <TaxCatchAll xmlns="184af400-6cf4-4be6-9056-547874e8c8ee"/>
    <IShare_BusinessOwner xmlns="184af400-6cf4-4be6-9056-547874e8c8e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DS 3+1" ma:contentTypeID="0x0101002CFD50891A73487FBF1A841208B5DC08020026665448A104EE4995F7F913DAA84DEB" ma:contentTypeVersion="6" ma:contentTypeDescription="" ma:contentTypeScope="" ma:versionID="a5543fa0d4c2fad42be6a2c0eac79ca5">
  <xsd:schema xmlns:xsd="http://www.w3.org/2001/XMLSchema" xmlns:xs="http://www.w3.org/2001/XMLSchema" xmlns:p="http://schemas.microsoft.com/office/2006/metadata/properties" xmlns:ns2="184af400-6cf4-4be6-9056-547874e8c8ee" xmlns:ns3="9f835287-a68d-44a0-9340-5be2792894ea" targetNamespace="http://schemas.microsoft.com/office/2006/metadata/properties" ma:root="true" ma:fieldsID="ba925718b9874ca96cf33c5c4a474011" ns2:_="" ns3:_="">
    <xsd:import namespace="184af400-6cf4-4be6-9056-547874e8c8ee"/>
    <xsd:import namespace="9f835287-a68d-44a0-9340-5be2792894ea"/>
    <xsd:element name="properties">
      <xsd:complexType>
        <xsd:sequence>
          <xsd:element name="documentManagement">
            <xsd:complexType>
              <xsd:all>
                <xsd:element ref="ns2:IShare_Status"/>
                <xsd:element ref="ns2:IShare_BusinessOwner" minOccurs="0"/>
                <xsd:element ref="ns2:IShare_InfoClassification"/>
                <xsd:element ref="ns2:IShare_Region" minOccurs="0"/>
                <xsd:element ref="ns2:IShare_PersonalData"/>
                <xsd:element ref="ns2:IShare_PermanentPreservation" minOccurs="0"/>
                <xsd:element ref="ns2:IShare_DispositionDeletion" minOccurs="0"/>
                <xsd:element ref="ns2:TaxKeywordTaxHTField" minOccurs="0"/>
                <xsd:element ref="ns2:TaxCatchAll" minOccurs="0"/>
                <xsd:element ref="ns2:TaxCatchAllLabel"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4af400-6cf4-4be6-9056-547874e8c8ee" elementFormDefault="qualified">
    <xsd:import namespace="http://schemas.microsoft.com/office/2006/documentManagement/types"/>
    <xsd:import namespace="http://schemas.microsoft.com/office/infopath/2007/PartnerControls"/>
    <xsd:element name="IShare_Status" ma:index="8" ma:displayName="Item Status" ma:default="Active" ma:indexed="true" ma:internalName="IShare_Status">
      <xsd:simpleType>
        <xsd:restriction base="dms:Choice">
          <xsd:enumeration value="Active"/>
          <xsd:enumeration value="Archived"/>
        </xsd:restriction>
      </xsd:simpleType>
    </xsd:element>
    <xsd:element name="IShare_BusinessOwner" ma:index="9" nillable="true" ma:displayName="Business Owner" ma:internalName="IShare_BusinessOwner">
      <xsd:simpleType>
        <xsd:restriction base="dms:Text"/>
      </xsd:simpleType>
    </xsd:element>
    <xsd:element name="IShare_InfoClassification" ma:index="10" ma:displayName="Info Classification" ma:default="Internal" ma:internalName="IShare_InfoClassification">
      <xsd:simpleType>
        <xsd:restriction base="dms:Choice">
          <xsd:enumeration value="External"/>
          <xsd:enumeration value="Internal"/>
          <xsd:enumeration value="SDS Confidential"/>
        </xsd:restriction>
      </xsd:simpleType>
    </xsd:element>
    <xsd:element name="IShare_Region" ma:index="11" nillable="true" ma:displayName="Region" ma:format="Dropdown" ma:internalName="IShare_Region" ma:readOnly="false">
      <xsd:simpleType>
        <xsd:restriction base="dms:Choice">
          <xsd:enumeration value="Cross-Regional"/>
          <xsd:enumeration value="National"/>
          <xsd:enumeration value="North"/>
          <xsd:enumeration value="North East"/>
          <xsd:enumeration value="South East"/>
          <xsd:enumeration value="West region"/>
          <xsd:enumeration value="South West"/>
          <xsd:enumeration value="West"/>
          <xsd:enumeration value="National CIAG"/>
          <xsd:enumeration value="**Do not use the following**"/>
          <xsd:enumeration value="North region"/>
          <xsd:enumeration value="North East region"/>
          <xsd:enumeration value="Cross-regional CIAG"/>
          <xsd:enumeration value="South West region"/>
          <xsd:enumeration value="South East region"/>
        </xsd:restriction>
      </xsd:simpleType>
    </xsd:element>
    <xsd:element name="IShare_PersonalData" ma:index="12" ma:displayName="Personal Data" ma:default="0" ma:internalName="IShare_PersonalData">
      <xsd:simpleType>
        <xsd:restriction base="dms:Boolean"/>
      </xsd:simpleType>
    </xsd:element>
    <xsd:element name="IShare_PermanentPreservation" ma:index="13" nillable="true" ma:displayName="Permanent Preservation" ma:default="0" ma:internalName="IShare_PermanentPreservation">
      <xsd:simpleType>
        <xsd:restriction base="dms:Boolean"/>
      </xsd:simpleType>
    </xsd:element>
    <xsd:element name="IShare_DispositionDeletion" ma:index="14" nillable="true" ma:displayName="Disposition Deletion" ma:internalName="IShare_DispositionDeletion">
      <xsd:simpleType>
        <xsd:restriction base="dms:DateTime"/>
      </xsd:simpleType>
    </xsd:element>
    <xsd:element name="TaxKeywordTaxHTField" ma:index="15" nillable="true" ma:taxonomy="true" ma:internalName="TaxKeywordTaxHTField" ma:taxonomyFieldName="TaxKeyword" ma:displayName="Enterprise Keywords" ma:fieldId="{23f27201-bee3-471e-b2e7-b64fd8b7ca38}" ma:taxonomyMulti="true" ma:sspId="c6621819-13d1-4a2d-8762-4f615fabf62c"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hidden="true" ma:list="{825aea11-257d-416f-992b-dec2f85e4525}" ma:internalName="TaxCatchAll" ma:showField="CatchAllData" ma:web="184af400-6cf4-4be6-9056-547874e8c8e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825aea11-257d-416f-992b-dec2f85e4525}" ma:internalName="TaxCatchAllLabel" ma:readOnly="true" ma:showField="CatchAllDataLabel" ma:web="184af400-6cf4-4be6-9056-547874e8c8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f835287-a68d-44a0-9340-5be2792894ea" elementFormDefault="qualified">
    <xsd:import namespace="http://schemas.microsoft.com/office/2006/documentManagement/types"/>
    <xsd:import namespace="http://schemas.microsoft.com/office/infopath/2007/PartnerControls"/>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445B28-A6C8-4562-9AD9-CFAFC2ADEAA2}">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f835287-a68d-44a0-9340-5be2792894ea"/>
    <ds:schemaRef ds:uri="http://purl.org/dc/elements/1.1/"/>
    <ds:schemaRef ds:uri="184af400-6cf4-4be6-9056-547874e8c8ee"/>
    <ds:schemaRef ds:uri="http://www.w3.org/XML/1998/namespace"/>
  </ds:schemaRefs>
</ds:datastoreItem>
</file>

<file path=customXml/itemProps2.xml><?xml version="1.0" encoding="utf-8"?>
<ds:datastoreItem xmlns:ds="http://schemas.openxmlformats.org/officeDocument/2006/customXml" ds:itemID="{A71C8893-87AC-4B8E-A2E1-AB0184F4B4CE}">
  <ds:schemaRefs>
    <ds:schemaRef ds:uri="http://schemas.microsoft.com/sharepoint/v3/contenttype/forms"/>
  </ds:schemaRefs>
</ds:datastoreItem>
</file>

<file path=customXml/itemProps3.xml><?xml version="1.0" encoding="utf-8"?>
<ds:datastoreItem xmlns:ds="http://schemas.openxmlformats.org/officeDocument/2006/customXml" ds:itemID="{F6A7CC4D-B80F-4B31-9DB7-F0EC177344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4af400-6cf4-4be6-9056-547874e8c8ee"/>
    <ds:schemaRef ds:uri="9f835287-a68d-44a0-9340-5be2792894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5068</TotalTime>
  <Words>6688</Words>
  <Application>Microsoft Office PowerPoint</Application>
  <PresentationFormat>Widescreen</PresentationFormat>
  <Paragraphs>481</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McKinnon</dc:creator>
  <cp:lastModifiedBy>Bethany Handysides McKechnie</cp:lastModifiedBy>
  <cp:revision>209</cp:revision>
  <dcterms:created xsi:type="dcterms:W3CDTF">2019-03-11T11:06:05Z</dcterms:created>
  <dcterms:modified xsi:type="dcterms:W3CDTF">2021-05-19T10:15:06Z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0x0101002CFD50891A73487FBF1A841208B5DC08020026665448A104EE4995F7F913DAA84DEB</vt:lpwstr>
  </property>
  <property fmtid="{D5CDD505-2E9C-101B-9397-08002B2CF9AE}" pid="3" name="TaxKeyword">
    <vt:lpwstr/>
  </property>
</Properties>
</file>